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93" r:id="rId4"/>
    <p:sldId id="294" r:id="rId5"/>
    <p:sldId id="295" r:id="rId7"/>
    <p:sldId id="296" r:id="rId8"/>
    <p:sldId id="297" r:id="rId9"/>
    <p:sldId id="298" r:id="rId10"/>
    <p:sldId id="299" r:id="rId11"/>
    <p:sldId id="300" r:id="rId12"/>
    <p:sldId id="301" r:id="rId13"/>
    <p:sldId id="302" r:id="rId14"/>
    <p:sldId id="303" r:id="rId15"/>
    <p:sldId id="304" r:id="rId16"/>
    <p:sldId id="29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9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64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048B9D-C3EF-4F87-954D-825FFBFDF1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4254CC-6D17-4AB3-A887-1E6F5D60F33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6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1979712" cy="216024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07504" y="51472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有余数的除法  有余数的除法的笔算（</a:t>
            </a:r>
            <a:r>
              <a:rPr lang="en-US" altLang="zh-CN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</a:t>
            </a:r>
            <a:r>
              <a:rPr lang="zh-CN" altLang="en-US" sz="1200" b="0" baseline="0" dirty="0" smtClean="0"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）</a:t>
            </a:r>
            <a:endParaRPr lang="zh-CN" altLang="en-US" sz="1200" b="0" dirty="0" smtClean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slide" Target="slide5.xml"/><Relationship Id="rId6" Type="http://schemas.openxmlformats.org/officeDocument/2006/relationships/slide" Target="slide15.xml"/><Relationship Id="rId5" Type="http://schemas.openxmlformats.org/officeDocument/2006/relationships/slide" Target="slide14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6.png"/><Relationship Id="rId1" Type="http://schemas.openxmlformats.org/officeDocument/2006/relationships/image" Target="../media/image2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slide" Target="slide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446675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170829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二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4" name="矩形 13"/>
          <p:cNvSpPr/>
          <p:nvPr/>
        </p:nvSpPr>
        <p:spPr>
          <a:xfrm>
            <a:off x="3815287" y="2355728"/>
            <a:ext cx="1250983" cy="438582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课时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矩形 19"/>
          <p:cNvSpPr/>
          <p:nvPr/>
        </p:nvSpPr>
        <p:spPr>
          <a:xfrm>
            <a:off x="2625524" y="915568"/>
            <a:ext cx="4779193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 营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有余数的除法</a:t>
            </a:r>
            <a:endParaRPr lang="zh-CN" altLang="en-US" sz="28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1902129" y="1096385"/>
            <a:ext cx="661174" cy="648000"/>
            <a:chOff x="1326371" y="1457547"/>
            <a:chExt cx="661174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32724" y="145754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326371" y="1457547"/>
              <a:ext cx="661173" cy="63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3500" b="1" dirty="0" smtClean="0">
                  <a:solidFill>
                    <a:srgbClr val="0070C0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70C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单圆角矩形 25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单圆角矩形 26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单圆角矩形 27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单圆角矩形 28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圆角矩形 30">
            <a:hlinkClick r:id="rId3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圆角矩形 31">
            <a:hlinkClick r:id="rId4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圆角矩形 32">
            <a:hlinkClick r:id="rId5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>
            <a:hlinkClick r:id="rId6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>
            <a:hlinkClick r:id="rId7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5"/>
          <p:cNvSpPr txBox="1">
            <a:spLocks noChangeArrowheads="1"/>
          </p:cNvSpPr>
          <p:nvPr/>
        </p:nvSpPr>
        <p:spPr bwMode="auto">
          <a:xfrm>
            <a:off x="1236451" y="713112"/>
            <a:ext cx="7656033" cy="112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4" tIns="45717" rIns="91434" bIns="4571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defTabSz="685800" eaLnBrk="1" hangingPunct="1"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一捆布长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米，做一套服装要</a:t>
            </a: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米布。这捆布最多可以做多少套这样的服装？</a:t>
            </a:r>
            <a:endParaRPr lang="zh-CN" altLang="en-US" sz="28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11128" y="748102"/>
            <a:ext cx="756000" cy="422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右大括号 2"/>
          <p:cNvSpPr/>
          <p:nvPr/>
        </p:nvSpPr>
        <p:spPr>
          <a:xfrm rot="16200000">
            <a:off x="3953318" y="2396008"/>
            <a:ext cx="290374" cy="6837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右大括号 12"/>
          <p:cNvSpPr/>
          <p:nvPr/>
        </p:nvSpPr>
        <p:spPr>
          <a:xfrm rot="16200000">
            <a:off x="4657193" y="2396007"/>
            <a:ext cx="290374" cy="68370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右大括号 13"/>
          <p:cNvSpPr/>
          <p:nvPr/>
        </p:nvSpPr>
        <p:spPr>
          <a:xfrm rot="16200000">
            <a:off x="5413587" y="2375037"/>
            <a:ext cx="290374" cy="70387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右大括号 14"/>
          <p:cNvSpPr/>
          <p:nvPr/>
        </p:nvSpPr>
        <p:spPr>
          <a:xfrm rot="16200000">
            <a:off x="6167888" y="2385126"/>
            <a:ext cx="290374" cy="683703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右大括号 15"/>
          <p:cNvSpPr/>
          <p:nvPr/>
        </p:nvSpPr>
        <p:spPr>
          <a:xfrm rot="16200000">
            <a:off x="6915249" y="2343732"/>
            <a:ext cx="290374" cy="76648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0" name="右大括号 19"/>
          <p:cNvSpPr/>
          <p:nvPr/>
        </p:nvSpPr>
        <p:spPr>
          <a:xfrm rot="16200000">
            <a:off x="7692864" y="2341093"/>
            <a:ext cx="290374" cy="788749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右大括号 20"/>
          <p:cNvSpPr/>
          <p:nvPr/>
        </p:nvSpPr>
        <p:spPr>
          <a:xfrm rot="16200000">
            <a:off x="8284230" y="2554452"/>
            <a:ext cx="290374" cy="34185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88751" y="2141612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784878" y="2141612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45147" y="2141609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999448" y="2151698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46807" y="2154092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524425" y="2144927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232428" y="2128238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右大括号 29"/>
          <p:cNvSpPr/>
          <p:nvPr/>
        </p:nvSpPr>
        <p:spPr>
          <a:xfrm rot="16200000" flipH="1">
            <a:off x="5874555" y="1200999"/>
            <a:ext cx="268192" cy="444755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79" tIns="34289" rIns="68579" bIns="34289" rtlCol="0" anchor="ctr"/>
          <a:lstStyle/>
          <a:p>
            <a:pPr algn="ctr" defTabSz="685165"/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3113" y="3038592"/>
            <a:ext cx="4693789" cy="316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9"/>
          <p:cNvCxnSpPr/>
          <p:nvPr/>
        </p:nvCxnSpPr>
        <p:spPr>
          <a:xfrm>
            <a:off x="8258489" y="3196953"/>
            <a:ext cx="341852" cy="0"/>
          </a:xfrm>
          <a:prstGeom prst="line">
            <a:avLst/>
          </a:prstGeom>
          <a:ln w="28575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600340" y="3038594"/>
            <a:ext cx="0" cy="15836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685820" y="3653554"/>
            <a:ext cx="627257" cy="438580"/>
          </a:xfrm>
          <a:prstGeom prst="rect">
            <a:avLst/>
          </a:prstGeom>
          <a:noFill/>
        </p:spPr>
        <p:txBody>
          <a:bodyPr wrap="square" lIns="68579" tIns="34289" rIns="68579" bIns="34289" rtlCol="0">
            <a:spAutoFit/>
          </a:bodyPr>
          <a:lstStyle/>
          <a:p>
            <a:pPr defTabSz="685165"/>
            <a:r>
              <a:rPr lang="en-US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2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74" name="组合 7173"/>
          <p:cNvGrpSpPr/>
          <p:nvPr/>
        </p:nvGrpSpPr>
        <p:grpSpPr>
          <a:xfrm>
            <a:off x="889127" y="1958417"/>
            <a:ext cx="2381230" cy="1268513"/>
            <a:chOff x="637006" y="2799063"/>
            <a:chExt cx="3174973" cy="1691350"/>
          </a:xfrm>
        </p:grpSpPr>
        <p:sp>
          <p:nvSpPr>
            <p:cNvPr id="7169" name="矩形标注 7168"/>
            <p:cNvSpPr/>
            <p:nvPr/>
          </p:nvSpPr>
          <p:spPr>
            <a:xfrm>
              <a:off x="637008" y="2879408"/>
              <a:ext cx="3174971" cy="1611005"/>
            </a:xfrm>
            <a:prstGeom prst="wedgeRectCallou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73" name="TextBox 7172"/>
            <p:cNvSpPr txBox="1"/>
            <p:nvPr/>
          </p:nvSpPr>
          <p:spPr>
            <a:xfrm>
              <a:off x="637006" y="2799063"/>
              <a:ext cx="3174972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165"/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用线段表示，一个小格代表一件衣服所用的布料。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33" name="图片 3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13" grpId="0" animBg="1"/>
      <p:bldP spid="14" grpId="0" animBg="1"/>
      <p:bldP spid="15" grpId="0" animBg="1"/>
      <p:bldP spid="16" grpId="0" animBg="1"/>
      <p:bldP spid="20" grpId="0" animBg="1"/>
      <p:bldP spid="21" grpId="0" animBg="1"/>
      <p:bldP spid="8" grpId="0"/>
      <p:bldP spid="22" grpId="0"/>
      <p:bldP spid="23" grpId="0"/>
      <p:bldP spid="26" grpId="0"/>
      <p:bldP spid="27" grpId="0"/>
      <p:bldP spid="28" grpId="0"/>
      <p:bldP spid="29" grpId="0"/>
      <p:bldP spid="30" grpId="0" animBg="1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6" descr="0015e77674b7604f-592c837e68606e11-1ecbfbb2b9c869910f4e06362c5eec77_i[1]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384232" y="1821582"/>
            <a:ext cx="7102062" cy="2727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5" name="组合 34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37" name="图片 3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1760224" y="2229609"/>
            <a:ext cx="64631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19÷3</a:t>
            </a:r>
            <a:r>
              <a:rPr lang="zh-CN" altLang="en-US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r>
              <a:rPr lang="en-US" altLang="zh-CN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  </a:t>
            </a:r>
            <a:r>
              <a:rPr lang="zh-CN" altLang="en-US" sz="32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  ）</a:t>
            </a:r>
            <a:endParaRPr lang="en-US" altLang="zh-CN" sz="32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7103714" y="2283719"/>
            <a:ext cx="1428726" cy="1658054"/>
            <a:chOff x="322040" y="2847348"/>
            <a:chExt cx="1316285" cy="1566899"/>
          </a:xfrm>
        </p:grpSpPr>
        <p:grpSp>
          <p:nvGrpSpPr>
            <p:cNvPr id="46" name="组合 45"/>
            <p:cNvGrpSpPr/>
            <p:nvPr/>
          </p:nvGrpSpPr>
          <p:grpSpPr>
            <a:xfrm>
              <a:off x="481903" y="2993169"/>
              <a:ext cx="740004" cy="1001314"/>
              <a:chOff x="1475656" y="2927768"/>
              <a:chExt cx="771085" cy="1105802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1475656" y="2927768"/>
                <a:ext cx="288032" cy="546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>
              <a:xfrm>
                <a:off x="1619672" y="3075806"/>
                <a:ext cx="536083" cy="7543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V="1">
                <a:off x="1552479" y="4019712"/>
                <a:ext cx="694262" cy="13858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/>
            <p:cNvGrpSpPr/>
            <p:nvPr/>
          </p:nvGrpSpPr>
          <p:grpSpPr>
            <a:xfrm>
              <a:off x="322040" y="2847348"/>
              <a:ext cx="1316285" cy="1566899"/>
              <a:chOff x="332619" y="2844336"/>
              <a:chExt cx="1316285" cy="1566899"/>
            </a:xfrm>
          </p:grpSpPr>
          <p:sp>
            <p:nvSpPr>
              <p:cNvPr id="48" name="TextBox 47"/>
              <p:cNvSpPr txBox="1"/>
              <p:nvPr/>
            </p:nvSpPr>
            <p:spPr>
              <a:xfrm>
                <a:off x="689059" y="3181714"/>
                <a:ext cx="959845" cy="378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/>
                  <a:t>1 9</a:t>
                </a:r>
                <a:endParaRPr lang="zh-CN" altLang="en-US" sz="2000" dirty="0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332619" y="3121213"/>
                <a:ext cx="31998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 smtClean="0"/>
                  <a:t>3</a:t>
                </a:r>
                <a:endParaRPr lang="zh-CN" altLang="en-US" sz="1800" dirty="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619954" y="2844336"/>
                <a:ext cx="65790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 smtClean="0"/>
                  <a:t>     6</a:t>
                </a:r>
                <a:endParaRPr lang="zh-CN" altLang="en-US" sz="1800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555630" y="3581824"/>
                <a:ext cx="722226" cy="378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/>
                  <a:t>   </a:t>
                </a:r>
                <a:r>
                  <a:rPr lang="en-US" altLang="zh-CN" sz="2000" dirty="0" smtClean="0"/>
                  <a:t>1 8</a:t>
                </a:r>
                <a:endParaRPr lang="zh-CN" altLang="en-US" sz="2000" dirty="0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930876" y="4062208"/>
                <a:ext cx="31998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/>
                  <a:t>1</a:t>
                </a:r>
                <a:endParaRPr lang="zh-CN" altLang="en-US" sz="1800" dirty="0"/>
              </a:p>
            </p:txBody>
          </p:sp>
        </p:grpSp>
      </p:grpSp>
      <p:sp>
        <p:nvSpPr>
          <p:cNvPr id="56" name="TextBox 55"/>
          <p:cNvSpPr txBox="1"/>
          <p:nvPr/>
        </p:nvSpPr>
        <p:spPr>
          <a:xfrm>
            <a:off x="3419872" y="2264554"/>
            <a:ext cx="5145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824388" y="2264554"/>
            <a:ext cx="6303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999052" y="2263159"/>
            <a:ext cx="578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套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444212" y="2275009"/>
            <a:ext cx="5789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1669031" y="771550"/>
            <a:ext cx="3048579" cy="1041398"/>
            <a:chOff x="1885191" y="622256"/>
            <a:chExt cx="3048579" cy="1041398"/>
          </a:xfrm>
        </p:grpSpPr>
        <p:sp>
          <p:nvSpPr>
            <p:cNvPr id="61" name="圆角矩形标注 60"/>
            <p:cNvSpPr/>
            <p:nvPr/>
          </p:nvSpPr>
          <p:spPr>
            <a:xfrm>
              <a:off x="1907703" y="623908"/>
              <a:ext cx="2830817" cy="1039746"/>
            </a:xfrm>
            <a:prstGeom prst="wedgeRoundRectCallout">
              <a:avLst>
                <a:gd name="adj1" fmla="val -65064"/>
                <a:gd name="adj2" fmla="val 2305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885191" y="622256"/>
              <a:ext cx="3048579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根据上面的线段可以看出有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个完整的线段，也就是说这捆布能做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套衣服。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36975" y="597388"/>
            <a:ext cx="2360086" cy="1039746"/>
            <a:chOff x="2555962" y="623908"/>
            <a:chExt cx="2377807" cy="1039746"/>
          </a:xfrm>
        </p:grpSpPr>
        <p:sp>
          <p:nvSpPr>
            <p:cNvPr id="66" name="圆角矩形标注 65"/>
            <p:cNvSpPr/>
            <p:nvPr/>
          </p:nvSpPr>
          <p:spPr>
            <a:xfrm>
              <a:off x="2555962" y="623908"/>
              <a:ext cx="2182557" cy="1039746"/>
            </a:xfrm>
            <a:prstGeom prst="wedgeRoundRectCallout">
              <a:avLst>
                <a:gd name="adj1" fmla="val 62619"/>
                <a:gd name="adj2" fmla="val 47117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555963" y="635949"/>
              <a:ext cx="237780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后面还剩下一小段，是剩下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米的布料，不够做衣服了。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1699969" y="3169658"/>
            <a:ext cx="5824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答：这捆布最多</a:t>
            </a:r>
            <a:r>
              <a:rPr lang="zh-CN" altLang="en-US" sz="24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可以做 套这样的服装。</a:t>
            </a:r>
            <a:endParaRPr lang="zh-CN" altLang="en-US" sz="2400" dirty="0">
              <a:solidFill>
                <a:srgbClr val="FFFF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717606" y="3191828"/>
            <a:ext cx="630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56" grpId="0"/>
      <p:bldP spid="57" grpId="0"/>
      <p:bldP spid="58" grpId="0"/>
      <p:bldP spid="59" grpId="0"/>
      <p:bldP spid="68" grpId="0"/>
      <p:bldP spid="6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77288" y="1121951"/>
            <a:ext cx="3706680" cy="418749"/>
            <a:chOff x="577288" y="1121951"/>
            <a:chExt cx="3706680" cy="418749"/>
          </a:xfrm>
        </p:grpSpPr>
        <p:pic>
          <p:nvPicPr>
            <p:cNvPr id="7" name="Picture 5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577288" y="1223565"/>
              <a:ext cx="567000" cy="31713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1221908" y="1121951"/>
              <a:ext cx="306206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火眼金睛判对错。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89276" y="1673540"/>
            <a:ext cx="6718055" cy="2261299"/>
            <a:chOff x="789272" y="1673539"/>
            <a:chExt cx="6718055" cy="2261299"/>
          </a:xfrm>
        </p:grpSpPr>
        <p:grpSp>
          <p:nvGrpSpPr>
            <p:cNvPr id="10" name="组合 9"/>
            <p:cNvGrpSpPr/>
            <p:nvPr/>
          </p:nvGrpSpPr>
          <p:grpSpPr>
            <a:xfrm>
              <a:off x="789272" y="1708544"/>
              <a:ext cx="1428726" cy="1658054"/>
              <a:chOff x="322040" y="2847348"/>
              <a:chExt cx="1316285" cy="1566899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481903" y="2993169"/>
                <a:ext cx="740004" cy="1001314"/>
                <a:chOff x="1475656" y="2927768"/>
                <a:chExt cx="771085" cy="1105802"/>
              </a:xfrm>
            </p:grpSpPr>
            <p:sp>
              <p:nvSpPr>
                <p:cNvPr id="18" name="TextBox 17"/>
                <p:cNvSpPr txBox="1"/>
                <p:nvPr/>
              </p:nvSpPr>
              <p:spPr>
                <a:xfrm>
                  <a:off x="1475656" y="2927768"/>
                  <a:ext cx="288032" cy="5460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）</a:t>
                  </a:r>
                  <a:endPara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19" name="直接连接符 18"/>
                <p:cNvCxnSpPr/>
                <p:nvPr/>
              </p:nvCxnSpPr>
              <p:spPr>
                <a:xfrm>
                  <a:off x="1619672" y="3075806"/>
                  <a:ext cx="536083" cy="7543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/>
              </p:nvCxnSpPr>
              <p:spPr>
                <a:xfrm flipV="1">
                  <a:off x="1552479" y="4019712"/>
                  <a:ext cx="694262" cy="1385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" name="组合 11"/>
              <p:cNvGrpSpPr/>
              <p:nvPr/>
            </p:nvGrpSpPr>
            <p:grpSpPr>
              <a:xfrm>
                <a:off x="322040" y="2847348"/>
                <a:ext cx="1316285" cy="1566899"/>
                <a:chOff x="332619" y="2844336"/>
                <a:chExt cx="1316285" cy="1566899"/>
              </a:xfrm>
            </p:grpSpPr>
            <p:sp>
              <p:nvSpPr>
                <p:cNvPr id="13" name="TextBox 12"/>
                <p:cNvSpPr txBox="1"/>
                <p:nvPr/>
              </p:nvSpPr>
              <p:spPr>
                <a:xfrm>
                  <a:off x="689059" y="3181714"/>
                  <a:ext cx="959845" cy="378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/>
                    <a:t>2 1</a:t>
                  </a:r>
                  <a:endParaRPr lang="zh-CN" altLang="en-US" sz="2000" dirty="0"/>
                </a:p>
              </p:txBody>
            </p:sp>
            <p:sp>
              <p:nvSpPr>
                <p:cNvPr id="14" name="TextBox 13"/>
                <p:cNvSpPr txBox="1"/>
                <p:nvPr/>
              </p:nvSpPr>
              <p:spPr>
                <a:xfrm>
                  <a:off x="332619" y="3121213"/>
                  <a:ext cx="31998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/>
                    <a:t>4</a:t>
                  </a:r>
                  <a:endParaRPr lang="zh-CN" altLang="en-US" sz="1800" dirty="0"/>
                </a:p>
              </p:txBody>
            </p:sp>
            <p:sp>
              <p:nvSpPr>
                <p:cNvPr id="15" name="TextBox 14"/>
                <p:cNvSpPr txBox="1"/>
                <p:nvPr/>
              </p:nvSpPr>
              <p:spPr>
                <a:xfrm>
                  <a:off x="619954" y="2844336"/>
                  <a:ext cx="65790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/>
                    <a:t>     5</a:t>
                  </a:r>
                  <a:endParaRPr lang="zh-CN" altLang="en-US" sz="1800" dirty="0"/>
                </a:p>
              </p:txBody>
            </p:sp>
            <p:sp>
              <p:nvSpPr>
                <p:cNvPr id="16" name="TextBox 15"/>
                <p:cNvSpPr txBox="1"/>
                <p:nvPr/>
              </p:nvSpPr>
              <p:spPr>
                <a:xfrm>
                  <a:off x="555630" y="3581824"/>
                  <a:ext cx="722226" cy="378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/>
                    <a:t>   </a:t>
                  </a:r>
                  <a:r>
                    <a:rPr lang="en-US" altLang="zh-CN" sz="2000" dirty="0" smtClean="0"/>
                    <a:t>2 0</a:t>
                  </a:r>
                  <a:endParaRPr lang="zh-CN" altLang="en-US" sz="2000" dirty="0"/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856715" y="4062208"/>
                  <a:ext cx="31998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/>
                    <a:t>1</a:t>
                  </a:r>
                  <a:endParaRPr lang="zh-CN" altLang="en-US" sz="1800" dirty="0"/>
                </a:p>
              </p:txBody>
            </p:sp>
          </p:grpSp>
        </p:grpSp>
        <p:grpSp>
          <p:nvGrpSpPr>
            <p:cNvPr id="21" name="组合 20"/>
            <p:cNvGrpSpPr/>
            <p:nvPr/>
          </p:nvGrpSpPr>
          <p:grpSpPr>
            <a:xfrm>
              <a:off x="3456468" y="1722174"/>
              <a:ext cx="1428726" cy="1658054"/>
              <a:chOff x="322040" y="2847348"/>
              <a:chExt cx="1316285" cy="1566899"/>
            </a:xfrm>
          </p:grpSpPr>
          <p:grpSp>
            <p:nvGrpSpPr>
              <p:cNvPr id="22" name="组合 21"/>
              <p:cNvGrpSpPr/>
              <p:nvPr/>
            </p:nvGrpSpPr>
            <p:grpSpPr>
              <a:xfrm>
                <a:off x="481903" y="2993169"/>
                <a:ext cx="740004" cy="1001314"/>
                <a:chOff x="1475656" y="2927768"/>
                <a:chExt cx="771085" cy="1105802"/>
              </a:xfrm>
            </p:grpSpPr>
            <p:sp>
              <p:nvSpPr>
                <p:cNvPr id="29" name="TextBox 28"/>
                <p:cNvSpPr txBox="1"/>
                <p:nvPr/>
              </p:nvSpPr>
              <p:spPr>
                <a:xfrm>
                  <a:off x="1475656" y="2927768"/>
                  <a:ext cx="288032" cy="5460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）</a:t>
                  </a:r>
                  <a:endPara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30" name="直接连接符 29"/>
                <p:cNvCxnSpPr/>
                <p:nvPr/>
              </p:nvCxnSpPr>
              <p:spPr>
                <a:xfrm>
                  <a:off x="1619672" y="3075806"/>
                  <a:ext cx="536083" cy="7543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1" name="直接连接符 30"/>
                <p:cNvCxnSpPr/>
                <p:nvPr/>
              </p:nvCxnSpPr>
              <p:spPr>
                <a:xfrm flipV="1">
                  <a:off x="1552479" y="4019712"/>
                  <a:ext cx="694262" cy="1385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23" name="组合 22"/>
              <p:cNvGrpSpPr/>
              <p:nvPr/>
            </p:nvGrpSpPr>
            <p:grpSpPr>
              <a:xfrm>
                <a:off x="322040" y="2847348"/>
                <a:ext cx="1316285" cy="1566899"/>
                <a:chOff x="332619" y="2844336"/>
                <a:chExt cx="1316285" cy="1566899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>
                  <a:off x="689059" y="3181714"/>
                  <a:ext cx="959845" cy="378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 smtClean="0"/>
                    <a:t>3 3</a:t>
                  </a:r>
                  <a:endParaRPr lang="zh-CN" altLang="en-US" sz="2000" dirty="0"/>
                </a:p>
              </p:txBody>
            </p:sp>
            <p:sp>
              <p:nvSpPr>
                <p:cNvPr id="25" name="TextBox 24"/>
                <p:cNvSpPr txBox="1"/>
                <p:nvPr/>
              </p:nvSpPr>
              <p:spPr>
                <a:xfrm>
                  <a:off x="332619" y="3121213"/>
                  <a:ext cx="31998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/>
                    <a:t>8</a:t>
                  </a:r>
                  <a:endParaRPr lang="zh-CN" altLang="en-US" sz="1800" dirty="0"/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619954" y="2844336"/>
                  <a:ext cx="65790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/>
                    <a:t>     3</a:t>
                  </a:r>
                  <a:endParaRPr lang="zh-CN" altLang="en-US" sz="1800" dirty="0"/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555630" y="3581824"/>
                  <a:ext cx="722226" cy="378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/>
                    <a:t>   </a:t>
                  </a:r>
                  <a:r>
                    <a:rPr lang="en-US" altLang="zh-CN" sz="2000" dirty="0" smtClean="0"/>
                    <a:t>2 4</a:t>
                  </a:r>
                  <a:endParaRPr lang="zh-CN" altLang="en-US" sz="2000" dirty="0"/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856715" y="4062208"/>
                  <a:ext cx="31998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/>
                    <a:t>9</a:t>
                  </a:r>
                  <a:endParaRPr lang="zh-CN" altLang="en-US" sz="1800" dirty="0"/>
                </a:p>
              </p:txBody>
            </p:sp>
          </p:grpSp>
        </p:grpSp>
        <p:grpSp>
          <p:nvGrpSpPr>
            <p:cNvPr id="32" name="组合 31"/>
            <p:cNvGrpSpPr/>
            <p:nvPr/>
          </p:nvGrpSpPr>
          <p:grpSpPr>
            <a:xfrm>
              <a:off x="6078601" y="1673539"/>
              <a:ext cx="1428726" cy="1658054"/>
              <a:chOff x="322040" y="2847348"/>
              <a:chExt cx="1316285" cy="1566899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481903" y="2993169"/>
                <a:ext cx="740004" cy="1001314"/>
                <a:chOff x="1475656" y="2927768"/>
                <a:chExt cx="771085" cy="1105802"/>
              </a:xfrm>
            </p:grpSpPr>
            <p:sp>
              <p:nvSpPr>
                <p:cNvPr id="40" name="TextBox 39"/>
                <p:cNvSpPr txBox="1"/>
                <p:nvPr/>
              </p:nvSpPr>
              <p:spPr>
                <a:xfrm>
                  <a:off x="1475656" y="2927768"/>
                  <a:ext cx="288032" cy="5460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）</a:t>
                  </a:r>
                  <a:endParaRPr lang="zh-CN" altLang="en-US" sz="2800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41" name="直接连接符 40"/>
                <p:cNvCxnSpPr/>
                <p:nvPr/>
              </p:nvCxnSpPr>
              <p:spPr>
                <a:xfrm>
                  <a:off x="1619672" y="3075806"/>
                  <a:ext cx="536083" cy="7543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直接连接符 41"/>
                <p:cNvCxnSpPr/>
                <p:nvPr/>
              </p:nvCxnSpPr>
              <p:spPr>
                <a:xfrm flipV="1">
                  <a:off x="1552479" y="4019712"/>
                  <a:ext cx="694262" cy="13858"/>
                </a:xfrm>
                <a:prstGeom prst="line">
                  <a:avLst/>
                </a:prstGeom>
                <a:ln w="28575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4" name="组合 33"/>
              <p:cNvGrpSpPr/>
              <p:nvPr/>
            </p:nvGrpSpPr>
            <p:grpSpPr>
              <a:xfrm>
                <a:off x="322040" y="2847348"/>
                <a:ext cx="1316285" cy="1566899"/>
                <a:chOff x="332619" y="2844336"/>
                <a:chExt cx="1316285" cy="1566899"/>
              </a:xfrm>
            </p:grpSpPr>
            <p:sp>
              <p:nvSpPr>
                <p:cNvPr id="35" name="TextBox 34"/>
                <p:cNvSpPr txBox="1"/>
                <p:nvPr/>
              </p:nvSpPr>
              <p:spPr>
                <a:xfrm>
                  <a:off x="689059" y="3181714"/>
                  <a:ext cx="959845" cy="378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dirty="0"/>
                    <a:t>4</a:t>
                  </a:r>
                  <a:r>
                    <a:rPr lang="en-US" altLang="zh-CN" sz="2000" dirty="0" smtClean="0"/>
                    <a:t> </a:t>
                  </a:r>
                  <a:r>
                    <a:rPr lang="en-US" altLang="zh-CN" sz="2000" dirty="0"/>
                    <a:t>0</a:t>
                  </a:r>
                  <a:endParaRPr lang="zh-CN" altLang="en-US" sz="2000" dirty="0"/>
                </a:p>
              </p:txBody>
            </p:sp>
            <p:sp>
              <p:nvSpPr>
                <p:cNvPr id="36" name="TextBox 35"/>
                <p:cNvSpPr txBox="1"/>
                <p:nvPr/>
              </p:nvSpPr>
              <p:spPr>
                <a:xfrm>
                  <a:off x="332619" y="3121213"/>
                  <a:ext cx="31998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/>
                    <a:t>7</a:t>
                  </a:r>
                  <a:endParaRPr lang="zh-CN" altLang="en-US" sz="1800" dirty="0"/>
                </a:p>
              </p:txBody>
            </p:sp>
            <p:sp>
              <p:nvSpPr>
                <p:cNvPr id="37" name="TextBox 36"/>
                <p:cNvSpPr txBox="1"/>
                <p:nvPr/>
              </p:nvSpPr>
              <p:spPr>
                <a:xfrm>
                  <a:off x="619954" y="2844336"/>
                  <a:ext cx="65790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/>
                    <a:t>     6</a:t>
                  </a:r>
                  <a:endParaRPr lang="zh-CN" altLang="en-US" sz="1800" dirty="0"/>
                </a:p>
              </p:txBody>
            </p:sp>
            <p:sp>
              <p:nvSpPr>
                <p:cNvPr id="38" name="TextBox 37"/>
                <p:cNvSpPr txBox="1"/>
                <p:nvPr/>
              </p:nvSpPr>
              <p:spPr>
                <a:xfrm>
                  <a:off x="555630" y="3581824"/>
                  <a:ext cx="722226" cy="37811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dirty="0" smtClean="0"/>
                    <a:t>   </a:t>
                  </a:r>
                  <a:r>
                    <a:rPr lang="en-US" altLang="zh-CN" sz="2000" dirty="0" smtClean="0"/>
                    <a:t>4 2</a:t>
                  </a:r>
                  <a:endParaRPr lang="zh-CN" altLang="en-US" sz="2000" dirty="0"/>
                </a:p>
              </p:txBody>
            </p:sp>
            <p:sp>
              <p:nvSpPr>
                <p:cNvPr id="39" name="TextBox 38"/>
                <p:cNvSpPr txBox="1"/>
                <p:nvPr/>
              </p:nvSpPr>
              <p:spPr>
                <a:xfrm>
                  <a:off x="856715" y="4062208"/>
                  <a:ext cx="319982" cy="34902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800" dirty="0" smtClean="0"/>
                    <a:t>2</a:t>
                  </a:r>
                  <a:endParaRPr lang="zh-CN" altLang="en-US" sz="1800" dirty="0"/>
                </a:p>
              </p:txBody>
            </p:sp>
          </p:grpSp>
        </p:grpSp>
        <p:sp>
          <p:nvSpPr>
            <p:cNvPr id="44" name="TextBox 43"/>
            <p:cNvSpPr txBox="1"/>
            <p:nvPr/>
          </p:nvSpPr>
          <p:spPr>
            <a:xfrm>
              <a:off x="930506" y="3565506"/>
              <a:ext cx="113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（       ）</a:t>
              </a:r>
              <a:endParaRPr lang="zh-CN" altLang="en-US" dirty="0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6332144" y="3421234"/>
              <a:ext cx="113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（       ）</a:t>
              </a:r>
              <a:endParaRPr lang="zh-CN" altLang="en-US" dirty="0"/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629987" y="3542423"/>
              <a:ext cx="113168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/>
                <a:t>（       ）</a:t>
              </a:r>
              <a:endParaRPr lang="zh-CN" altLang="en-US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3880693" y="3451320"/>
            <a:ext cx="357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569010" y="3366728"/>
            <a:ext cx="357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FF0000"/>
                </a:solidFill>
              </a:rPr>
              <a:t>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179616" y="3465480"/>
            <a:ext cx="357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FF0000"/>
                </a:solidFill>
              </a:rPr>
              <a:t>√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4731294" y="1540700"/>
            <a:ext cx="1445331" cy="1761368"/>
            <a:chOff x="306742" y="2749714"/>
            <a:chExt cx="1331583" cy="1664533"/>
          </a:xfrm>
        </p:grpSpPr>
        <p:grpSp>
          <p:nvGrpSpPr>
            <p:cNvPr id="51" name="组合 50"/>
            <p:cNvGrpSpPr/>
            <p:nvPr/>
          </p:nvGrpSpPr>
          <p:grpSpPr>
            <a:xfrm>
              <a:off x="472374" y="2994178"/>
              <a:ext cx="749534" cy="1000303"/>
              <a:chOff x="1465726" y="2928884"/>
              <a:chExt cx="781015" cy="1104686"/>
            </a:xfrm>
          </p:grpSpPr>
          <p:sp>
            <p:nvSpPr>
              <p:cNvPr id="58" name="TextBox 57"/>
              <p:cNvSpPr txBox="1"/>
              <p:nvPr/>
            </p:nvSpPr>
            <p:spPr>
              <a:xfrm>
                <a:off x="1465726" y="2928884"/>
                <a:ext cx="288032" cy="546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59" name="直接连接符 58"/>
              <p:cNvCxnSpPr/>
              <p:nvPr/>
            </p:nvCxnSpPr>
            <p:spPr>
              <a:xfrm>
                <a:off x="1619672" y="3075806"/>
                <a:ext cx="536083" cy="754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连接符 59"/>
              <p:cNvCxnSpPr/>
              <p:nvPr/>
            </p:nvCxnSpPr>
            <p:spPr>
              <a:xfrm flipV="1">
                <a:off x="1552479" y="4019712"/>
                <a:ext cx="694262" cy="1385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组合 51"/>
            <p:cNvGrpSpPr/>
            <p:nvPr/>
          </p:nvGrpSpPr>
          <p:grpSpPr>
            <a:xfrm>
              <a:off x="306742" y="2749714"/>
              <a:ext cx="1331583" cy="1664533"/>
              <a:chOff x="317321" y="2746702"/>
              <a:chExt cx="1331583" cy="1664533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689059" y="3124206"/>
                <a:ext cx="959845" cy="378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>
                    <a:solidFill>
                      <a:srgbClr val="FF0000"/>
                    </a:solidFill>
                  </a:rPr>
                  <a:t>3</a:t>
                </a:r>
                <a:r>
                  <a:rPr lang="en-US" altLang="zh-CN" sz="20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zh-CN" sz="2000" dirty="0">
                    <a:solidFill>
                      <a:srgbClr val="FF0000"/>
                    </a:solidFill>
                  </a:rPr>
                  <a:t>3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317321" y="3095724"/>
                <a:ext cx="356440" cy="3490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FF0000"/>
                    </a:solidFill>
                  </a:rPr>
                  <a:t>8</a:t>
                </a:r>
                <a:endParaRPr lang="zh-CN" altLang="en-US" sz="1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5" name="TextBox 54"/>
              <p:cNvSpPr txBox="1"/>
              <p:nvPr/>
            </p:nvSpPr>
            <p:spPr>
              <a:xfrm>
                <a:off x="619954" y="2746702"/>
                <a:ext cx="65790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 smtClean="0"/>
                  <a:t>    </a:t>
                </a:r>
                <a:r>
                  <a:rPr lang="en-US" altLang="zh-CN" sz="1800" dirty="0" smtClean="0">
                    <a:solidFill>
                      <a:srgbClr val="FF0000"/>
                    </a:solidFill>
                  </a:rPr>
                  <a:t> 4</a:t>
                </a:r>
                <a:endParaRPr lang="zh-CN" altLang="en-US" sz="1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6" name="TextBox 55"/>
              <p:cNvSpPr txBox="1"/>
              <p:nvPr/>
            </p:nvSpPr>
            <p:spPr>
              <a:xfrm>
                <a:off x="555630" y="3581824"/>
                <a:ext cx="722226" cy="378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FF0000"/>
                    </a:solidFill>
                  </a:rPr>
                  <a:t>   </a:t>
                </a:r>
                <a:r>
                  <a:rPr lang="en-US" altLang="zh-CN" sz="2000" dirty="0" smtClean="0">
                    <a:solidFill>
                      <a:srgbClr val="FF0000"/>
                    </a:solidFill>
                  </a:rPr>
                  <a:t>3 2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7" name="TextBox 56"/>
              <p:cNvSpPr txBox="1"/>
              <p:nvPr/>
            </p:nvSpPr>
            <p:spPr>
              <a:xfrm>
                <a:off x="856715" y="4062208"/>
                <a:ext cx="31998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>
                    <a:solidFill>
                      <a:srgbClr val="FF0000"/>
                    </a:solidFill>
                  </a:rPr>
                  <a:t>1</a:t>
                </a:r>
                <a:endParaRPr lang="zh-CN" altLang="en-US" sz="1800" dirty="0">
                  <a:solidFill>
                    <a:srgbClr val="FF0000"/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308308" y="1621882"/>
            <a:ext cx="1445331" cy="1761368"/>
            <a:chOff x="306742" y="2749714"/>
            <a:chExt cx="1331583" cy="1664533"/>
          </a:xfrm>
        </p:grpSpPr>
        <p:grpSp>
          <p:nvGrpSpPr>
            <p:cNvPr id="62" name="组合 61"/>
            <p:cNvGrpSpPr/>
            <p:nvPr/>
          </p:nvGrpSpPr>
          <p:grpSpPr>
            <a:xfrm>
              <a:off x="472374" y="2994178"/>
              <a:ext cx="749534" cy="1000303"/>
              <a:chOff x="1465726" y="2928884"/>
              <a:chExt cx="781015" cy="1104686"/>
            </a:xfrm>
          </p:grpSpPr>
          <p:sp>
            <p:nvSpPr>
              <p:cNvPr id="69" name="TextBox 68"/>
              <p:cNvSpPr txBox="1"/>
              <p:nvPr/>
            </p:nvSpPr>
            <p:spPr>
              <a:xfrm>
                <a:off x="1465726" y="2928884"/>
                <a:ext cx="288032" cy="5460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）</a:t>
                </a:r>
                <a:endParaRPr lang="zh-CN" altLang="en-US" sz="28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1619672" y="3075806"/>
                <a:ext cx="536083" cy="7543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V="1">
                <a:off x="1552479" y="4019712"/>
                <a:ext cx="694262" cy="13858"/>
              </a:xfrm>
              <a:prstGeom prst="line">
                <a:avLst/>
              </a:prstGeom>
              <a:ln w="285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3" name="组合 62"/>
            <p:cNvGrpSpPr/>
            <p:nvPr/>
          </p:nvGrpSpPr>
          <p:grpSpPr>
            <a:xfrm>
              <a:off x="306742" y="2749714"/>
              <a:ext cx="1331583" cy="1664533"/>
              <a:chOff x="317321" y="2746702"/>
              <a:chExt cx="1331583" cy="1664533"/>
            </a:xfrm>
          </p:grpSpPr>
          <p:sp>
            <p:nvSpPr>
              <p:cNvPr id="64" name="TextBox 63"/>
              <p:cNvSpPr txBox="1"/>
              <p:nvPr/>
            </p:nvSpPr>
            <p:spPr>
              <a:xfrm>
                <a:off x="689059" y="3124206"/>
                <a:ext cx="959845" cy="378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rgbClr val="FF0000"/>
                    </a:solidFill>
                  </a:rPr>
                  <a:t>4 0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5" name="TextBox 64"/>
              <p:cNvSpPr txBox="1"/>
              <p:nvPr/>
            </p:nvSpPr>
            <p:spPr>
              <a:xfrm>
                <a:off x="317321" y="3095724"/>
                <a:ext cx="356440" cy="34902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FF0000"/>
                    </a:solidFill>
                  </a:rPr>
                  <a:t>7</a:t>
                </a:r>
                <a:endParaRPr lang="zh-CN" altLang="en-US" sz="1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6" name="TextBox 65"/>
              <p:cNvSpPr txBox="1"/>
              <p:nvPr/>
            </p:nvSpPr>
            <p:spPr>
              <a:xfrm>
                <a:off x="619954" y="2746702"/>
                <a:ext cx="65790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 smtClean="0"/>
                  <a:t>    </a:t>
                </a:r>
                <a:r>
                  <a:rPr lang="en-US" altLang="zh-CN" sz="1800" dirty="0" smtClean="0">
                    <a:solidFill>
                      <a:srgbClr val="FF0000"/>
                    </a:solidFill>
                  </a:rPr>
                  <a:t> 5</a:t>
                </a:r>
                <a:endParaRPr lang="zh-CN" altLang="en-US" sz="18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7" name="TextBox 66"/>
              <p:cNvSpPr txBox="1"/>
              <p:nvPr/>
            </p:nvSpPr>
            <p:spPr>
              <a:xfrm>
                <a:off x="555630" y="3581824"/>
                <a:ext cx="722226" cy="37811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dirty="0" smtClean="0">
                    <a:solidFill>
                      <a:srgbClr val="FF0000"/>
                    </a:solidFill>
                  </a:rPr>
                  <a:t>   </a:t>
                </a:r>
                <a:r>
                  <a:rPr lang="en-US" altLang="zh-CN" sz="2000" dirty="0" smtClean="0">
                    <a:solidFill>
                      <a:srgbClr val="FF0000"/>
                    </a:solidFill>
                  </a:rPr>
                  <a:t>3 5</a:t>
                </a:r>
                <a:endParaRPr lang="zh-CN" altLang="en-US" sz="20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68" name="TextBox 67"/>
              <p:cNvSpPr txBox="1"/>
              <p:nvPr/>
            </p:nvSpPr>
            <p:spPr>
              <a:xfrm>
                <a:off x="856715" y="4062208"/>
                <a:ext cx="319982" cy="3490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800" dirty="0" smtClean="0">
                    <a:solidFill>
                      <a:srgbClr val="FF0000"/>
                    </a:solidFill>
                  </a:rPr>
                  <a:t>5</a:t>
                </a:r>
                <a:endParaRPr lang="zh-CN" altLang="en-US" sz="1800" dirty="0">
                  <a:solidFill>
                    <a:srgbClr val="FF0000"/>
                  </a:solidFill>
                </a:endParaRPr>
              </a:p>
            </p:txBody>
          </p:sp>
        </p:grpSp>
      </p:grpSp>
      <p:sp>
        <p:nvSpPr>
          <p:cNvPr id="72" name="TextBox 71"/>
          <p:cNvSpPr txBox="1"/>
          <p:nvPr/>
        </p:nvSpPr>
        <p:spPr>
          <a:xfrm>
            <a:off x="4482450" y="1673540"/>
            <a:ext cx="44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改正：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15113" y="1768936"/>
            <a:ext cx="44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改正：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4" name="椭圆形标注 73"/>
          <p:cNvSpPr/>
          <p:nvPr/>
        </p:nvSpPr>
        <p:spPr>
          <a:xfrm>
            <a:off x="4237744" y="345257"/>
            <a:ext cx="2660247" cy="776694"/>
          </a:xfrm>
          <a:prstGeom prst="wedgeEllipseCallout">
            <a:avLst>
              <a:gd name="adj1" fmla="val 64591"/>
              <a:gd name="adj2" fmla="val 3651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就是求多少里面有最多有几个几？</a:t>
            </a:r>
            <a:endParaRPr lang="zh-CN" altLang="en-US" sz="16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79" name="图片 7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72" grpId="0"/>
      <p:bldP spid="7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标注 6"/>
          <p:cNvSpPr/>
          <p:nvPr/>
        </p:nvSpPr>
        <p:spPr>
          <a:xfrm>
            <a:off x="3707908" y="3075813"/>
            <a:ext cx="3038229" cy="864090"/>
          </a:xfrm>
          <a:prstGeom prst="wedgeRoundRectCallout">
            <a:avLst>
              <a:gd name="adj1" fmla="val 61506"/>
              <a:gd name="adj2" fmla="val -424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317144" y="1794055"/>
            <a:ext cx="927118" cy="977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2644326" y="457555"/>
            <a:ext cx="2124808" cy="836748"/>
            <a:chOff x="2819243" y="573087"/>
            <a:chExt cx="2124808" cy="713154"/>
          </a:xfrm>
        </p:grpSpPr>
        <p:sp>
          <p:nvSpPr>
            <p:cNvPr id="2" name="圆角矩形标注 1"/>
            <p:cNvSpPr/>
            <p:nvPr/>
          </p:nvSpPr>
          <p:spPr>
            <a:xfrm>
              <a:off x="2819243" y="573087"/>
              <a:ext cx="2124808" cy="702519"/>
            </a:xfrm>
            <a:prstGeom prst="wedgeRoundRectCallout">
              <a:avLst>
                <a:gd name="adj1" fmla="val -22051"/>
                <a:gd name="adj2" fmla="val 95990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2870574" y="577989"/>
              <a:ext cx="2040789" cy="708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个地分，最后余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个。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869744" y="594085"/>
            <a:ext cx="1944216" cy="836748"/>
            <a:chOff x="2819243" y="573087"/>
            <a:chExt cx="2124808" cy="713154"/>
          </a:xfrm>
        </p:grpSpPr>
        <p:sp>
          <p:nvSpPr>
            <p:cNvPr id="11" name="圆角矩形标注 10"/>
            <p:cNvSpPr/>
            <p:nvPr/>
          </p:nvSpPr>
          <p:spPr>
            <a:xfrm>
              <a:off x="2819243" y="573087"/>
              <a:ext cx="2124808" cy="702519"/>
            </a:xfrm>
            <a:prstGeom prst="wedgeRoundRectCallout">
              <a:avLst>
                <a:gd name="adj1" fmla="val -27932"/>
                <a:gd name="adj2" fmla="val 9180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949270" y="577989"/>
              <a:ext cx="1916084" cy="7082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我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个地分，</a:t>
              </a:r>
              <a:r>
                <a:rPr lang="en-US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3616656" y="2455624"/>
            <a:ext cx="576063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小文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41857" y="2528192"/>
            <a:ext cx="576063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小明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1568" y="1857804"/>
            <a:ext cx="2124808" cy="836748"/>
            <a:chOff x="2819243" y="573087"/>
            <a:chExt cx="2124808" cy="713155"/>
          </a:xfrm>
        </p:grpSpPr>
        <p:sp>
          <p:nvSpPr>
            <p:cNvPr id="17" name="圆角矩形标注 16"/>
            <p:cNvSpPr/>
            <p:nvPr/>
          </p:nvSpPr>
          <p:spPr>
            <a:xfrm>
              <a:off x="2819243" y="573087"/>
              <a:ext cx="2124808" cy="702519"/>
            </a:xfrm>
            <a:prstGeom prst="wedgeRoundRectCallout">
              <a:avLst>
                <a:gd name="adj1" fmla="val 19766"/>
                <a:gd name="adj2" fmla="val 94944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870574" y="577989"/>
              <a:ext cx="2040789" cy="7082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按小明的分法，结果会怎样？</a:t>
              </a:r>
              <a:endParaRPr lang="zh-CN" altLang="en-US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51195" y="3147814"/>
            <a:ext cx="1165225" cy="1328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707904" y="3120521"/>
            <a:ext cx="2989932" cy="707874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 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3÷3=1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，所以剩下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en-US" altLang="zh-CN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sz="20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也能正好分完。</a:t>
            </a:r>
            <a:endParaRPr lang="zh-CN" altLang="en-US" sz="20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/>
      <p:bldP spid="14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6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8" y="281541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77856" y="1923680"/>
            <a:ext cx="4536504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有余数的除法的竖式计算方法：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77857" y="2293891"/>
            <a:ext cx="6390488" cy="830985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被除数里面最多有几个除数，商与被除数的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，写在除号的上面；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95841" y="3109790"/>
            <a:ext cx="6510105" cy="120031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被除数减去商和除数相乘的积所得的差为余数，余数与被除数的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相同数位对齐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，写在横线的下面。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21" name="图片 2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555776" y="1601239"/>
            <a:ext cx="4032448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5.so.qhimgs1.com/bdr/_240_/t013e33f240b5b2072b.jpg"/>
          <p:cNvPicPr>
            <a:picLocks noChangeAspect="1" noChangeArrowheads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 bwMode="auto">
          <a:xfrm>
            <a:off x="3491880" y="1121113"/>
            <a:ext cx="4642836" cy="359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4" name="组合 23"/>
          <p:cNvGrpSpPr/>
          <p:nvPr/>
        </p:nvGrpSpPr>
        <p:grpSpPr>
          <a:xfrm>
            <a:off x="269096" y="1121114"/>
            <a:ext cx="2114099" cy="1162605"/>
            <a:chOff x="539552" y="1453529"/>
            <a:chExt cx="3351645" cy="135803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539552" y="1453529"/>
              <a:ext cx="3351645" cy="1358034"/>
            </a:xfrm>
            <a:prstGeom prst="cloudCallout">
              <a:avLst>
                <a:gd name="adj1" fmla="val -16617"/>
                <a:gd name="adj2" fmla="val 7265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812429" y="1707654"/>
              <a:ext cx="2919596" cy="75497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dirty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观察右图，你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能提出什么问题？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" name="云形标注 1"/>
          <p:cNvSpPr/>
          <p:nvPr/>
        </p:nvSpPr>
        <p:spPr>
          <a:xfrm>
            <a:off x="2015716" y="3507855"/>
            <a:ext cx="2376264" cy="679366"/>
          </a:xfrm>
          <a:prstGeom prst="cloudCallout">
            <a:avLst>
              <a:gd name="adj1" fmla="val 61911"/>
              <a:gd name="adj2" fmla="val 27231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15716" y="3678620"/>
            <a:ext cx="2016224" cy="36932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dirty="0" smtClean="0"/>
              <a:t>   野营小队共</a:t>
            </a:r>
            <a:r>
              <a:rPr lang="en-US" altLang="zh-CN" dirty="0" smtClean="0"/>
              <a:t>17</a:t>
            </a:r>
            <a:r>
              <a:rPr lang="zh-CN" altLang="en-US" dirty="0" smtClean="0"/>
              <a:t>人</a:t>
            </a:r>
            <a:endParaRPr lang="zh-CN" altLang="en-US" dirty="0"/>
          </a:p>
        </p:txBody>
      </p:sp>
      <p:sp>
        <p:nvSpPr>
          <p:cNvPr id="18" name="云形标注 17"/>
          <p:cNvSpPr/>
          <p:nvPr/>
        </p:nvSpPr>
        <p:spPr>
          <a:xfrm>
            <a:off x="2796845" y="2364489"/>
            <a:ext cx="2387224" cy="498857"/>
          </a:xfrm>
          <a:prstGeom prst="cloudCallout">
            <a:avLst>
              <a:gd name="adj1" fmla="val 9999"/>
              <a:gd name="adj2" fmla="val 932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87824" y="2439006"/>
            <a:ext cx="2196246" cy="36932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dirty="0" smtClean="0"/>
              <a:t>每顶帐篷住</a:t>
            </a:r>
            <a:r>
              <a:rPr lang="en-US" altLang="zh-CN" dirty="0" smtClean="0"/>
              <a:t>3</a:t>
            </a:r>
            <a:r>
              <a:rPr lang="zh-CN" altLang="en-US" dirty="0" smtClean="0"/>
              <a:t>人。</a:t>
            </a:r>
            <a:endParaRPr lang="zh-CN" altLang="en-US" dirty="0"/>
          </a:p>
        </p:txBody>
      </p:sp>
      <p:sp>
        <p:nvSpPr>
          <p:cNvPr id="20" name="云形标注 19"/>
          <p:cNvSpPr/>
          <p:nvPr/>
        </p:nvSpPr>
        <p:spPr>
          <a:xfrm>
            <a:off x="3527886" y="1142478"/>
            <a:ext cx="3132346" cy="679366"/>
          </a:xfrm>
          <a:prstGeom prst="cloudCallout">
            <a:avLst>
              <a:gd name="adj1" fmla="val 9999"/>
              <a:gd name="adj2" fmla="val 932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 dirty="0">
              <a:solidFill>
                <a:srgbClr val="92D05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1921" y="1275612"/>
            <a:ext cx="2739666" cy="369320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dirty="0" smtClean="0"/>
              <a:t>23</a:t>
            </a:r>
            <a:r>
              <a:rPr lang="zh-CN" altLang="en-US" dirty="0" smtClean="0"/>
              <a:t>个蘑菇，平均分给</a:t>
            </a:r>
            <a:r>
              <a:rPr lang="en-US" altLang="zh-CN" dirty="0"/>
              <a:t>4</a:t>
            </a:r>
            <a:r>
              <a:rPr lang="zh-CN" altLang="en-US" dirty="0" smtClean="0"/>
              <a:t>人。</a:t>
            </a:r>
            <a:endParaRPr lang="zh-CN" altLang="en-US" dirty="0"/>
          </a:p>
        </p:txBody>
      </p:sp>
      <p:grpSp>
        <p:nvGrpSpPr>
          <p:cNvPr id="6" name="组合 5"/>
          <p:cNvGrpSpPr/>
          <p:nvPr/>
        </p:nvGrpSpPr>
        <p:grpSpPr>
          <a:xfrm>
            <a:off x="6417857" y="2283721"/>
            <a:ext cx="2376264" cy="1399445"/>
            <a:chOff x="6047277" y="4205784"/>
            <a:chExt cx="2376264" cy="679366"/>
          </a:xfrm>
        </p:grpSpPr>
        <p:sp>
          <p:nvSpPr>
            <p:cNvPr id="22" name="云形标注 21"/>
            <p:cNvSpPr/>
            <p:nvPr/>
          </p:nvSpPr>
          <p:spPr>
            <a:xfrm>
              <a:off x="6047277" y="4205784"/>
              <a:ext cx="2376264" cy="679366"/>
            </a:xfrm>
            <a:prstGeom prst="cloudCallout">
              <a:avLst>
                <a:gd name="adj1" fmla="val -15413"/>
                <a:gd name="adj2" fmla="val -104826"/>
              </a:avLst>
            </a:prstGeom>
            <a:solidFill>
              <a:schemeClr val="accent6">
                <a:lumMod val="20000"/>
                <a:lumOff val="8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92D050"/>
                </a:solidFill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224824" y="4351811"/>
              <a:ext cx="2091592" cy="4482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/>
                <a:t>1</a:t>
              </a:r>
              <a:r>
                <a:rPr lang="en-US" altLang="zh-CN" dirty="0" smtClean="0"/>
                <a:t>1</a:t>
              </a:r>
              <a:r>
                <a:rPr lang="zh-CN" altLang="en-US" dirty="0" smtClean="0"/>
                <a:t>个野果平均分给</a:t>
              </a:r>
              <a:r>
                <a:rPr lang="en-US" altLang="zh-CN" dirty="0"/>
                <a:t>3</a:t>
              </a:r>
              <a:r>
                <a:rPr lang="zh-CN" altLang="en-US" dirty="0" smtClean="0"/>
                <a:t>人，每人分几个，还剩几个？</a:t>
              </a:r>
              <a:endParaRPr lang="zh-CN" altLang="en-US" dirty="0"/>
            </a:p>
          </p:txBody>
        </p:sp>
      </p:grpSp>
      <p:sp>
        <p:nvSpPr>
          <p:cNvPr id="26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  <p:bldP spid="18" grpId="0" animBg="1"/>
      <p:bldP spid="19" grpId="0"/>
      <p:bldP spid="20" grpId="0" animBg="1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标注 6"/>
          <p:cNvSpPr/>
          <p:nvPr/>
        </p:nvSpPr>
        <p:spPr>
          <a:xfrm>
            <a:off x="2754087" y="688041"/>
            <a:ext cx="5688632" cy="411352"/>
          </a:xfrm>
          <a:prstGeom prst="wedgeRectCallout">
            <a:avLst>
              <a:gd name="adj1" fmla="val -56316"/>
              <a:gd name="adj2" fmla="val 4710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64" name="矩形 4"/>
          <p:cNvSpPr>
            <a:spLocks noChangeArrowheads="1"/>
          </p:cNvSpPr>
          <p:nvPr/>
        </p:nvSpPr>
        <p:spPr bwMode="auto">
          <a:xfrm>
            <a:off x="2674244" y="675856"/>
            <a:ext cx="5930204" cy="400097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个野果平均分给</a:t>
            </a:r>
            <a:r>
              <a:rPr lang="en-US" altLang="zh-CN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0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个人，每人分几个，还剩几个？</a:t>
            </a:r>
            <a:endParaRPr lang="zh-CN" altLang="en-US" sz="20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699796" y="1278129"/>
            <a:ext cx="5746071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11÷3=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）（ 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  ）（ ）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967330" y="2071070"/>
            <a:ext cx="1039982" cy="6285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" name="组合 35"/>
          <p:cNvGrpSpPr/>
          <p:nvPr/>
        </p:nvGrpSpPr>
        <p:grpSpPr>
          <a:xfrm>
            <a:off x="4771387" y="1923680"/>
            <a:ext cx="2968969" cy="461665"/>
            <a:chOff x="1455265" y="1955823"/>
            <a:chExt cx="2494456" cy="461665"/>
          </a:xfrm>
        </p:grpSpPr>
        <p:sp>
          <p:nvSpPr>
            <p:cNvPr id="35" name="矩形标注 34"/>
            <p:cNvSpPr/>
            <p:nvPr/>
          </p:nvSpPr>
          <p:spPr>
            <a:xfrm>
              <a:off x="1475655" y="1995686"/>
              <a:ext cx="2184747" cy="409580"/>
            </a:xfrm>
            <a:prstGeom prst="wedgeRectCallout">
              <a:avLst>
                <a:gd name="adj1" fmla="val 65581"/>
                <a:gd name="adj2" fmla="val -724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455265" y="1955823"/>
              <a:ext cx="24944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用竖式可以这样算</a:t>
              </a:r>
              <a:endParaRPr lang="zh-CN" altLang="en-US" sz="2400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239073" y="1281108"/>
            <a:ext cx="432048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5114460" y="1281108"/>
            <a:ext cx="648072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886120" y="1262296"/>
            <a:ext cx="517950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755526" y="1262771"/>
            <a:ext cx="648072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894983" y="4243249"/>
            <a:ext cx="936104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317374" y="2677787"/>
            <a:ext cx="966685" cy="2062091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endParaRPr lang="en-US" altLang="zh-CN" sz="3200" dirty="0"/>
          </a:p>
          <a:p>
            <a:r>
              <a:rPr lang="en-US" altLang="zh-CN" sz="3200" dirty="0"/>
              <a:t>  </a:t>
            </a:r>
            <a:r>
              <a:rPr lang="zh-CN" altLang="en-US" sz="3200" dirty="0"/>
              <a:t>）</a:t>
            </a:r>
            <a:r>
              <a:rPr lang="en-US" altLang="zh-CN" sz="3200" dirty="0"/>
              <a:t>      </a:t>
            </a:r>
            <a:endParaRPr lang="en-US" altLang="zh-CN" sz="3200" dirty="0"/>
          </a:p>
          <a:p>
            <a:r>
              <a:rPr lang="en-US" altLang="zh-CN" sz="3200" dirty="0"/>
              <a:t>        </a:t>
            </a:r>
            <a:endParaRPr lang="en-US" altLang="zh-CN" sz="3200" dirty="0"/>
          </a:p>
          <a:p>
            <a:endParaRPr lang="zh-CN" altLang="en-US" sz="3200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3760273" y="3273018"/>
            <a:ext cx="92539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4006945" y="3238642"/>
            <a:ext cx="70907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19214" y="3658476"/>
            <a:ext cx="70907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9 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211964" y="4227936"/>
            <a:ext cx="70907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199648" y="2679085"/>
            <a:ext cx="70907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322012" y="3134236"/>
            <a:ext cx="37832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65159" y="2211710"/>
            <a:ext cx="3016981" cy="725665"/>
            <a:chOff x="4355976" y="3077616"/>
            <a:chExt cx="2160240" cy="725665"/>
          </a:xfrm>
        </p:grpSpPr>
        <p:sp>
          <p:nvSpPr>
            <p:cNvPr id="8" name="矩形标注 7"/>
            <p:cNvSpPr/>
            <p:nvPr/>
          </p:nvSpPr>
          <p:spPr>
            <a:xfrm>
              <a:off x="4355976" y="3102163"/>
              <a:ext cx="2016224" cy="701118"/>
            </a:xfrm>
            <a:prstGeom prst="wedgeRectCallout">
              <a:avLst>
                <a:gd name="adj1" fmla="val 87642"/>
                <a:gd name="adj2" fmla="val 214430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4358158" y="3077616"/>
              <a:ext cx="2158058" cy="707874"/>
            </a:xfrm>
            <a:prstGeom prst="rect">
              <a:avLst/>
            </a:prstGeom>
          </p:spPr>
          <p:txBody>
            <a:bodyPr wrap="square" lIns="91428" tIns="45714" rIns="91428" bIns="45714">
              <a:spAutoFit/>
            </a:bodyPr>
            <a:lstStyle/>
            <a:p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3×3=9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把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写在被除数</a:t>
              </a:r>
              <a:r>
                <a:rPr lang="en-US" altLang="zh-CN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20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的下面，相同数位对齐。</a:t>
              </a:r>
              <a:endPara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60927" y="3027064"/>
            <a:ext cx="3220354" cy="1007930"/>
            <a:chOff x="178271" y="2265134"/>
            <a:chExt cx="1884924" cy="1007930"/>
          </a:xfrm>
        </p:grpSpPr>
        <p:sp>
          <p:nvSpPr>
            <p:cNvPr id="5" name="矩形标注 4"/>
            <p:cNvSpPr/>
            <p:nvPr/>
          </p:nvSpPr>
          <p:spPr>
            <a:xfrm>
              <a:off x="178271" y="2324416"/>
              <a:ext cx="1818736" cy="948648"/>
            </a:xfrm>
            <a:prstGeom prst="wedgeRectCallout">
              <a:avLst>
                <a:gd name="adj1" fmla="val -67311"/>
                <a:gd name="adj2" fmla="val -47412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178271" y="2265134"/>
              <a:ext cx="188492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11÷3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，想除数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和几相乘最接近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，且小于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11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，得出商是</a:t>
              </a:r>
              <a:r>
                <a:rPr lang="en-US" altLang="zh-CN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1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，把商与被除数的个位对齐。</a:t>
              </a:r>
              <a:endParaRPr lang="zh-CN" altLang="en-US" sz="1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矩形标注 18"/>
          <p:cNvSpPr/>
          <p:nvPr/>
        </p:nvSpPr>
        <p:spPr>
          <a:xfrm>
            <a:off x="169918" y="3507854"/>
            <a:ext cx="2813824" cy="965115"/>
          </a:xfrm>
          <a:prstGeom prst="wedgeRectCallout">
            <a:avLst>
              <a:gd name="adj1" fmla="val 74383"/>
              <a:gd name="adj2" fmla="val 22026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40026" y="3534332"/>
            <a:ext cx="28198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/>
              <a:t>平均分给</a:t>
            </a:r>
            <a:r>
              <a:rPr lang="en-US" altLang="zh-CN" sz="1400" dirty="0" smtClean="0"/>
              <a:t>3</a:t>
            </a:r>
            <a:r>
              <a:rPr lang="zh-CN" altLang="en-US" sz="1400" dirty="0" smtClean="0"/>
              <a:t>人，每人分</a:t>
            </a:r>
            <a:r>
              <a:rPr lang="en-US" altLang="zh-CN" sz="1400" dirty="0" smtClean="0"/>
              <a:t>3</a:t>
            </a:r>
            <a:r>
              <a:rPr lang="zh-CN" altLang="en-US" sz="1400" dirty="0" smtClean="0"/>
              <a:t>个，共分了</a:t>
            </a:r>
            <a:r>
              <a:rPr lang="en-US" altLang="zh-CN" sz="1400" dirty="0" smtClean="0"/>
              <a:t>9</a:t>
            </a:r>
            <a:r>
              <a:rPr lang="zh-CN" altLang="en-US" sz="1400" dirty="0" smtClean="0"/>
              <a:t>个，还剩</a:t>
            </a:r>
            <a:r>
              <a:rPr lang="en-US" altLang="zh-CN" sz="1400" dirty="0" smtClean="0"/>
              <a:t>11-9=2</a:t>
            </a:r>
            <a:r>
              <a:rPr lang="zh-CN" altLang="en-US" sz="1400" dirty="0" smtClean="0"/>
              <a:t>个，先画横线再把</a:t>
            </a:r>
            <a:r>
              <a:rPr lang="en-US" altLang="zh-CN" sz="1400" dirty="0" smtClean="0"/>
              <a:t>2</a:t>
            </a:r>
            <a:r>
              <a:rPr lang="zh-CN" altLang="en-US" sz="1400" dirty="0" smtClean="0"/>
              <a:t>写在横线下面，与被除数的个位对齐。</a:t>
            </a:r>
            <a:endParaRPr lang="zh-CN" altLang="en-US" sz="1400" dirty="0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3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4" grpId="0"/>
      <p:bldP spid="2" grpId="0"/>
      <p:bldP spid="12" grpId="0"/>
      <p:bldP spid="39" grpId="0"/>
      <p:bldP spid="40" grpId="0"/>
      <p:bldP spid="44" grpId="0"/>
      <p:bldP spid="18" grpId="0"/>
      <p:bldP spid="13" grpId="0"/>
      <p:bldP spid="14" grpId="0"/>
      <p:bldP spid="45" grpId="0"/>
      <p:bldP spid="46" grpId="0"/>
      <p:bldP spid="47" grpId="0"/>
      <p:bldP spid="19" grpId="0" animBg="1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811461" y="219897"/>
            <a:ext cx="4885976" cy="1239517"/>
            <a:chOff x="727004" y="1368426"/>
            <a:chExt cx="4176464" cy="1487385"/>
          </a:xfrm>
        </p:grpSpPr>
        <p:sp>
          <p:nvSpPr>
            <p:cNvPr id="4" name="椭圆形标注 3"/>
            <p:cNvSpPr/>
            <p:nvPr/>
          </p:nvSpPr>
          <p:spPr>
            <a:xfrm>
              <a:off x="727004" y="1368426"/>
              <a:ext cx="4176464" cy="1487385"/>
            </a:xfrm>
            <a:prstGeom prst="wedgeEllipseCallout">
              <a:avLst>
                <a:gd name="adj1" fmla="val -60932"/>
                <a:gd name="adj2" fmla="val 31466"/>
              </a:avLst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178366" y="1450265"/>
              <a:ext cx="3581486" cy="114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个蘑菇平均分给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个人，每人分几个，还剩几个？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04916" y="2794861"/>
            <a:ext cx="2350548" cy="1021628"/>
            <a:chOff x="2267744" y="2720122"/>
            <a:chExt cx="2350548" cy="1021628"/>
          </a:xfrm>
        </p:grpSpPr>
        <p:sp>
          <p:nvSpPr>
            <p:cNvPr id="8" name="椭圆形标注 7"/>
            <p:cNvSpPr/>
            <p:nvPr/>
          </p:nvSpPr>
          <p:spPr>
            <a:xfrm>
              <a:off x="2267744" y="2720122"/>
              <a:ext cx="2350548" cy="1021628"/>
            </a:xfrm>
            <a:prstGeom prst="wedgeEllipseCallout">
              <a:avLst>
                <a:gd name="adj1" fmla="val -57523"/>
                <a:gd name="adj2" fmla="val 21582"/>
              </a:avLst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8" tIns="45714" rIns="91428" bIns="45714"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592457" y="2753673"/>
              <a:ext cx="1914230" cy="954095"/>
            </a:xfrm>
            <a:prstGeom prst="rect">
              <a:avLst/>
            </a:prstGeom>
            <a:noFill/>
          </p:spPr>
          <p:txBody>
            <a:bodyPr wrap="square" lIns="91428" tIns="45714" rIns="91428" bIns="45714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用竖式要这样算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18118" y="1923680"/>
            <a:ext cx="8182474" cy="584775"/>
            <a:chOff x="1343373" y="2139702"/>
            <a:chExt cx="8182474" cy="584775"/>
          </a:xfrm>
        </p:grpSpPr>
        <p:sp>
          <p:nvSpPr>
            <p:cNvPr id="11" name="TextBox 10"/>
            <p:cNvSpPr txBox="1"/>
            <p:nvPr/>
          </p:nvSpPr>
          <p:spPr>
            <a:xfrm>
              <a:off x="1343373" y="2139702"/>
              <a:ext cx="81824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23÷4=   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（个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   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个）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62925" y="2211710"/>
              <a:ext cx="604695" cy="5040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545828" y="2164800"/>
              <a:ext cx="604695" cy="5040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309986" y="2756872"/>
            <a:ext cx="309634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   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en-US" altLang="zh-CN" sz="3600" dirty="0">
                <a:solidFill>
                  <a:prstClr val="black"/>
                </a:solidFill>
              </a:rPr>
              <a:t>4</a:t>
            </a:r>
            <a:r>
              <a:rPr lang="zh-CN" altLang="en-US" sz="3600" dirty="0">
                <a:solidFill>
                  <a:prstClr val="black"/>
                </a:solidFill>
              </a:rPr>
              <a:t>）</a:t>
            </a:r>
            <a:r>
              <a:rPr lang="en-US" altLang="zh-CN" sz="3600" dirty="0">
                <a:solidFill>
                  <a:prstClr val="black"/>
                </a:solidFill>
              </a:rPr>
              <a:t>2 3</a:t>
            </a:r>
            <a:endParaRPr lang="en-US" altLang="zh-CN" sz="3600" dirty="0">
              <a:solidFill>
                <a:prstClr val="black"/>
              </a:solidFill>
            </a:endParaRPr>
          </a:p>
          <a:p>
            <a:r>
              <a:rPr lang="en-US" altLang="zh-CN" sz="3600" dirty="0">
                <a:solidFill>
                  <a:prstClr val="black"/>
                </a:solidFill>
              </a:rPr>
              <a:t>     </a:t>
            </a:r>
            <a:endParaRPr lang="en-US" altLang="zh-CN" sz="3600" dirty="0">
              <a:solidFill>
                <a:prstClr val="black"/>
              </a:solidFill>
            </a:endParaRPr>
          </a:p>
          <a:p>
            <a:endParaRPr lang="zh-CN" altLang="en-US" sz="3600" dirty="0">
              <a:solidFill>
                <a:prstClr val="black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958062" y="3564463"/>
            <a:ext cx="4226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430845" y="3560860"/>
            <a:ext cx="4226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399525" y="4192789"/>
            <a:ext cx="4226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326031" y="2508460"/>
            <a:ext cx="42262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50617" y="3112668"/>
            <a:ext cx="12601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5845253" y="4120780"/>
            <a:ext cx="12601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47230" y="1923682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343575" y="2427736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29663" y="1906334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415581" y="4147217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5983533" y="3490133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6446316" y="3483744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995936" y="3053393"/>
            <a:ext cx="1520772" cy="738652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除数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969183" y="2481612"/>
            <a:ext cx="1131884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商</a:t>
            </a:r>
            <a:endParaRPr lang="zh-CN" altLang="en-US" sz="1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944078" y="2999892"/>
            <a:ext cx="2812498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1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15554" y="4064754"/>
            <a:ext cx="1633679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余数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1" grpId="0" animBg="1"/>
      <p:bldP spid="42" grpId="0" animBg="1"/>
      <p:bldP spid="49" grpId="0" animBg="1"/>
      <p:bldP spid="50" grpId="0" animBg="1"/>
      <p:bldP spid="28" grpId="0"/>
      <p:bldP spid="57" grpId="0"/>
      <p:bldP spid="58" grpId="0"/>
      <p:bldP spid="59" grpId="0"/>
      <p:bldP spid="60" grpId="0"/>
      <p:bldP spid="61" grpId="0"/>
      <p:bldP spid="32" grpId="0"/>
      <p:bldP spid="33" grpId="0"/>
      <p:bldP spid="34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4"/>
          <p:cNvSpPr>
            <a:spLocks noChangeArrowheads="1"/>
          </p:cNvSpPr>
          <p:nvPr/>
        </p:nvSpPr>
        <p:spPr bwMode="auto">
          <a:xfrm>
            <a:off x="1115616" y="1059582"/>
            <a:ext cx="1513156" cy="523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填一填。</a:t>
            </a:r>
            <a:endParaRPr lang="zh-CN" altLang="en-US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67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1851678"/>
            <a:ext cx="8496944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12÷5=    ……            14÷6=     ……             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35698" y="1902483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987824" y="1921161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813389" y="1911825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7164289" y="1952586"/>
            <a:ext cx="504056" cy="36004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755576" y="2830161"/>
            <a:ext cx="8496944" cy="461665"/>
            <a:chOff x="251520" y="2542133"/>
            <a:chExt cx="8496944" cy="461665"/>
          </a:xfrm>
        </p:grpSpPr>
        <p:sp>
          <p:nvSpPr>
            <p:cNvPr id="22" name="TextBox 21"/>
            <p:cNvSpPr txBox="1"/>
            <p:nvPr/>
          </p:nvSpPr>
          <p:spPr>
            <a:xfrm>
              <a:off x="251520" y="2542133"/>
              <a:ext cx="84969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24÷7=    ……            27÷8=     ……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331640" y="2592945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483041" y="2617880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5294988" y="2597616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660232" y="2610197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55576" y="3766265"/>
            <a:ext cx="8496944" cy="461665"/>
            <a:chOff x="251520" y="3190205"/>
            <a:chExt cx="8496944" cy="461665"/>
          </a:xfrm>
        </p:grpSpPr>
        <p:sp>
          <p:nvSpPr>
            <p:cNvPr id="23" name="TextBox 22"/>
            <p:cNvSpPr txBox="1"/>
            <p:nvPr/>
          </p:nvSpPr>
          <p:spPr>
            <a:xfrm>
              <a:off x="251520" y="3190205"/>
              <a:ext cx="84969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11÷2=    ……            18÷5=     ……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331640" y="3241017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483768" y="3249643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矩形 34"/>
            <p:cNvSpPr/>
            <p:nvPr/>
          </p:nvSpPr>
          <p:spPr>
            <a:xfrm>
              <a:off x="5292080" y="3242082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660232" y="3241017"/>
              <a:ext cx="504056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3059832" y="1860304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907706" y="1851677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885397" y="1872413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236297" y="1903410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907706" y="2830173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029505" y="2847425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885397" y="2827659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236297" y="2833912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1907706" y="3766276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3059832" y="3766277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876772" y="3767341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236297" y="3763866"/>
            <a:ext cx="360040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92644" y="419939"/>
            <a:ext cx="1427163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4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56" name="图片 55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  <p:bldP spid="14" grpId="0" animBg="1"/>
      <p:bldP spid="29" grpId="0" animBg="1"/>
      <p:bldP spid="33" grpId="0" animBg="1"/>
      <p:bldP spid="37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28694" y="913533"/>
            <a:ext cx="566737" cy="31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23657" y="771552"/>
            <a:ext cx="1944216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算一算。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87634" y="1633610"/>
            <a:ext cx="1780249" cy="2308324"/>
            <a:chOff x="1187624" y="1923678"/>
            <a:chExt cx="1780249" cy="2308324"/>
          </a:xfrm>
        </p:grpSpPr>
        <p:sp>
          <p:nvSpPr>
            <p:cNvPr id="3" name="TextBox 2"/>
            <p:cNvSpPr txBox="1"/>
            <p:nvPr/>
          </p:nvSpPr>
          <p:spPr>
            <a:xfrm>
              <a:off x="1187624" y="1923678"/>
              <a:ext cx="178024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547664" y="2643758"/>
              <a:ext cx="13681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流程图: 过程 9"/>
            <p:cNvSpPr/>
            <p:nvPr/>
          </p:nvSpPr>
          <p:spPr>
            <a:xfrm>
              <a:off x="2139632" y="2067694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流程图: 过程 29"/>
            <p:cNvSpPr/>
            <p:nvPr/>
          </p:nvSpPr>
          <p:spPr>
            <a:xfrm>
              <a:off x="1823697" y="307580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1" name="流程图: 过程 30"/>
            <p:cNvSpPr/>
            <p:nvPr/>
          </p:nvSpPr>
          <p:spPr>
            <a:xfrm>
              <a:off x="2231740" y="307580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483757" y="3651870"/>
              <a:ext cx="13681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流程图: 过程 32"/>
            <p:cNvSpPr/>
            <p:nvPr/>
          </p:nvSpPr>
          <p:spPr>
            <a:xfrm>
              <a:off x="2211640" y="379588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563898" y="1681290"/>
            <a:ext cx="1780249" cy="2308324"/>
            <a:chOff x="1187624" y="1923678"/>
            <a:chExt cx="1780249" cy="2308324"/>
          </a:xfrm>
        </p:grpSpPr>
        <p:sp>
          <p:nvSpPr>
            <p:cNvPr id="36" name="TextBox 35"/>
            <p:cNvSpPr txBox="1"/>
            <p:nvPr/>
          </p:nvSpPr>
          <p:spPr>
            <a:xfrm>
              <a:off x="1187624" y="1923678"/>
              <a:ext cx="178024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20</a:t>
              </a:r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547664" y="2643758"/>
              <a:ext cx="13681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流程图: 过程 41"/>
            <p:cNvSpPr/>
            <p:nvPr/>
          </p:nvSpPr>
          <p:spPr>
            <a:xfrm>
              <a:off x="2139632" y="2067694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3" name="流程图: 过程 42"/>
            <p:cNvSpPr/>
            <p:nvPr/>
          </p:nvSpPr>
          <p:spPr>
            <a:xfrm>
              <a:off x="1823697" y="307580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流程图: 过程 43"/>
            <p:cNvSpPr/>
            <p:nvPr/>
          </p:nvSpPr>
          <p:spPr>
            <a:xfrm>
              <a:off x="2231740" y="307580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483757" y="3651870"/>
              <a:ext cx="13681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流程图: 过程 45"/>
            <p:cNvSpPr/>
            <p:nvPr/>
          </p:nvSpPr>
          <p:spPr>
            <a:xfrm>
              <a:off x="2211640" y="379588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84178" y="1698531"/>
            <a:ext cx="1780249" cy="2308324"/>
            <a:chOff x="1187624" y="1923678"/>
            <a:chExt cx="1780249" cy="2308324"/>
          </a:xfrm>
        </p:grpSpPr>
        <p:sp>
          <p:nvSpPr>
            <p:cNvPr id="55" name="TextBox 54"/>
            <p:cNvSpPr txBox="1"/>
            <p:nvPr/>
          </p:nvSpPr>
          <p:spPr>
            <a:xfrm>
              <a:off x="1187624" y="1923678"/>
              <a:ext cx="1780249" cy="23083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r>
                <a:rPr lang="zh-CN" altLang="en-US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r>
                <a:rPr lang="en-US" altLang="zh-CN" sz="3600" dirty="0">
                  <a:latin typeface="楷体" panose="02010609060101010101" pitchFamily="49" charset="-122"/>
                  <a:ea typeface="楷体" panose="02010609060101010101" pitchFamily="49" charset="-122"/>
                </a:rPr>
                <a:t>28</a:t>
              </a:r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endPara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1547664" y="2643758"/>
              <a:ext cx="13681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流程图: 过程 56"/>
            <p:cNvSpPr/>
            <p:nvPr/>
          </p:nvSpPr>
          <p:spPr>
            <a:xfrm>
              <a:off x="2139632" y="2067694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8" name="流程图: 过程 57"/>
            <p:cNvSpPr/>
            <p:nvPr/>
          </p:nvSpPr>
          <p:spPr>
            <a:xfrm>
              <a:off x="1823697" y="307580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9" name="流程图: 过程 58"/>
            <p:cNvSpPr/>
            <p:nvPr/>
          </p:nvSpPr>
          <p:spPr>
            <a:xfrm>
              <a:off x="2231740" y="307580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483757" y="3651870"/>
              <a:ext cx="1368152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流程图: 过程 64"/>
            <p:cNvSpPr/>
            <p:nvPr/>
          </p:nvSpPr>
          <p:spPr>
            <a:xfrm>
              <a:off x="2211640" y="3795886"/>
              <a:ext cx="344136" cy="432048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123730" y="1633618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35697" y="2641730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221896" y="2641730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195736" y="3363551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499994" y="1698536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572000" y="2715479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4184058" y="2713738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592100" y="3433818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039536" y="1705626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724950" y="2713738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20959" y="2715479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092282" y="3426728"/>
            <a:ext cx="360040" cy="646319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77546" y="598509"/>
            <a:ext cx="1427163" cy="858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8" name="组合 47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58387" y="3089774"/>
            <a:ext cx="866682" cy="1327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5" y="2292308"/>
            <a:ext cx="2428875" cy="2428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9" name="组合 28"/>
          <p:cNvGrpSpPr/>
          <p:nvPr/>
        </p:nvGrpSpPr>
        <p:grpSpPr>
          <a:xfrm>
            <a:off x="4427993" y="566415"/>
            <a:ext cx="4536505" cy="1200330"/>
            <a:chOff x="4759209" y="555526"/>
            <a:chExt cx="3813746" cy="1388169"/>
          </a:xfrm>
        </p:grpSpPr>
        <p:sp>
          <p:nvSpPr>
            <p:cNvPr id="10" name="圆角矩形标注 9"/>
            <p:cNvSpPr/>
            <p:nvPr/>
          </p:nvSpPr>
          <p:spPr>
            <a:xfrm>
              <a:off x="4759210" y="623909"/>
              <a:ext cx="3685032" cy="1319786"/>
            </a:xfrm>
            <a:prstGeom prst="wedgeRoundRectCallout">
              <a:avLst>
                <a:gd name="adj1" fmla="val 38424"/>
                <a:gd name="adj2" fmla="val 82822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759209" y="555526"/>
              <a:ext cx="3813746" cy="1388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妈妈今天做了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个汉堡，家里一共</a:t>
              </a:r>
              <a:r>
                <a:rPr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4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个人吃，每人平均可分到几个汉堡，还剩下几个？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547664" y="2715766"/>
            <a:ext cx="1872208" cy="835208"/>
            <a:chOff x="291573" y="1835156"/>
            <a:chExt cx="1872208" cy="835207"/>
          </a:xfrm>
        </p:grpSpPr>
        <p:sp>
          <p:nvSpPr>
            <p:cNvPr id="26" name="圆角矩形标注 25"/>
            <p:cNvSpPr/>
            <p:nvPr/>
          </p:nvSpPr>
          <p:spPr>
            <a:xfrm>
              <a:off x="291573" y="1835156"/>
              <a:ext cx="1872208" cy="835177"/>
            </a:xfrm>
            <a:prstGeom prst="wedgeRoundRectCallout">
              <a:avLst>
                <a:gd name="adj1" fmla="val -56772"/>
                <a:gd name="adj2" fmla="val 29448"/>
                <a:gd name="adj3" fmla="val 16667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345226" y="1839367"/>
              <a:ext cx="1753363" cy="830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怎样列竖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式</a:t>
              </a:r>
              <a:r>
                <a:rPr lang="zh-CN" altLang="en-US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呢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？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860788" y="1909471"/>
            <a:ext cx="6447516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÷   =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流程图: 过程 29"/>
          <p:cNvSpPr/>
          <p:nvPr/>
        </p:nvSpPr>
        <p:spPr>
          <a:xfrm>
            <a:off x="789860" y="1979548"/>
            <a:ext cx="432048" cy="451212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4" name="流程图: 过程 33"/>
          <p:cNvSpPr/>
          <p:nvPr/>
        </p:nvSpPr>
        <p:spPr>
          <a:xfrm>
            <a:off x="1619672" y="1992273"/>
            <a:ext cx="432048" cy="451212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过程 34"/>
          <p:cNvSpPr/>
          <p:nvPr/>
        </p:nvSpPr>
        <p:spPr>
          <a:xfrm>
            <a:off x="2411760" y="1982144"/>
            <a:ext cx="432048" cy="451212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过程 35"/>
          <p:cNvSpPr/>
          <p:nvPr/>
        </p:nvSpPr>
        <p:spPr>
          <a:xfrm>
            <a:off x="4652634" y="1982144"/>
            <a:ext cx="432048" cy="451212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8195" name="TextBox 8194"/>
          <p:cNvSpPr txBox="1"/>
          <p:nvPr/>
        </p:nvSpPr>
        <p:spPr>
          <a:xfrm>
            <a:off x="4634290" y="2894979"/>
            <a:ext cx="2160240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流程图: 过程 40"/>
          <p:cNvSpPr/>
          <p:nvPr/>
        </p:nvSpPr>
        <p:spPr>
          <a:xfrm>
            <a:off x="4221677" y="2963204"/>
            <a:ext cx="432048" cy="40735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cxnSp>
        <p:nvCxnSpPr>
          <p:cNvPr id="8197" name="直接连接符 8196"/>
          <p:cNvCxnSpPr/>
          <p:nvPr/>
        </p:nvCxnSpPr>
        <p:spPr>
          <a:xfrm>
            <a:off x="4778307" y="3045508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流程图: 过程 50"/>
          <p:cNvSpPr/>
          <p:nvPr/>
        </p:nvSpPr>
        <p:spPr>
          <a:xfrm>
            <a:off x="4958326" y="3127367"/>
            <a:ext cx="432048" cy="40735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52" name="流程图: 过程 51"/>
          <p:cNvSpPr/>
          <p:nvPr/>
        </p:nvSpPr>
        <p:spPr>
          <a:xfrm>
            <a:off x="4958326" y="2555845"/>
            <a:ext cx="432048" cy="40735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53" name="流程图: 过程 52"/>
          <p:cNvSpPr/>
          <p:nvPr/>
        </p:nvSpPr>
        <p:spPr>
          <a:xfrm>
            <a:off x="4958326" y="3656730"/>
            <a:ext cx="432048" cy="40735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54" name="流程图: 过程 53"/>
          <p:cNvSpPr/>
          <p:nvPr/>
        </p:nvSpPr>
        <p:spPr>
          <a:xfrm>
            <a:off x="4958326" y="4244209"/>
            <a:ext cx="432048" cy="407359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cxnSp>
        <p:nvCxnSpPr>
          <p:cNvPr id="55" name="直接连接符 54"/>
          <p:cNvCxnSpPr/>
          <p:nvPr/>
        </p:nvCxnSpPr>
        <p:spPr>
          <a:xfrm>
            <a:off x="4778307" y="4150672"/>
            <a:ext cx="79208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00" name="TextBox 8199"/>
          <p:cNvSpPr txBox="1"/>
          <p:nvPr/>
        </p:nvSpPr>
        <p:spPr>
          <a:xfrm>
            <a:off x="825324" y="1878697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18049" y="3032068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667715" y="1909474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447226" y="1909474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661262" y="1895254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247424" y="2838775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991892" y="2467132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4991892" y="4155496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991892" y="3559654"/>
            <a:ext cx="361120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0" grpId="0" animBg="1"/>
      <p:bldP spid="34" grpId="0" animBg="1"/>
      <p:bldP spid="35" grpId="0" animBg="1"/>
      <p:bldP spid="36" grpId="0" animBg="1"/>
      <p:bldP spid="8195" grpId="0"/>
      <p:bldP spid="41" grpId="0" animBg="1"/>
      <p:bldP spid="51" grpId="0" animBg="1"/>
      <p:bldP spid="52" grpId="0" animBg="1"/>
      <p:bldP spid="53" grpId="0" animBg="1"/>
      <p:bldP spid="54" grpId="0" animBg="1"/>
      <p:bldP spid="8200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778543" y="345265"/>
            <a:ext cx="4663784" cy="1239517"/>
            <a:chOff x="727004" y="1368426"/>
            <a:chExt cx="4176464" cy="1487385"/>
          </a:xfrm>
        </p:grpSpPr>
        <p:sp>
          <p:nvSpPr>
            <p:cNvPr id="4" name="椭圆形标注 3"/>
            <p:cNvSpPr/>
            <p:nvPr/>
          </p:nvSpPr>
          <p:spPr>
            <a:xfrm>
              <a:off x="727004" y="1368426"/>
              <a:ext cx="4176464" cy="1487385"/>
            </a:xfrm>
            <a:prstGeom prst="wedgeEllipseCallout">
              <a:avLst>
                <a:gd name="adj1" fmla="val -54088"/>
                <a:gd name="adj2" fmla="val -3332"/>
              </a:avLst>
            </a:prstGeom>
            <a:solidFill>
              <a:schemeClr val="accent5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086605" y="1450265"/>
              <a:ext cx="3581486" cy="114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瓶水平均分给</a:t>
              </a:r>
              <a:r>
                <a:rPr lang="en-US" altLang="zh-CN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个人，每人分几瓶，还剩几瓶？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148069" y="2668030"/>
            <a:ext cx="2318961" cy="1136570"/>
            <a:chOff x="5148064" y="2875340"/>
            <a:chExt cx="2318961" cy="1136570"/>
          </a:xfrm>
        </p:grpSpPr>
        <p:sp>
          <p:nvSpPr>
            <p:cNvPr id="3" name="云形标注 2"/>
            <p:cNvSpPr/>
            <p:nvPr/>
          </p:nvSpPr>
          <p:spPr>
            <a:xfrm>
              <a:off x="5148064" y="2875340"/>
              <a:ext cx="2318961" cy="1136570"/>
            </a:xfrm>
            <a:prstGeom prst="cloudCallout">
              <a:avLst>
                <a:gd name="adj1" fmla="val 58774"/>
                <a:gd name="adj2" fmla="val 30623"/>
              </a:avLst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436105" y="2924349"/>
              <a:ext cx="1914230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用竖式要这样</a:t>
              </a:r>
              <a:r>
                <a:rPr lang="zh-CN" altLang="en-US" sz="28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算</a:t>
              </a:r>
              <a:r>
                <a:rPr lang="zh-CN" altLang="en-US" sz="28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718118" y="1716367"/>
            <a:ext cx="8182474" cy="584775"/>
            <a:chOff x="1343373" y="2139702"/>
            <a:chExt cx="8182474" cy="584775"/>
          </a:xfrm>
        </p:grpSpPr>
        <p:sp>
          <p:nvSpPr>
            <p:cNvPr id="11" name="TextBox 10"/>
            <p:cNvSpPr txBox="1"/>
            <p:nvPr/>
          </p:nvSpPr>
          <p:spPr>
            <a:xfrm>
              <a:off x="1343373" y="2139702"/>
              <a:ext cx="818247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17÷5=  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（瓶）</a:t>
              </a:r>
              <a:r>
                <a:rPr lang="en-US" altLang="zh-CN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     </a:t>
              </a:r>
              <a:r>
                <a:rPr lang="zh-CN" altLang="en-US" sz="3200" dirty="0" smtClean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（瓶）</a:t>
              </a:r>
              <a:endParaRPr lang="zh-CN" altLang="en-US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762925" y="2211710"/>
              <a:ext cx="604695" cy="5040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630452" y="2162938"/>
              <a:ext cx="604695" cy="5040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2194203" y="2875342"/>
            <a:ext cx="943477" cy="203131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dirty="0" smtClean="0">
                <a:solidFill>
                  <a:prstClr val="black"/>
                </a:solidFill>
              </a:rPr>
              <a:t>   </a:t>
            </a:r>
            <a:endParaRPr lang="en-US" altLang="zh-CN" dirty="0" smtClean="0">
              <a:solidFill>
                <a:prstClr val="black"/>
              </a:solidFill>
            </a:endParaRPr>
          </a:p>
          <a:p>
            <a:r>
              <a:rPr lang="en-US" altLang="zh-CN" sz="3600" dirty="0">
                <a:solidFill>
                  <a:prstClr val="black"/>
                </a:solidFill>
              </a:rPr>
              <a:t>  </a:t>
            </a:r>
            <a:r>
              <a:rPr lang="zh-CN" altLang="en-US" sz="3600" dirty="0">
                <a:solidFill>
                  <a:prstClr val="black"/>
                </a:solidFill>
              </a:rPr>
              <a:t>）</a:t>
            </a:r>
            <a:endParaRPr lang="en-US" altLang="zh-CN" sz="3600" dirty="0">
              <a:solidFill>
                <a:prstClr val="black"/>
              </a:solidFill>
            </a:endParaRPr>
          </a:p>
          <a:p>
            <a:r>
              <a:rPr lang="en-US" altLang="zh-CN" sz="3600" dirty="0">
                <a:solidFill>
                  <a:prstClr val="black"/>
                </a:solidFill>
              </a:rPr>
              <a:t>     </a:t>
            </a:r>
            <a:endParaRPr lang="en-US" altLang="zh-CN" sz="3600" dirty="0">
              <a:solidFill>
                <a:prstClr val="black"/>
              </a:solidFill>
            </a:endParaRPr>
          </a:p>
          <a:p>
            <a:endParaRPr lang="zh-CN" altLang="en-US" sz="3600" dirty="0">
              <a:solidFill>
                <a:prstClr val="black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2634826" y="3023825"/>
            <a:ext cx="12601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2729461" y="4031937"/>
            <a:ext cx="126014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247230" y="1716369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47230" y="2379258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75394" y="1707656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3319239" y="4063587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887195" y="3391302"/>
            <a:ext cx="47234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319239" y="3391299"/>
            <a:ext cx="604695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04474" y="2901705"/>
            <a:ext cx="467326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880543" y="2901705"/>
            <a:ext cx="857139" cy="58476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1 7  </a:t>
            </a:r>
            <a:endParaRPr lang="zh-CN" altLang="en-US" sz="32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512" y="2616238"/>
            <a:ext cx="933450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32" name="图片 3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8" grpId="0"/>
      <p:bldP spid="57" grpId="0"/>
      <p:bldP spid="58" grpId="0"/>
      <p:bldP spid="59" grpId="0"/>
      <p:bldP spid="60" grpId="0"/>
      <p:bldP spid="61" grpId="0"/>
      <p:bldP spid="10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51540" y="2894207"/>
            <a:ext cx="1185406" cy="143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flipH="1">
            <a:off x="611563" y="1463092"/>
            <a:ext cx="818073" cy="12526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flipH="1">
            <a:off x="7388844" y="873000"/>
            <a:ext cx="1395964" cy="1210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圆角矩形标注 6"/>
          <p:cNvSpPr/>
          <p:nvPr/>
        </p:nvSpPr>
        <p:spPr>
          <a:xfrm>
            <a:off x="2246352" y="424314"/>
            <a:ext cx="5061953" cy="1245227"/>
          </a:xfrm>
          <a:prstGeom prst="wedgeRoundRectCallout">
            <a:avLst>
              <a:gd name="adj1" fmla="val -62703"/>
              <a:gd name="adj2" fmla="val 4803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254556" y="469210"/>
            <a:ext cx="5193108" cy="1200316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动物园给小猴子分桃，一共有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个桃子要平均分给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只小猴子，一只小猴子分几个桃子，还剩几个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桃子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68154" y="3698453"/>
            <a:ext cx="682549" cy="669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圆角矩形标注 11"/>
          <p:cNvSpPr/>
          <p:nvPr/>
        </p:nvSpPr>
        <p:spPr>
          <a:xfrm>
            <a:off x="5136594" y="2685323"/>
            <a:ext cx="2376264" cy="504056"/>
          </a:xfrm>
          <a:prstGeom prst="wedgeRoundRectCallout">
            <a:avLst>
              <a:gd name="adj1" fmla="val 61937"/>
              <a:gd name="adj2" fmla="val 4196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5184090" y="2666158"/>
            <a:ext cx="2376264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怎样计算呢？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91680" y="1995688"/>
            <a:ext cx="6752562" cy="523208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÷   =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……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（个）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流程图: 过程 30"/>
          <p:cNvSpPr/>
          <p:nvPr/>
        </p:nvSpPr>
        <p:spPr>
          <a:xfrm>
            <a:off x="1723489" y="2067702"/>
            <a:ext cx="416144" cy="435671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5" name="流程图: 过程 34"/>
          <p:cNvSpPr/>
          <p:nvPr/>
        </p:nvSpPr>
        <p:spPr>
          <a:xfrm>
            <a:off x="3347866" y="2067701"/>
            <a:ext cx="416144" cy="435671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6" name="流程图: 过程 35"/>
          <p:cNvSpPr/>
          <p:nvPr/>
        </p:nvSpPr>
        <p:spPr>
          <a:xfrm>
            <a:off x="2555776" y="2058078"/>
            <a:ext cx="416144" cy="435671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sp>
        <p:nvSpPr>
          <p:cNvPr id="37" name="流程图: 过程 36"/>
          <p:cNvSpPr/>
          <p:nvPr/>
        </p:nvSpPr>
        <p:spPr>
          <a:xfrm>
            <a:off x="5652121" y="2039468"/>
            <a:ext cx="416144" cy="435671"/>
          </a:xfrm>
          <a:prstGeom prst="flowChartProcess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8" tIns="45714" rIns="91428" bIns="45714" rtlCol="0" anchor="ctr"/>
          <a:lstStyle/>
          <a:p>
            <a:pPr algn="ctr"/>
            <a:endParaRPr lang="zh-CN" altLang="en-US"/>
          </a:p>
        </p:txBody>
      </p:sp>
      <p:grpSp>
        <p:nvGrpSpPr>
          <p:cNvPr id="2053" name="组合 2052"/>
          <p:cNvGrpSpPr/>
          <p:nvPr/>
        </p:nvGrpSpPr>
        <p:grpSpPr>
          <a:xfrm>
            <a:off x="2153892" y="2755784"/>
            <a:ext cx="1541595" cy="1976543"/>
            <a:chOff x="1157505" y="2581520"/>
            <a:chExt cx="1606343" cy="2182798"/>
          </a:xfrm>
        </p:grpSpPr>
        <p:sp>
          <p:nvSpPr>
            <p:cNvPr id="2048" name="TextBox 2047"/>
            <p:cNvSpPr txBox="1"/>
            <p:nvPr/>
          </p:nvSpPr>
          <p:spPr>
            <a:xfrm>
              <a:off x="1475656" y="2927768"/>
              <a:ext cx="288032" cy="577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051" name="直接连接符 2050"/>
            <p:cNvCxnSpPr/>
            <p:nvPr/>
          </p:nvCxnSpPr>
          <p:spPr>
            <a:xfrm>
              <a:off x="1619672" y="3075806"/>
              <a:ext cx="107216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流程图: 过程 40"/>
            <p:cNvSpPr/>
            <p:nvPr/>
          </p:nvSpPr>
          <p:spPr>
            <a:xfrm>
              <a:off x="1157505" y="3019586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流程图: 过程 41"/>
            <p:cNvSpPr/>
            <p:nvPr/>
          </p:nvSpPr>
          <p:spPr>
            <a:xfrm>
              <a:off x="1763688" y="3173109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流程图: 过程 42"/>
            <p:cNvSpPr/>
            <p:nvPr/>
          </p:nvSpPr>
          <p:spPr>
            <a:xfrm>
              <a:off x="2275696" y="3173108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流程图: 过程 44"/>
            <p:cNvSpPr/>
            <p:nvPr/>
          </p:nvSpPr>
          <p:spPr>
            <a:xfrm>
              <a:off x="2275696" y="2581520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流程图: 过程 45"/>
            <p:cNvSpPr/>
            <p:nvPr/>
          </p:nvSpPr>
          <p:spPr>
            <a:xfrm>
              <a:off x="1779592" y="3700675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流程图: 过程 46"/>
            <p:cNvSpPr/>
            <p:nvPr/>
          </p:nvSpPr>
          <p:spPr>
            <a:xfrm>
              <a:off x="2282956" y="3698396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" name="直接连接符 47"/>
            <p:cNvCxnSpPr/>
            <p:nvPr/>
          </p:nvCxnSpPr>
          <p:spPr>
            <a:xfrm>
              <a:off x="1691680" y="4227934"/>
              <a:ext cx="1072168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流程图: 过程 48"/>
            <p:cNvSpPr/>
            <p:nvPr/>
          </p:nvSpPr>
          <p:spPr>
            <a:xfrm>
              <a:off x="2275696" y="4328647"/>
              <a:ext cx="416144" cy="435671"/>
            </a:xfrm>
            <a:prstGeom prst="flowChartProcess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55" name="TextBox 2054"/>
          <p:cNvSpPr txBox="1"/>
          <p:nvPr/>
        </p:nvSpPr>
        <p:spPr>
          <a:xfrm>
            <a:off x="2789145" y="3257891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91683" y="2038085"/>
            <a:ext cx="56287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270045" y="3262221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597430" y="2045080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390195" y="2037067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3270045" y="2715774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195737" y="3085296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784138" y="3723886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275862" y="3733544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3281952" y="4304242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5698254" y="2012946"/>
            <a:ext cx="437865" cy="461653"/>
          </a:xfrm>
          <a:prstGeom prst="rect">
            <a:avLst/>
          </a:prstGeom>
          <a:noFill/>
        </p:spPr>
        <p:txBody>
          <a:bodyPr wrap="square" lIns="91428" tIns="45714" rIns="91428" bIns="45714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7931454" y="4793321"/>
            <a:ext cx="1105042" cy="370719"/>
            <a:chOff x="7643422" y="4681236"/>
            <a:chExt cx="1105042" cy="370719"/>
          </a:xfrm>
        </p:grpSpPr>
        <p:pic>
          <p:nvPicPr>
            <p:cNvPr id="50" name="图片 49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1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/>
      <p:bldP spid="12" grpId="0" animBg="1"/>
      <p:bldP spid="29" grpId="0"/>
      <p:bldP spid="30" grpId="0"/>
      <p:bldP spid="31" grpId="0" animBg="1"/>
      <p:bldP spid="35" grpId="0" animBg="1"/>
      <p:bldP spid="36" grpId="0" animBg="1"/>
      <p:bldP spid="37" grpId="0" animBg="1"/>
      <p:bldP spid="2055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tags/tag1.xml><?xml version="1.0" encoding="utf-8"?>
<p:tagLst xmlns:p="http://schemas.openxmlformats.org/presentationml/2006/main">
  <p:tag name="KSO_WPP_MARK_KEY" val="e3f0f302-6299-4ffa-9bcc-ac29a73d991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1392</Words>
  <Application>WPS 演示</Application>
  <PresentationFormat>全屏显示(16:9)</PresentationFormat>
  <Paragraphs>440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微软雅黑</vt:lpstr>
      <vt:lpstr>华文楷体</vt:lpstr>
      <vt:lpstr>等线</vt:lpstr>
      <vt:lpstr>楷体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《野营》PPT课件下载(第1课时)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88</cp:revision>
  <dcterms:created xsi:type="dcterms:W3CDTF">2018-09-11T05:46:00Z</dcterms:created>
  <dcterms:modified xsi:type="dcterms:W3CDTF">2023-02-01T01:37:59Z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28F32B339C5C461BAF83A5C979C38187</vt:lpwstr>
  </property>
  <property fmtid="{D5CDD505-2E9C-101B-9397-08002B2CF9AE}" pid="3" name="KSOProductBuildVer">
    <vt:lpwstr>2052-11.1.0.13703</vt:lpwstr>
  </property>
</Properties>
</file>