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305" r:id="rId17"/>
    <p:sldId id="306" r:id="rId18"/>
    <p:sldId id="307" r:id="rId19"/>
    <p:sldId id="308" r:id="rId20"/>
    <p:sldId id="309" r:id="rId21"/>
    <p:sldId id="310" r:id="rId22"/>
    <p:sldId id="311" r:id="rId23"/>
    <p:sldId id="312" r:id="rId24"/>
    <p:sldId id="291" r:id="rId25"/>
    <p:sldId id="272" r:id="rId26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0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有余数的除法  有余数的除法的笔算（</a:t>
            </a:r>
            <a:r>
              <a:rPr lang="en-US" altLang="zh-CN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2</a:t>
            </a: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4.xml"/><Relationship Id="rId5" Type="http://schemas.openxmlformats.org/officeDocument/2006/relationships/slide" Target="slide23.xml"/><Relationship Id="rId4" Type="http://schemas.openxmlformats.org/officeDocument/2006/relationships/slide" Target="slide2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6.png"/><Relationship Id="rId6" Type="http://schemas.openxmlformats.org/officeDocument/2006/relationships/slide" Target="slide1.xml"/><Relationship Id="rId5" Type="http://schemas.openxmlformats.org/officeDocument/2006/relationships/image" Target="../media/image19.png"/><Relationship Id="rId4" Type="http://schemas.openxmlformats.org/officeDocument/2006/relationships/image" Target="../media/image18.jpeg"/><Relationship Id="rId3" Type="http://schemas.microsoft.com/office/2007/relationships/hdphoto" Target="../media/image24.wdp"/><Relationship Id="rId2" Type="http://schemas.openxmlformats.org/officeDocument/2006/relationships/image" Target="../media/image23.pn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28.emf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31.png"/><Relationship Id="rId2" Type="http://schemas.openxmlformats.org/officeDocument/2006/relationships/image" Target="../media/image22.png"/><Relationship Id="rId1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3.png"/><Relationship Id="rId1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815287" y="235572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625524" y="915568"/>
            <a:ext cx="4779193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 营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有余数的除法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1902129" y="1096385"/>
            <a:ext cx="661174" cy="648000"/>
            <a:chOff x="1326371" y="1457547"/>
            <a:chExt cx="661174" cy="648000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40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70C0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70C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5819921" y="1578370"/>
            <a:ext cx="1463040" cy="264795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09949" tIns="0" rIns="0" bIns="0" numCol="1" spcCol="1270" anchor="t" anchorCtr="0">
            <a:noAutofit/>
          </a:bodyPr>
          <a:lstStyle/>
          <a:p>
            <a:pPr defTabSz="18669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20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193" y="82689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0" name="组合 29"/>
          <p:cNvGrpSpPr/>
          <p:nvPr/>
        </p:nvGrpSpPr>
        <p:grpSpPr>
          <a:xfrm>
            <a:off x="997489" y="2813606"/>
            <a:ext cx="4063163" cy="1486336"/>
            <a:chOff x="2144990" y="3243178"/>
            <a:chExt cx="4063163" cy="1486336"/>
          </a:xfrm>
        </p:grpSpPr>
        <p:pic>
          <p:nvPicPr>
            <p:cNvPr id="31" name="Picture 1" descr="C:\Users\acer\Documents\Tencent Files\2320059062\Image\C2C\W{~9D5A2X8GPZ~9IZG~X6)W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990" y="3917081"/>
              <a:ext cx="713071" cy="812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云形标注 32"/>
            <p:cNvSpPr/>
            <p:nvPr/>
          </p:nvSpPr>
          <p:spPr>
            <a:xfrm>
              <a:off x="3039801" y="3243178"/>
              <a:ext cx="3168352" cy="1080120"/>
            </a:xfrm>
            <a:prstGeom prst="cloudCallout">
              <a:avLst>
                <a:gd name="adj1" fmla="val -62373"/>
                <a:gd name="adj2" fmla="val 21191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购票问题适用“去余法”。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892298" y="826892"/>
            <a:ext cx="6120680" cy="1958740"/>
            <a:chOff x="1511660" y="1445882"/>
            <a:chExt cx="6120680" cy="1958740"/>
          </a:xfrm>
        </p:grpSpPr>
        <p:pic>
          <p:nvPicPr>
            <p:cNvPr id="40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7" name="TextBox 46"/>
            <p:cNvSpPr txBox="1"/>
            <p:nvPr/>
          </p:nvSpPr>
          <p:spPr>
            <a:xfrm>
              <a:off x="1851695" y="1886643"/>
              <a:ext cx="5472608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50÷7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（张）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（元）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元最多能买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张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区票。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534161" y="3040664"/>
            <a:ext cx="2854263" cy="893689"/>
            <a:chOff x="5204666" y="3476326"/>
            <a:chExt cx="2854263" cy="893689"/>
          </a:xfrm>
        </p:grpSpPr>
        <p:sp>
          <p:nvSpPr>
            <p:cNvPr id="49" name="TextBox 48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51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2" name="圆角矩形标注 5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325813" y="1100828"/>
            <a:ext cx="4684466" cy="1157234"/>
            <a:chOff x="434417" y="1467770"/>
            <a:chExt cx="6245954" cy="1542978"/>
          </a:xfrm>
        </p:grpSpPr>
        <p:pic>
          <p:nvPicPr>
            <p:cNvPr id="28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34417" y="1467770"/>
              <a:ext cx="1008000" cy="56379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矩形 38"/>
            <p:cNvSpPr/>
            <p:nvPr/>
          </p:nvSpPr>
          <p:spPr>
            <a:xfrm>
              <a:off x="1439900" y="1467770"/>
              <a:ext cx="5240471" cy="1542978"/>
            </a:xfrm>
            <a:prstGeom prst="rect">
              <a:avLst/>
            </a:prstGeom>
          </p:spPr>
          <p:txBody>
            <a:bodyPr wrap="square" lIns="121914" tIns="60957" rIns="121914" bIns="60957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一共有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58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人去看足球赛，至少需要多少辆车？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 bwMode="auto">
          <a:xfrm>
            <a:off x="3168394" y="3421390"/>
            <a:ext cx="5130403" cy="373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378574" y="2513265"/>
            <a:ext cx="77551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955409" y="2513265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22524" y="2495452"/>
            <a:ext cx="775511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43968" y="2495452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884875" y="2470252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0589" y="2451940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93990" y="2443034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778770" y="2434627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511163" y="4182983"/>
            <a:ext cx="603145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4090" y="2402557"/>
            <a:ext cx="2614303" cy="1214214"/>
            <a:chOff x="738786" y="2716306"/>
            <a:chExt cx="3485738" cy="1808616"/>
          </a:xfrm>
        </p:grpSpPr>
        <p:sp>
          <p:nvSpPr>
            <p:cNvPr id="4" name="矩形标注 3"/>
            <p:cNvSpPr/>
            <p:nvPr/>
          </p:nvSpPr>
          <p:spPr>
            <a:xfrm>
              <a:off x="738787" y="2716306"/>
              <a:ext cx="3053283" cy="1808616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38786" y="2727962"/>
              <a:ext cx="3485738" cy="17879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用线段表示，一个小格代表一辆车所做的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人数。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9" name="右大括号 8"/>
          <p:cNvSpPr/>
          <p:nvPr/>
        </p:nvSpPr>
        <p:spPr>
          <a:xfrm rot="16200000">
            <a:off x="3489969" y="2879603"/>
            <a:ext cx="299809" cy="5700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9" name="右大括号 28"/>
          <p:cNvSpPr/>
          <p:nvPr/>
        </p:nvSpPr>
        <p:spPr>
          <a:xfrm rot="16200000">
            <a:off x="4090512" y="2879087"/>
            <a:ext cx="299809" cy="5700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右大括号 33"/>
          <p:cNvSpPr/>
          <p:nvPr/>
        </p:nvSpPr>
        <p:spPr>
          <a:xfrm rot="16200000">
            <a:off x="4742451" y="2830809"/>
            <a:ext cx="299809" cy="6676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右大括号 36"/>
          <p:cNvSpPr/>
          <p:nvPr/>
        </p:nvSpPr>
        <p:spPr>
          <a:xfrm rot="16200000">
            <a:off x="5377824" y="2879601"/>
            <a:ext cx="299809" cy="5700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右大括号 37"/>
          <p:cNvSpPr/>
          <p:nvPr/>
        </p:nvSpPr>
        <p:spPr>
          <a:xfrm rot="16200000">
            <a:off x="6728823" y="2879403"/>
            <a:ext cx="299809" cy="5700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右大括号 40"/>
          <p:cNvSpPr/>
          <p:nvPr/>
        </p:nvSpPr>
        <p:spPr>
          <a:xfrm rot="16200000">
            <a:off x="6037975" y="2830809"/>
            <a:ext cx="299809" cy="6676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2" name="右大括号 41"/>
          <p:cNvSpPr/>
          <p:nvPr/>
        </p:nvSpPr>
        <p:spPr>
          <a:xfrm rot="16200000">
            <a:off x="7844127" y="2981963"/>
            <a:ext cx="299809" cy="36426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4" name="右大括号 43"/>
          <p:cNvSpPr/>
          <p:nvPr/>
        </p:nvSpPr>
        <p:spPr>
          <a:xfrm rot="16200000">
            <a:off x="7329093" y="2879087"/>
            <a:ext cx="299809" cy="57001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5" name="右大括号 44"/>
          <p:cNvSpPr/>
          <p:nvPr/>
        </p:nvSpPr>
        <p:spPr>
          <a:xfrm rot="16200000" flipH="1">
            <a:off x="5540239" y="1609402"/>
            <a:ext cx="450551" cy="482129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464626" y="214951"/>
            <a:ext cx="4558394" cy="2004839"/>
            <a:chOff x="4619502" y="286602"/>
            <a:chExt cx="6077858" cy="2673118"/>
          </a:xfrm>
        </p:grpSpPr>
        <p:pic>
          <p:nvPicPr>
            <p:cNvPr id="6149" name="Picture 5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9149548" y="1191245"/>
              <a:ext cx="1547812" cy="1768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0" name="云形标注 9"/>
            <p:cNvSpPr/>
            <p:nvPr/>
          </p:nvSpPr>
          <p:spPr>
            <a:xfrm>
              <a:off x="4619502" y="286602"/>
              <a:ext cx="4552134" cy="1083966"/>
            </a:xfrm>
            <a:prstGeom prst="cloudCallout">
              <a:avLst>
                <a:gd name="adj1" fmla="val 55698"/>
                <a:gd name="adj2" fmla="val 6250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937563" y="460342"/>
              <a:ext cx="3916012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你还能提出什么问题？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9" grpId="0" animBg="1"/>
      <p:bldP spid="29" grpId="0" animBg="1"/>
      <p:bldP spid="34" grpId="0" animBg="1"/>
      <p:bldP spid="37" grpId="0" animBg="1"/>
      <p:bldP spid="38" grpId="0" animBg="1"/>
      <p:bldP spid="41" grpId="0" animBg="1"/>
      <p:bldP spid="42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3568" y="841457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75127" y1="4915" x2="63198" y2="19658"/>
                        <a14:foregroundMark x1="67259" y1="4487" x2="61675" y2="11752"/>
                        <a14:foregroundMark x1="54315" y1="39744" x2="38832" y2="57265"/>
                        <a14:foregroundMark x1="25381" y1="38034" x2="37310" y2="57265"/>
                        <a14:foregroundMark x1="33756" y1="39744" x2="25888" y2="44658"/>
                        <a14:foregroundMark x1="54315" y1="44658" x2="29949" y2="45085"/>
                        <a14:foregroundMark x1="48731" y1="40171" x2="57614" y2="45940"/>
                        <a14:foregroundMark x1="50761" y1="38034" x2="44924" y2="41026"/>
                        <a14:foregroundMark x1="35787" y1="41026" x2="29442" y2="37607"/>
                        <a14:foregroundMark x1="49239" y1="54274" x2="43909" y2="54701"/>
                        <a14:foregroundMark x1="29949" y1="52564" x2="26396" y2="55556"/>
                        <a14:foregroundMark x1="35787" y1="63889" x2="36294" y2="74359"/>
                        <a14:foregroundMark x1="52284" y1="66880" x2="52284" y2="70299"/>
                        <a14:foregroundMark x1="65736" y1="94444" x2="58629" y2="91239"/>
                        <a14:foregroundMark x1="17005" y1="91667" x2="8122" y2="93590"/>
                        <a14:foregroundMark x1="66751" y1="92521" x2="61675" y2="89957"/>
                        <a14:foregroundMark x1="54822" y1="47222" x2="51269" y2="49786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flipH="1">
            <a:off x="745142" y="3087491"/>
            <a:ext cx="969734" cy="1151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2" name="组合 21"/>
          <p:cNvGrpSpPr/>
          <p:nvPr/>
        </p:nvGrpSpPr>
        <p:grpSpPr>
          <a:xfrm>
            <a:off x="1695749" y="771550"/>
            <a:ext cx="6120680" cy="1958740"/>
            <a:chOff x="1527659" y="1445882"/>
            <a:chExt cx="6120680" cy="1958740"/>
          </a:xfrm>
        </p:grpSpPr>
        <p:pic>
          <p:nvPicPr>
            <p:cNvPr id="25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1527659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" name="TextBox 26"/>
            <p:cNvSpPr txBox="1"/>
            <p:nvPr/>
          </p:nvSpPr>
          <p:spPr>
            <a:xfrm>
              <a:off x="1851695" y="1665001"/>
              <a:ext cx="547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58÷8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……2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7+1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答：至少需要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辆车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94093" y="2957158"/>
            <a:ext cx="2854263" cy="893689"/>
            <a:chOff x="5204666" y="3476326"/>
            <a:chExt cx="2854263" cy="893689"/>
          </a:xfrm>
        </p:grpSpPr>
        <p:sp>
          <p:nvSpPr>
            <p:cNvPr id="29" name="TextBox 28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31" name="Picture 2"/>
              <p:cNvPicPr>
                <a:picLocks noChangeAspect="1" noChangeArrowheads="1"/>
              </p:cNvPicPr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圆角矩形标注 3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" name="圆角矩形标注 1"/>
          <p:cNvSpPr/>
          <p:nvPr/>
        </p:nvSpPr>
        <p:spPr>
          <a:xfrm>
            <a:off x="1775278" y="3051606"/>
            <a:ext cx="3841888" cy="850553"/>
          </a:xfrm>
          <a:prstGeom prst="wedgeRoundRectCallout">
            <a:avLst>
              <a:gd name="adj1" fmla="val -55245"/>
              <a:gd name="adj2" fmla="val -12325"/>
              <a:gd name="adj3" fmla="val 16667"/>
            </a:avLst>
          </a:prstGeom>
          <a:solidFill>
            <a:srgbClr val="FFC000"/>
          </a:solidFill>
          <a:ln>
            <a:solidFill>
              <a:srgbClr val="66CC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 defTabSz="685800"/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你还能提出什么问题呢？想一想，算一算。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7398" y="627534"/>
            <a:ext cx="3973606" cy="3506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422515" y="2447843"/>
            <a:ext cx="2568163" cy="1344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395536" y="1092239"/>
            <a:ext cx="2188509" cy="664749"/>
            <a:chOff x="2998693" y="2918012"/>
            <a:chExt cx="2433919" cy="1698072"/>
          </a:xfrm>
        </p:grpSpPr>
        <p:sp>
          <p:nvSpPr>
            <p:cNvPr id="26" name="圆角矩形标注 25"/>
            <p:cNvSpPr/>
            <p:nvPr/>
          </p:nvSpPr>
          <p:spPr>
            <a:xfrm>
              <a:off x="2998694" y="2918012"/>
              <a:ext cx="2433918" cy="1698072"/>
            </a:xfrm>
            <a:prstGeom prst="wedgeRoundRectCallout">
              <a:avLst>
                <a:gd name="adj1" fmla="val -15693"/>
                <a:gd name="adj2" fmla="val 13064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998693" y="3050105"/>
              <a:ext cx="2433918" cy="11793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每辆车限乘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</a:t>
              </a:r>
              <a:r>
                <a:rPr lang="zh-CN" altLang="en-US" dirty="0" smtClean="0">
                  <a:solidFill>
                    <a:prstClr val="black"/>
                  </a:solidFill>
                </a:rPr>
                <a:t>。</a:t>
              </a:r>
              <a:endParaRPr lang="zh-CN" altLang="en-US" dirty="0">
                <a:solidFill>
                  <a:prstClr val="black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098913" y="1302859"/>
            <a:ext cx="1466834" cy="1213477"/>
            <a:chOff x="3026928" y="2823271"/>
            <a:chExt cx="2047440" cy="1459837"/>
          </a:xfrm>
        </p:grpSpPr>
        <p:sp>
          <p:nvSpPr>
            <p:cNvPr id="31" name="圆角矩形标注 30"/>
            <p:cNvSpPr/>
            <p:nvPr/>
          </p:nvSpPr>
          <p:spPr>
            <a:xfrm>
              <a:off x="3026928" y="2927078"/>
              <a:ext cx="2047440" cy="1356030"/>
            </a:xfrm>
            <a:prstGeom prst="wedgeRoundRectCallout">
              <a:avLst>
                <a:gd name="adj1" fmla="val -78325"/>
                <a:gd name="adj2" fmla="val 38975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3084037" y="2823271"/>
              <a:ext cx="1990331" cy="144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我们一共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人去郊游。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11387" y="765208"/>
            <a:ext cx="2349617" cy="705971"/>
            <a:chOff x="2732092" y="2918012"/>
            <a:chExt cx="2700521" cy="941294"/>
          </a:xfrm>
        </p:grpSpPr>
        <p:sp>
          <p:nvSpPr>
            <p:cNvPr id="45" name="圆角矩形标注 44"/>
            <p:cNvSpPr/>
            <p:nvPr/>
          </p:nvSpPr>
          <p:spPr>
            <a:xfrm>
              <a:off x="2732092" y="2918012"/>
              <a:ext cx="2700520" cy="941294"/>
            </a:xfrm>
            <a:prstGeom prst="wedgeRoundRectCallout">
              <a:avLst>
                <a:gd name="adj1" fmla="val -34093"/>
                <a:gd name="adj2" fmla="val 136786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871189" y="3050105"/>
              <a:ext cx="256142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个人一顶帐篷。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32330" y="2871862"/>
            <a:ext cx="1417881" cy="1221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7" name="组合 46"/>
          <p:cNvGrpSpPr/>
          <p:nvPr/>
        </p:nvGrpSpPr>
        <p:grpSpPr>
          <a:xfrm>
            <a:off x="4823499" y="1266628"/>
            <a:ext cx="1466834" cy="1213477"/>
            <a:chOff x="3026928" y="2823271"/>
            <a:chExt cx="2047440" cy="1459837"/>
          </a:xfrm>
        </p:grpSpPr>
        <p:sp>
          <p:nvSpPr>
            <p:cNvPr id="48" name="圆角矩形标注 47"/>
            <p:cNvSpPr/>
            <p:nvPr/>
          </p:nvSpPr>
          <p:spPr>
            <a:xfrm>
              <a:off x="3026928" y="2927078"/>
              <a:ext cx="2047440" cy="1356030"/>
            </a:xfrm>
            <a:prstGeom prst="wedgeRoundRectCallout">
              <a:avLst>
                <a:gd name="adj1" fmla="val -35009"/>
                <a:gd name="adj2" fmla="val 8192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3084037" y="2823271"/>
              <a:ext cx="1990331" cy="144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个人一个餐布来休息。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55144" y="807602"/>
            <a:ext cx="8042501" cy="584775"/>
            <a:chOff x="367112" y="1057909"/>
            <a:chExt cx="7330622" cy="58477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7112" y="1077319"/>
              <a:ext cx="756000" cy="422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191845" y="1057909"/>
              <a:ext cx="650588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观察上面的情境图，你发现了哪些信息？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2867868" y="1549320"/>
            <a:ext cx="3784013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2" tIns="45686" rIns="91372" bIns="45686" rtlCol="0" anchor="ctr"/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人去郊游 。 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867870" y="2294014"/>
            <a:ext cx="3249493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2" tIns="45686" rIns="91372" bIns="45686" rtlCol="0" anchor="ctr"/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每辆车限乘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2867867" y="3795886"/>
            <a:ext cx="3249493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2" tIns="45686" rIns="91372" bIns="45686" rtlCol="0" anchor="ctr"/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人一顶帐篷。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867840" y="2993713"/>
            <a:ext cx="4611674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72" tIns="45686" rIns="91372" bIns="45686" rtlCol="0" anchor="ctr"/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4.4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个人一块餐布用来休息。 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23112" y="1042330"/>
            <a:ext cx="704928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72" tIns="45686" rIns="91372" bIns="45686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根据上面的信息，解决下面的问题。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23112" y="1833000"/>
            <a:ext cx="6724650" cy="581698"/>
          </a:xfrm>
          <a:prstGeom prst="rect">
            <a:avLst/>
          </a:prstGeom>
          <a:noFill/>
        </p:spPr>
        <p:txBody>
          <a:bodyPr wrap="square" lIns="68534" tIns="34289" rIns="68534" bIns="3428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）一共需要几辆车？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23112" y="2527206"/>
            <a:ext cx="6724650" cy="581698"/>
          </a:xfrm>
          <a:prstGeom prst="rect">
            <a:avLst/>
          </a:prstGeom>
          <a:noFill/>
        </p:spPr>
        <p:txBody>
          <a:bodyPr wrap="square" lIns="68534" tIns="34289" rIns="68534" bIns="3428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）一共需要几顶帐篷？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123112" y="3183773"/>
            <a:ext cx="6724650" cy="581697"/>
          </a:xfrm>
          <a:prstGeom prst="rect">
            <a:avLst/>
          </a:prstGeom>
          <a:noFill/>
        </p:spPr>
        <p:txBody>
          <a:bodyPr wrap="square" lIns="68534" tIns="34289" rIns="68534" bIns="3428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）你还能提出什么问题？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41" grpId="0"/>
      <p:bldP spid="4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6577" y="93060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432896" y="915566"/>
            <a:ext cx="6724650" cy="609398"/>
            <a:chOff x="971600" y="1027926"/>
            <a:chExt cx="6724650" cy="609395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1027926"/>
              <a:ext cx="6724650" cy="6093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）一共需要几辆车？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083945" y="1199712"/>
              <a:ext cx="4667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右大括号 10"/>
          <p:cNvSpPr/>
          <p:nvPr/>
        </p:nvSpPr>
        <p:spPr>
          <a:xfrm rot="16200000">
            <a:off x="3767272" y="2129690"/>
            <a:ext cx="354981" cy="7854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右大括号 20"/>
          <p:cNvSpPr/>
          <p:nvPr/>
        </p:nvSpPr>
        <p:spPr>
          <a:xfrm rot="16200000">
            <a:off x="4565164" y="2129690"/>
            <a:ext cx="354981" cy="7854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右大括号 21"/>
          <p:cNvSpPr/>
          <p:nvPr/>
        </p:nvSpPr>
        <p:spPr>
          <a:xfrm rot="16200000">
            <a:off x="5375482" y="2129692"/>
            <a:ext cx="354981" cy="7854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右大括号 22"/>
          <p:cNvSpPr/>
          <p:nvPr/>
        </p:nvSpPr>
        <p:spPr>
          <a:xfrm rot="16200000">
            <a:off x="6187137" y="2133214"/>
            <a:ext cx="354981" cy="78546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右大括号 23"/>
          <p:cNvSpPr/>
          <p:nvPr/>
        </p:nvSpPr>
        <p:spPr>
          <a:xfrm rot="16200000">
            <a:off x="7802667" y="2187317"/>
            <a:ext cx="354981" cy="64708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50681" y="1771422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587436" y="1732841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355198" y="1732841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158367" y="1759909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964746" y="1759909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05127" y="1732840"/>
            <a:ext cx="7500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16621" y="2703436"/>
            <a:ext cx="4871803" cy="3939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右大括号 29"/>
          <p:cNvSpPr/>
          <p:nvPr/>
        </p:nvSpPr>
        <p:spPr>
          <a:xfrm rot="16200000">
            <a:off x="7048221" y="2071494"/>
            <a:ext cx="354981" cy="86180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右大括号 12"/>
          <p:cNvSpPr/>
          <p:nvPr/>
        </p:nvSpPr>
        <p:spPr>
          <a:xfrm rot="5400000">
            <a:off x="5739812" y="1009805"/>
            <a:ext cx="462998" cy="47677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84313" y="3691254"/>
            <a:ext cx="94820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辆车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93981" y="1544083"/>
            <a:ext cx="2023499" cy="1569660"/>
            <a:chOff x="1112687" y="2254402"/>
            <a:chExt cx="2697999" cy="2092880"/>
          </a:xfrm>
        </p:grpSpPr>
        <p:sp>
          <p:nvSpPr>
            <p:cNvPr id="15" name="矩形标注 14"/>
            <p:cNvSpPr/>
            <p:nvPr/>
          </p:nvSpPr>
          <p:spPr>
            <a:xfrm>
              <a:off x="1147718" y="2326341"/>
              <a:ext cx="2617458" cy="1896035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12687" y="2254402"/>
              <a:ext cx="2697999" cy="2092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我们用线段来表示，一个小格表示一辆车的人。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4" name="图片 3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1" grpId="0" animBg="1"/>
      <p:bldP spid="22" grpId="0" animBg="1"/>
      <p:bldP spid="23" grpId="0" animBg="1"/>
      <p:bldP spid="24" grpId="0" animBg="1"/>
      <p:bldP spid="12" grpId="0"/>
      <p:bldP spid="25" grpId="0"/>
      <p:bldP spid="26" grpId="0"/>
      <p:bldP spid="27" grpId="0"/>
      <p:bldP spid="28" grpId="0"/>
      <p:bldP spid="29" grpId="0"/>
      <p:bldP spid="30" grpId="0" animBg="1"/>
      <p:bldP spid="13" grpId="0" animBg="1"/>
      <p:bldP spid="3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1201" y="843558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069529" y="2830274"/>
            <a:ext cx="4063163" cy="1486336"/>
            <a:chOff x="2144990" y="3243178"/>
            <a:chExt cx="4063163" cy="1486336"/>
          </a:xfrm>
        </p:grpSpPr>
        <p:pic>
          <p:nvPicPr>
            <p:cNvPr id="34" name="Picture 1" descr="C:\Users\acer\Documents\Tencent Files\2320059062\Image\C2C\W{~9D5A2X8GPZ~9IZG~X6)W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990" y="3917081"/>
              <a:ext cx="713071" cy="812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云形标注 34"/>
            <p:cNvSpPr/>
            <p:nvPr/>
          </p:nvSpPr>
          <p:spPr>
            <a:xfrm>
              <a:off x="3039801" y="3243178"/>
              <a:ext cx="3168352" cy="1080120"/>
            </a:xfrm>
            <a:prstGeom prst="cloudCallout">
              <a:avLst>
                <a:gd name="adj1" fmla="val -62373"/>
                <a:gd name="adj2" fmla="val 21191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乘车问题适用“进一法”。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64306" y="843560"/>
            <a:ext cx="6120680" cy="1958740"/>
            <a:chOff x="1511660" y="1445882"/>
            <a:chExt cx="6120680" cy="1958740"/>
          </a:xfrm>
        </p:grpSpPr>
        <p:pic>
          <p:nvPicPr>
            <p:cNvPr id="36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51695" y="1707654"/>
              <a:ext cx="547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29÷5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……4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5+1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答：至少需要乘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辆车。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06169" y="3057364"/>
            <a:ext cx="2854263" cy="893689"/>
            <a:chOff x="5204666" y="3476326"/>
            <a:chExt cx="2854263" cy="893689"/>
          </a:xfrm>
        </p:grpSpPr>
        <p:sp>
          <p:nvSpPr>
            <p:cNvPr id="11" name="TextBox 10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717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圆角矩形标注 1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11585" y="82265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217904" y="807616"/>
            <a:ext cx="6724650" cy="581698"/>
          </a:xfrm>
          <a:prstGeom prst="rect">
            <a:avLst/>
          </a:prstGeom>
          <a:noFill/>
        </p:spPr>
        <p:txBody>
          <a:bodyPr wrap="square" lIns="68534" tIns="34289" rIns="68534" bIns="3428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）一共需要几顶帐篷？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7448" y="839131"/>
            <a:ext cx="764381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301276" y="1602181"/>
            <a:ext cx="2446056" cy="1290917"/>
            <a:chOff x="737990" y="2770096"/>
            <a:chExt cx="3092462" cy="1721222"/>
          </a:xfrm>
        </p:grpSpPr>
        <p:sp>
          <p:nvSpPr>
            <p:cNvPr id="6" name="矩形标注 5"/>
            <p:cNvSpPr/>
            <p:nvPr/>
          </p:nvSpPr>
          <p:spPr>
            <a:xfrm>
              <a:off x="766482" y="2783541"/>
              <a:ext cx="2971800" cy="1707777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737990" y="2770096"/>
              <a:ext cx="3092462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我们用线段来表示，一个小格表示一顶帐篷。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2374" y="2838072"/>
            <a:ext cx="5995492" cy="39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右大括号 10"/>
          <p:cNvSpPr/>
          <p:nvPr/>
        </p:nvSpPr>
        <p:spPr>
          <a:xfrm rot="16200000">
            <a:off x="3101408" y="2327234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右大括号 19"/>
          <p:cNvSpPr/>
          <p:nvPr/>
        </p:nvSpPr>
        <p:spPr>
          <a:xfrm rot="16200000">
            <a:off x="3680730" y="2327234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右大括号 20"/>
          <p:cNvSpPr/>
          <p:nvPr/>
        </p:nvSpPr>
        <p:spPr>
          <a:xfrm rot="16200000">
            <a:off x="4267820" y="2335776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右大括号 21"/>
          <p:cNvSpPr/>
          <p:nvPr/>
        </p:nvSpPr>
        <p:spPr>
          <a:xfrm rot="16200000">
            <a:off x="4847142" y="2335776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右大括号 22"/>
          <p:cNvSpPr/>
          <p:nvPr/>
        </p:nvSpPr>
        <p:spPr>
          <a:xfrm rot="16200000">
            <a:off x="5460659" y="2320648"/>
            <a:ext cx="309344" cy="60957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4" name="右大括号 23"/>
          <p:cNvSpPr/>
          <p:nvPr/>
        </p:nvSpPr>
        <p:spPr>
          <a:xfrm rot="16200000">
            <a:off x="6067064" y="2327234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5" name="右大括号 24"/>
          <p:cNvSpPr/>
          <p:nvPr/>
        </p:nvSpPr>
        <p:spPr>
          <a:xfrm rot="16200000">
            <a:off x="6656472" y="2327234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6" name="右大括号 25"/>
          <p:cNvSpPr/>
          <p:nvPr/>
        </p:nvSpPr>
        <p:spPr>
          <a:xfrm rot="16200000">
            <a:off x="7255966" y="2327234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7" name="右大括号 26"/>
          <p:cNvSpPr/>
          <p:nvPr/>
        </p:nvSpPr>
        <p:spPr>
          <a:xfrm rot="16200000">
            <a:off x="7891340" y="2323599"/>
            <a:ext cx="309344" cy="57932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8" name="右大括号 27"/>
          <p:cNvSpPr/>
          <p:nvPr/>
        </p:nvSpPr>
        <p:spPr>
          <a:xfrm rot="16200000">
            <a:off x="8429819" y="2399662"/>
            <a:ext cx="309344" cy="4515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9" name="右大括号 28"/>
          <p:cNvSpPr/>
          <p:nvPr/>
        </p:nvSpPr>
        <p:spPr>
          <a:xfrm rot="16200000" flipH="1">
            <a:off x="5698573" y="533501"/>
            <a:ext cx="467002" cy="575678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76503" y="1889891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565912" y="1874642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132829" y="1880322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682753" y="1889891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300455" y="1889891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12461" y="1868145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6513740" y="1865729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100806" y="1890084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644478" y="1889060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304483" y="1890084"/>
            <a:ext cx="660005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598770" y="3698376"/>
            <a:ext cx="912627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12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37185" y="77155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925513" y="2758266"/>
            <a:ext cx="4063163" cy="1486336"/>
            <a:chOff x="2144990" y="3243178"/>
            <a:chExt cx="4063163" cy="1486336"/>
          </a:xfrm>
        </p:grpSpPr>
        <p:pic>
          <p:nvPicPr>
            <p:cNvPr id="34" name="Picture 1" descr="C:\Users\acer\Documents\Tencent Files\2320059062\Image\C2C\W{~9D5A2X8GPZ~9IZG~X6)W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990" y="3917081"/>
              <a:ext cx="713071" cy="812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云形标注 34"/>
            <p:cNvSpPr/>
            <p:nvPr/>
          </p:nvSpPr>
          <p:spPr>
            <a:xfrm>
              <a:off x="3039801" y="3243178"/>
              <a:ext cx="3168352" cy="1080120"/>
            </a:xfrm>
            <a:prstGeom prst="cloudCallout">
              <a:avLst>
                <a:gd name="adj1" fmla="val -62373"/>
                <a:gd name="adj2" fmla="val 21191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帐篷问题适用“进一法”。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20290" y="771552"/>
            <a:ext cx="6120680" cy="1958740"/>
            <a:chOff x="1511660" y="1445882"/>
            <a:chExt cx="6120680" cy="1958740"/>
          </a:xfrm>
        </p:grpSpPr>
        <p:pic>
          <p:nvPicPr>
            <p:cNvPr id="36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51695" y="1707654"/>
              <a:ext cx="547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29÷3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（顶）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……2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9+1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（顶）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答：至少需要住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顶帐篷。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62153" y="2985356"/>
            <a:ext cx="2854263" cy="893689"/>
            <a:chOff x="5204666" y="3476326"/>
            <a:chExt cx="2854263" cy="893689"/>
          </a:xfrm>
        </p:grpSpPr>
        <p:sp>
          <p:nvSpPr>
            <p:cNvPr id="11" name="TextBox 10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717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圆角矩形标注 1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5.so.qhimgs1.com/bdr/_240_/t013e33f240b5b2072b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491880" y="1121113"/>
            <a:ext cx="4642836" cy="359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69116" y="1121114"/>
            <a:ext cx="2114099" cy="1162605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6617"/>
                <a:gd name="adj2" fmla="val 7265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685165">
                <a:lnSpc>
                  <a:spcPct val="100000"/>
                </a:lnSpc>
                <a:spcBef>
                  <a:spcPct val="0"/>
                </a:spcBef>
                <a:buNone/>
              </a:pPr>
              <a:endParaRPr lang="zh-CN" altLang="en-US" sz="18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12429" y="1707654"/>
              <a:ext cx="2919596" cy="7549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defTabSz="685165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观察右图，你能</a:t>
              </a:r>
              <a:r>
                <a:rPr lang="zh-CN" altLang="en-US" sz="1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得到</a:t>
              </a:r>
              <a:r>
                <a:rPr lang="zh-CN" altLang="en-US" sz="1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什么信息？</a:t>
              </a:r>
              <a:endParaRPr lang="zh-CN" altLang="en-US" sz="1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云形标注 1"/>
          <p:cNvSpPr/>
          <p:nvPr/>
        </p:nvSpPr>
        <p:spPr>
          <a:xfrm>
            <a:off x="4466442" y="688245"/>
            <a:ext cx="2376264" cy="679366"/>
          </a:xfrm>
          <a:prstGeom prst="cloudCallout">
            <a:avLst>
              <a:gd name="adj1" fmla="val -5996"/>
              <a:gd name="adj2" fmla="val 10294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693" rIns="91386" bIns="45693" rtlCol="0" anchor="ctr"/>
          <a:lstStyle/>
          <a:p>
            <a:pPr algn="ctr" defTabSz="685165"/>
            <a:r>
              <a:rPr lang="zh-CN" altLang="en-US" dirty="0" smtClean="0">
                <a:solidFill>
                  <a:schemeClr val="tx1"/>
                </a:solidFill>
              </a:rPr>
              <a:t>每顶帐篷住</a:t>
            </a:r>
            <a:r>
              <a:rPr lang="en-US" altLang="zh-CN" dirty="0" smtClean="0">
                <a:solidFill>
                  <a:schemeClr val="tx1"/>
                </a:solidFill>
              </a:rPr>
              <a:t>3</a:t>
            </a:r>
            <a:r>
              <a:rPr lang="zh-CN" altLang="en-US" dirty="0" smtClean="0">
                <a:solidFill>
                  <a:schemeClr val="tx1"/>
                </a:solidFill>
              </a:rPr>
              <a:t>人。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8" name="云形标注 17"/>
          <p:cNvSpPr/>
          <p:nvPr/>
        </p:nvSpPr>
        <p:spPr>
          <a:xfrm>
            <a:off x="2282815" y="2433453"/>
            <a:ext cx="2628747" cy="498857"/>
          </a:xfrm>
          <a:prstGeom prst="cloudCallout">
            <a:avLst>
              <a:gd name="adj1" fmla="val 9999"/>
              <a:gd name="adj2" fmla="val 932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6" tIns="45693" rIns="91386" bIns="45693" rtlCol="0" anchor="ctr"/>
          <a:lstStyle/>
          <a:p>
            <a:pPr algn="ctr" defTabSz="685165"/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55776" y="2489453"/>
            <a:ext cx="2255142" cy="369277"/>
          </a:xfrm>
          <a:prstGeom prst="rect">
            <a:avLst/>
          </a:prstGeom>
          <a:noFill/>
        </p:spPr>
        <p:txBody>
          <a:bodyPr wrap="square" lIns="91386" tIns="45693" rIns="91386" bIns="45693" rtlCol="0">
            <a:spAutoFit/>
          </a:bodyPr>
          <a:lstStyle/>
          <a:p>
            <a:pPr defTabSz="685165"/>
            <a:r>
              <a:rPr lang="zh-CN" altLang="en-US" dirty="0" smtClean="0">
                <a:solidFill>
                  <a:prstClr val="black"/>
                </a:solidFill>
              </a:rPr>
              <a:t>野营小队一共</a:t>
            </a:r>
            <a:r>
              <a:rPr lang="en-US" altLang="zh-CN" dirty="0" smtClean="0">
                <a:solidFill>
                  <a:prstClr val="black"/>
                </a:solidFill>
              </a:rPr>
              <a:t>17</a:t>
            </a:r>
            <a:r>
              <a:rPr lang="zh-CN" altLang="en-US" dirty="0" smtClean="0">
                <a:solidFill>
                  <a:prstClr val="black"/>
                </a:solidFill>
              </a:rPr>
              <a:t>人。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01465" y="155504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1173431" y="1496151"/>
            <a:ext cx="6724650" cy="581698"/>
          </a:xfrm>
          <a:prstGeom prst="rect">
            <a:avLst/>
          </a:prstGeom>
          <a:noFill/>
        </p:spPr>
        <p:txBody>
          <a:bodyPr wrap="square" lIns="68534" tIns="34289" rIns="68534" bIns="34289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）一共需要几块餐布？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916447" y="2300614"/>
            <a:ext cx="2117912" cy="1338828"/>
            <a:chOff x="1217851" y="2647087"/>
            <a:chExt cx="2823882" cy="1785103"/>
          </a:xfrm>
        </p:grpSpPr>
        <p:sp>
          <p:nvSpPr>
            <p:cNvPr id="6" name="矩形标注 5"/>
            <p:cNvSpPr/>
            <p:nvPr/>
          </p:nvSpPr>
          <p:spPr>
            <a:xfrm>
              <a:off x="1217851" y="2647087"/>
              <a:ext cx="2681256" cy="1754326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217851" y="2647087"/>
              <a:ext cx="2823882" cy="1785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用线段表示，一个小格代表一块餐</a:t>
              </a:r>
              <a:r>
                <a:rPr lang="zh-CN" altLang="en-US" sz="27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布。</a:t>
              </a:r>
              <a:endParaRPr lang="zh-CN" altLang="en-US" sz="27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3442839" y="2329827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063055" y="2342578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758945" y="2345243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364069" y="2329826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969193" y="2329825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286592" y="2329825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45059" y="2342573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585950" y="4046449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块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228539" y="876172"/>
            <a:ext cx="1160860" cy="1326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云形标注 12"/>
          <p:cNvSpPr/>
          <p:nvPr/>
        </p:nvSpPr>
        <p:spPr>
          <a:xfrm>
            <a:off x="3457929" y="443753"/>
            <a:ext cx="3571521" cy="937932"/>
          </a:xfrm>
          <a:prstGeom prst="cloudCallout">
            <a:avLst>
              <a:gd name="adj1" fmla="val 72530"/>
              <a:gd name="adj2" fmla="val 46371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19698" y="596974"/>
            <a:ext cx="2997959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你还能提出什么问题？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60449" y="2839373"/>
            <a:ext cx="5128949" cy="1028775"/>
            <a:chOff x="4347265" y="3785831"/>
            <a:chExt cx="6838599" cy="1371700"/>
          </a:xfrm>
        </p:grpSpPr>
        <p:sp>
          <p:nvSpPr>
            <p:cNvPr id="10" name="右大括号 9"/>
            <p:cNvSpPr/>
            <p:nvPr/>
          </p:nvSpPr>
          <p:spPr>
            <a:xfrm rot="16200000">
              <a:off x="4779546" y="3576518"/>
              <a:ext cx="376518" cy="79514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" name="右大括号 15"/>
            <p:cNvSpPr/>
            <p:nvPr/>
          </p:nvSpPr>
          <p:spPr>
            <a:xfrm rot="16200000">
              <a:off x="5606545" y="3569796"/>
              <a:ext cx="376518" cy="808587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右大括号 19"/>
            <p:cNvSpPr/>
            <p:nvPr/>
          </p:nvSpPr>
          <p:spPr>
            <a:xfrm rot="16200000">
              <a:off x="6473008" y="3543787"/>
              <a:ext cx="376518" cy="860609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" name="右大括号 23"/>
            <p:cNvSpPr/>
            <p:nvPr/>
          </p:nvSpPr>
          <p:spPr>
            <a:xfrm rot="16200000">
              <a:off x="10587827" y="3765661"/>
              <a:ext cx="376518" cy="443755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5" name="右大括号 24"/>
            <p:cNvSpPr/>
            <p:nvPr/>
          </p:nvSpPr>
          <p:spPr>
            <a:xfrm rot="16200000" flipH="1">
              <a:off x="7631406" y="1737188"/>
              <a:ext cx="426433" cy="641425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3076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347265" y="4228453"/>
              <a:ext cx="6838599" cy="401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6" name="右大括号 35"/>
            <p:cNvSpPr/>
            <p:nvPr/>
          </p:nvSpPr>
          <p:spPr>
            <a:xfrm rot="16200000">
              <a:off x="7315946" y="3561460"/>
              <a:ext cx="376518" cy="825263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7" name="右大括号 36"/>
            <p:cNvSpPr/>
            <p:nvPr/>
          </p:nvSpPr>
          <p:spPr>
            <a:xfrm rot="16200000">
              <a:off x="8172327" y="3543787"/>
              <a:ext cx="376518" cy="860609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右大括号 37"/>
            <p:cNvSpPr/>
            <p:nvPr/>
          </p:nvSpPr>
          <p:spPr>
            <a:xfrm rot="16200000">
              <a:off x="9061577" y="3543787"/>
              <a:ext cx="376518" cy="860609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9" name="右大括号 38"/>
            <p:cNvSpPr/>
            <p:nvPr/>
          </p:nvSpPr>
          <p:spPr>
            <a:xfrm rot="16200000">
              <a:off x="9939108" y="3577889"/>
              <a:ext cx="376518" cy="806822"/>
            </a:xfrm>
            <a:prstGeom prst="rightBrac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0" name="TextBox 39"/>
          <p:cNvSpPr txBox="1"/>
          <p:nvPr/>
        </p:nvSpPr>
        <p:spPr>
          <a:xfrm>
            <a:off x="6593169" y="2345243"/>
            <a:ext cx="595033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11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13" grpId="0" animBg="1"/>
      <p:bldP spid="14" grpId="0"/>
      <p:bldP spid="4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193" y="82689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997521" y="2813606"/>
            <a:ext cx="4063163" cy="1486336"/>
            <a:chOff x="2144990" y="3243178"/>
            <a:chExt cx="4063163" cy="1486336"/>
          </a:xfrm>
        </p:grpSpPr>
        <p:pic>
          <p:nvPicPr>
            <p:cNvPr id="34" name="Picture 1" descr="C:\Users\acer\Documents\Tencent Files\2320059062\Image\C2C\W{~9D5A2X8GPZ~9IZG~X6)W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990" y="3917081"/>
              <a:ext cx="713071" cy="812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云形标注 34"/>
            <p:cNvSpPr/>
            <p:nvPr/>
          </p:nvSpPr>
          <p:spPr>
            <a:xfrm>
              <a:off x="3039801" y="3243178"/>
              <a:ext cx="3168352" cy="1080120"/>
            </a:xfrm>
            <a:prstGeom prst="cloudCallout">
              <a:avLst>
                <a:gd name="adj1" fmla="val -62373"/>
                <a:gd name="adj2" fmla="val 21191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餐布问题适用“进一法”。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892298" y="826892"/>
            <a:ext cx="6120680" cy="1958740"/>
            <a:chOff x="1511660" y="1445882"/>
            <a:chExt cx="6120680" cy="1958740"/>
          </a:xfrm>
        </p:grpSpPr>
        <p:pic>
          <p:nvPicPr>
            <p:cNvPr id="36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51695" y="1707654"/>
              <a:ext cx="547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29÷4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（块）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7+1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（块）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答：至少需要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块餐布。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34161" y="3040696"/>
            <a:ext cx="2854263" cy="893689"/>
            <a:chOff x="5204666" y="3476326"/>
            <a:chExt cx="2854263" cy="893689"/>
          </a:xfrm>
        </p:grpSpPr>
        <p:sp>
          <p:nvSpPr>
            <p:cNvPr id="11" name="TextBox 10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717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圆角矩形标注 1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7884" y="2067694"/>
            <a:ext cx="5445485" cy="461660"/>
          </a:xfrm>
          <a:prstGeom prst="rect">
            <a:avLst/>
          </a:prstGeom>
          <a:noFill/>
        </p:spPr>
        <p:txBody>
          <a:bodyPr wrap="square" lIns="91380" tIns="45690" rIns="91380" bIns="45690" rtlCol="0">
            <a:spAutoFit/>
          </a:bodyPr>
          <a:lstStyle/>
          <a:p>
            <a:pPr defTabSz="685165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有余数的除法中，余数一定小于除数。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7857" y="2579129"/>
            <a:ext cx="6390488" cy="830993"/>
          </a:xfrm>
          <a:prstGeom prst="rect">
            <a:avLst/>
          </a:prstGeom>
          <a:noFill/>
        </p:spPr>
        <p:txBody>
          <a:bodyPr wrap="square" lIns="91380" tIns="45690" rIns="91380" bIns="45690" rtlCol="0">
            <a:spAutoFit/>
          </a:bodyPr>
          <a:lstStyle/>
          <a:p>
            <a:pPr defTabSz="685165"/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运用有余数的除法解决实际问题时，要根据实际情况来判断是否把余数舍去还是把商加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77858" y="3438160"/>
            <a:ext cx="6510105" cy="461660"/>
          </a:xfrm>
          <a:prstGeom prst="rect">
            <a:avLst/>
          </a:prstGeom>
          <a:noFill/>
        </p:spPr>
        <p:txBody>
          <a:bodyPr wrap="square" lIns="91380" tIns="45690" rIns="91380" bIns="45690" rtlCol="0">
            <a:spAutoFit/>
          </a:bodyPr>
          <a:lstStyle/>
          <a:p>
            <a:pPr defTabSz="685165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一般情况下，租船、租车等问题是把商加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7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flipH="1">
            <a:off x="7812360" y="3191991"/>
            <a:ext cx="1162050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0312" y="804123"/>
            <a:ext cx="6125098" cy="3935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471203" y="1429531"/>
            <a:ext cx="5823926" cy="461666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17÷3=5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……2</a:t>
            </a:r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zh-CN" altLang="en-US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627634" y="1788152"/>
            <a:ext cx="2844847" cy="2054408"/>
            <a:chOff x="3426700" y="2141701"/>
            <a:chExt cx="2844847" cy="2054408"/>
          </a:xfrm>
        </p:grpSpPr>
        <p:sp>
          <p:nvSpPr>
            <p:cNvPr id="9" name="TextBox 8"/>
            <p:cNvSpPr txBox="1"/>
            <p:nvPr/>
          </p:nvSpPr>
          <p:spPr>
            <a:xfrm>
              <a:off x="3426700" y="2141701"/>
              <a:ext cx="2844847" cy="20544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en-US" altLang="zh-CN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     </a:t>
              </a:r>
              <a:r>
                <a:rPr lang="en-US" altLang="zh-CN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en-US" altLang="zh-CN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165"/>
              <a:r>
                <a:rPr lang="en-US" altLang="zh-CN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en-US" altLang="zh-CN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165"/>
              <a:r>
                <a:rPr lang="en-US" altLang="zh-CN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15</a:t>
              </a:r>
              <a:endParaRPr lang="en-US" altLang="zh-CN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165"/>
              <a:r>
                <a:rPr lang="en-US" altLang="zh-CN" sz="3200" dirty="0">
                  <a:solidFill>
                    <a:prstClr val="whit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2</a:t>
              </a:r>
              <a:endParaRPr lang="zh-CN" altLang="en-US" sz="32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10"/>
            <p:cNvCxnSpPr/>
            <p:nvPr/>
          </p:nvCxnSpPr>
          <p:spPr>
            <a:xfrm>
              <a:off x="3830616" y="2697569"/>
              <a:ext cx="133875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845197" y="3638552"/>
              <a:ext cx="1338752" cy="0"/>
            </a:xfrm>
            <a:prstGeom prst="line">
              <a:avLst/>
            </a:prstGeom>
            <a:ln w="285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标注 3"/>
          <p:cNvSpPr/>
          <p:nvPr/>
        </p:nvSpPr>
        <p:spPr>
          <a:xfrm>
            <a:off x="327508" y="1965753"/>
            <a:ext cx="2693398" cy="1398084"/>
          </a:xfrm>
          <a:prstGeom prst="wedgeRectCallout">
            <a:avLst>
              <a:gd name="adj1" fmla="val -32982"/>
              <a:gd name="adj2" fmla="val 57530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00" tIns="45700" rIns="91400" bIns="45700" rtlCol="0" anchor="ctr"/>
          <a:lstStyle/>
          <a:p>
            <a:pPr algn="ctr" defTabSz="685165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6434" y="1977065"/>
            <a:ext cx="2837414" cy="1384995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defTabSz="685165"/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每顶帐篷住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人，住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人需要搭多少顶帐篷？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6300190" y="1937506"/>
            <a:ext cx="2718742" cy="1200329"/>
            <a:chOff x="6434918" y="2923458"/>
            <a:chExt cx="2537439" cy="1023329"/>
          </a:xfrm>
        </p:grpSpPr>
        <p:sp>
          <p:nvSpPr>
            <p:cNvPr id="6" name="圆角矩形标注 5"/>
            <p:cNvSpPr/>
            <p:nvPr/>
          </p:nvSpPr>
          <p:spPr>
            <a:xfrm>
              <a:off x="6470558" y="2995599"/>
              <a:ext cx="2277905" cy="947988"/>
            </a:xfrm>
            <a:prstGeom prst="wedgeRoundRectCallout">
              <a:avLst>
                <a:gd name="adj1" fmla="val 27890"/>
                <a:gd name="adj2" fmla="val 6629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434918" y="2923458"/>
              <a:ext cx="2537439" cy="1023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余下的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人，也需要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顶帐篷。所以是</a:t>
              </a:r>
              <a:r>
                <a:rPr lang="en-US" altLang="zh-CN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5+1=6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顶</a:t>
              </a:r>
              <a:r>
                <a:rPr lang="zh-CN" altLang="en-US" sz="24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60830" y="3438252"/>
            <a:ext cx="1101459" cy="10088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45199" y="1419642"/>
            <a:ext cx="576064" cy="461665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</a:t>
            </a:r>
            <a:endParaRPr lang="zh-CN" altLang="en-US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499335" y="1443904"/>
            <a:ext cx="576064" cy="461665"/>
          </a:xfrm>
          <a:prstGeom prst="rect">
            <a:avLst/>
          </a:prstGeom>
          <a:noFill/>
        </p:spPr>
        <p:txBody>
          <a:bodyPr wrap="square" lIns="91400" tIns="45700" rIns="91400" bIns="45700" rtlCol="0">
            <a:spAutoFit/>
          </a:bodyPr>
          <a:lstStyle/>
          <a:p>
            <a:pPr defTabSz="685165"/>
            <a:r>
              <a:rPr lang="zh-CN" altLang="en-US" sz="2400" dirty="0">
                <a:solidFill>
                  <a:prstClr val="white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solidFill>
                <a:prstClr val="white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503991" y="3942691"/>
            <a:ext cx="3092135" cy="438581"/>
          </a:xfrm>
          <a:prstGeom prst="rect">
            <a:avLst/>
          </a:prstGeom>
          <a:noFill/>
        </p:spPr>
        <p:txBody>
          <a:bodyPr wrap="square" lIns="68553" tIns="34289" rIns="68553" bIns="34289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答：一共需要</a:t>
            </a:r>
            <a:r>
              <a:rPr lang="en-US" altLang="zh-CN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顶帐篷。</a:t>
            </a:r>
            <a:endParaRPr lang="zh-CN" altLang="en-US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 animBg="1"/>
      <p:bldP spid="5" grpId="0"/>
      <p:bldP spid="14" grpId="0"/>
      <p:bldP spid="42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57858" y="1500164"/>
            <a:ext cx="5650448" cy="3087809"/>
            <a:chOff x="1207605" y="1099160"/>
            <a:chExt cx="5682061" cy="3640830"/>
          </a:xfrm>
        </p:grpSpPr>
        <p:grpSp>
          <p:nvGrpSpPr>
            <p:cNvPr id="8" name="组合 7"/>
            <p:cNvGrpSpPr/>
            <p:nvPr/>
          </p:nvGrpSpPr>
          <p:grpSpPr>
            <a:xfrm>
              <a:off x="1207605" y="1099160"/>
              <a:ext cx="5682061" cy="3640830"/>
              <a:chOff x="1207605" y="1099160"/>
              <a:chExt cx="5682061" cy="3640830"/>
            </a:xfrm>
          </p:grpSpPr>
          <p:pic>
            <p:nvPicPr>
              <p:cNvPr id="4098" name="Picture 2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1247122" y="1099160"/>
                <a:ext cx="5642544" cy="36408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" name="TextBox 1"/>
              <p:cNvSpPr txBox="1"/>
              <p:nvPr/>
            </p:nvSpPr>
            <p:spPr>
              <a:xfrm>
                <a:off x="1207605" y="1099160"/>
                <a:ext cx="1629640" cy="410537"/>
              </a:xfrm>
              <a:prstGeom prst="rect">
                <a:avLst/>
              </a:prstGeom>
              <a:solidFill>
                <a:schemeClr val="accent3">
                  <a:lumMod val="20000"/>
                  <a:lumOff val="80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我学会了吗？</a:t>
                </a:r>
                <a:endPara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TextBox 28"/>
              <p:cNvSpPr txBox="1"/>
              <p:nvPr/>
            </p:nvSpPr>
            <p:spPr>
              <a:xfrm>
                <a:off x="4330439" y="2697647"/>
                <a:ext cx="1038595" cy="834667"/>
              </a:xfrm>
              <a:prstGeom prst="rect">
                <a:avLst/>
              </a:prstGeom>
              <a:solidFill>
                <a:srgbClr val="FF9933"/>
              </a:solidFill>
            </p:spPr>
            <p:txBody>
              <a:bodyPr wrap="square" rtlCol="0">
                <a:spAutoFit/>
              </a:bodyPr>
              <a:lstStyle/>
              <a:p>
                <a:pPr defTabSz="685800"/>
                <a:r>
                  <a:rPr lang="zh-CN" altLang="en-US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限乘</a:t>
                </a:r>
                <a:r>
                  <a:rPr lang="en-US" altLang="zh-CN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8</a:t>
                </a:r>
                <a:r>
                  <a:rPr lang="zh-CN" altLang="en-US" sz="20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人</a:t>
                </a:r>
                <a:endParaRPr lang="zh-CN" altLang="en-US" sz="20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303803" y="2505399"/>
              <a:ext cx="1533442" cy="85265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A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区票价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en-US" altLang="zh-CN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B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区票价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en-US" altLang="zh-CN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区票价</a:t>
              </a:r>
              <a:r>
                <a:rPr lang="en-US" altLang="zh-CN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16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</a:t>
              </a:r>
              <a:endParaRPr lang="zh-CN" altLang="en-US" sz="1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7114" y="947110"/>
            <a:ext cx="6941192" cy="683264"/>
            <a:chOff x="367112" y="947110"/>
            <a:chExt cx="6941192" cy="683264"/>
          </a:xfrm>
        </p:grpSpPr>
        <p:sp>
          <p:nvSpPr>
            <p:cNvPr id="32" name="TextBox 15"/>
            <p:cNvSpPr txBox="1">
              <a:spLocks noChangeArrowheads="1"/>
            </p:cNvSpPr>
            <p:nvPr/>
          </p:nvSpPr>
          <p:spPr bwMode="auto">
            <a:xfrm>
              <a:off x="1123112" y="947110"/>
              <a:ext cx="6185192" cy="683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defTabSz="685800" eaLnBrk="1" hangingPunct="1">
                <a:lnSpc>
                  <a:spcPct val="120000"/>
                </a:lnSpc>
              </a:pP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用有余数的除法解决实际问题。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67112" y="1077319"/>
              <a:ext cx="756000" cy="422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" name="图片 1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367113" y="1057909"/>
            <a:ext cx="8330531" cy="584775"/>
            <a:chOff x="367112" y="1057909"/>
            <a:chExt cx="7593157" cy="584775"/>
          </a:xfrm>
        </p:grpSpPr>
        <p:pic>
          <p:nvPicPr>
            <p:cNvPr id="1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67112" y="1077319"/>
              <a:ext cx="756000" cy="422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191844" y="1057909"/>
              <a:ext cx="676842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观察上面的情境图，你发现了哪些信息？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1722562" y="2084835"/>
            <a:ext cx="5729758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同学们准备去体育场观看足球赛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722562" y="2715768"/>
            <a:ext cx="3209478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售票处的价格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722562" y="3363839"/>
            <a:ext cx="3209478" cy="576064"/>
          </a:xfrm>
          <a:prstGeom prst="roundRect">
            <a:avLst>
              <a:gd name="adj" fmla="val 48083"/>
            </a:avLst>
          </a:prstGeom>
          <a:solidFill>
            <a:schemeClr val="accent3">
              <a:lumMod val="20000"/>
              <a:lumOff val="80000"/>
            </a:schemeClr>
          </a:solidFill>
          <a:ln w="6350"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defTabSz="685800"/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每辆车限乘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右箭头 17"/>
          <p:cNvSpPr/>
          <p:nvPr/>
        </p:nvSpPr>
        <p:spPr>
          <a:xfrm>
            <a:off x="5069185" y="2931792"/>
            <a:ext cx="726951" cy="360040"/>
          </a:xfrm>
          <a:prstGeom prst="rightArrow">
            <a:avLst>
              <a:gd name="adj1" fmla="val 21164"/>
              <a:gd name="adj2" fmla="val 44709"/>
            </a:avLst>
          </a:prstGeom>
          <a:solidFill>
            <a:srgbClr val="FF0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6" tIns="45718" rIns="91436" bIns="45718" rtlCol="0" anchor="ctr"/>
          <a:lstStyle/>
          <a:p>
            <a:pPr algn="ctr" defTabSz="6858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868144" y="2763675"/>
            <a:ext cx="1944216" cy="1200329"/>
          </a:xfrm>
          <a:prstGeom prst="rect">
            <a:avLst/>
          </a:prstGeom>
          <a:solidFill>
            <a:srgbClr val="66CCFF"/>
          </a:solidFill>
        </p:spPr>
        <p:txBody>
          <a:bodyPr wrap="square" lIns="91436" tIns="45718" rIns="91436" bIns="45718" rtlCol="0">
            <a:spAutoFit/>
          </a:bodyPr>
          <a:lstStyle/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区票价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B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区票价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en-US" altLang="zh-CN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685800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区票价</a:t>
            </a:r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9" grpId="0" animBg="1"/>
      <p:bldP spid="20" grpId="0" animBg="1"/>
      <p:bldP spid="18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5"/>
          <p:cNvSpPr txBox="1">
            <a:spLocks noChangeArrowheads="1"/>
          </p:cNvSpPr>
          <p:nvPr/>
        </p:nvSpPr>
        <p:spPr bwMode="auto">
          <a:xfrm>
            <a:off x="1123112" y="1042330"/>
            <a:ext cx="7049288" cy="757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8" rIns="91436" bIns="45718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>
              <a:lnSpc>
                <a:spcPct val="120000"/>
              </a:lnSpc>
            </a:pP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根据上面的信息，解决下面的问题。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67112" y="1077319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1123112" y="1832997"/>
            <a:ext cx="6724650" cy="2121567"/>
            <a:chOff x="1092431" y="1851670"/>
            <a:chExt cx="6724650" cy="2121566"/>
          </a:xfrm>
        </p:grpSpPr>
        <p:grpSp>
          <p:nvGrpSpPr>
            <p:cNvPr id="10" name="组合 9"/>
            <p:cNvGrpSpPr/>
            <p:nvPr/>
          </p:nvGrpSpPr>
          <p:grpSpPr>
            <a:xfrm>
              <a:off x="1092431" y="1851670"/>
              <a:ext cx="6724650" cy="1126462"/>
              <a:chOff x="1092431" y="1851670"/>
              <a:chExt cx="6724650" cy="1126462"/>
            </a:xfrm>
          </p:grpSpPr>
          <p:sp>
            <p:nvSpPr>
              <p:cNvPr id="6" name="TextBox 5"/>
              <p:cNvSpPr txBox="1"/>
              <p:nvPr/>
            </p:nvSpPr>
            <p:spPr>
              <a:xfrm>
                <a:off x="1092431" y="1851670"/>
                <a:ext cx="6724650" cy="112646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685800">
                  <a:lnSpc>
                    <a:spcPct val="120000"/>
                  </a:lnSpc>
                </a:pPr>
                <a:r>
                  <a:rPr lang="zh-CN" altLang="en-US" sz="28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（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1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）二年级有</a:t>
                </a:r>
                <a:r>
                  <a:rPr lang="en-US" altLang="zh-CN" sz="28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46</a:t>
                </a:r>
                <a:r>
                  <a:rPr lang="zh-CN" altLang="en-US" sz="2800" dirty="0">
                    <a:solidFill>
                      <a:prstClr val="black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个同学来看足球赛，至少需要乘几辆    ？</a:t>
                </a:r>
                <a:endPara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pic>
            <p:nvPicPr>
              <p:cNvPr id="5122" name="Picture 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419872" y="2571749"/>
                <a:ext cx="466725" cy="238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TextBox 40"/>
            <p:cNvSpPr txBox="1"/>
            <p:nvPr/>
          </p:nvSpPr>
          <p:spPr>
            <a:xfrm>
              <a:off x="1092431" y="2828307"/>
              <a:ext cx="672465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50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元最多能买多少张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C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区票？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92431" y="3363838"/>
              <a:ext cx="6724650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）你还能提出什么问题？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0408" y="879821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1204084" y="743763"/>
            <a:ext cx="6724650" cy="1126462"/>
            <a:chOff x="971600" y="1027926"/>
            <a:chExt cx="6724650" cy="1126462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1027926"/>
              <a:ext cx="6724650" cy="11264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>
                <a:lnSpc>
                  <a:spcPct val="120000"/>
                </a:lnSpc>
              </a:pP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）二年级有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46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个同学来看足球赛，至少需要乘几辆    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419871" y="1707654"/>
              <a:ext cx="466725" cy="23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" name="组合 10"/>
          <p:cNvGrpSpPr/>
          <p:nvPr/>
        </p:nvGrpSpPr>
        <p:grpSpPr>
          <a:xfrm>
            <a:off x="978670" y="1870225"/>
            <a:ext cx="2420471" cy="1401619"/>
            <a:chOff x="847165" y="2756963"/>
            <a:chExt cx="3227294" cy="1868825"/>
          </a:xfrm>
        </p:grpSpPr>
        <p:sp>
          <p:nvSpPr>
            <p:cNvPr id="7" name="矩形标注 6"/>
            <p:cNvSpPr/>
            <p:nvPr/>
          </p:nvSpPr>
          <p:spPr>
            <a:xfrm>
              <a:off x="847165" y="2756963"/>
              <a:ext cx="3160059" cy="1868825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926248" y="2756963"/>
              <a:ext cx="3148211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</a:rPr>
                <a:t>可以用线段表示，一个小格代表一辆车。</a:t>
              </a:r>
              <a:endPara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36718" y="2835668"/>
            <a:ext cx="4667730" cy="497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右大括号 11"/>
          <p:cNvSpPr/>
          <p:nvPr/>
        </p:nvSpPr>
        <p:spPr>
          <a:xfrm rot="16200000">
            <a:off x="4364347" y="2208320"/>
            <a:ext cx="348426" cy="7184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右大括号 20"/>
          <p:cNvSpPr/>
          <p:nvPr/>
        </p:nvSpPr>
        <p:spPr>
          <a:xfrm rot="16200000">
            <a:off x="5092842" y="2208320"/>
            <a:ext cx="348426" cy="7184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右大括号 21"/>
          <p:cNvSpPr/>
          <p:nvPr/>
        </p:nvSpPr>
        <p:spPr>
          <a:xfrm rot="16200000">
            <a:off x="5841508" y="2208319"/>
            <a:ext cx="348426" cy="7184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3" name="右大括号 22"/>
          <p:cNvSpPr/>
          <p:nvPr/>
        </p:nvSpPr>
        <p:spPr>
          <a:xfrm rot="16200000">
            <a:off x="6580088" y="2217223"/>
            <a:ext cx="348426" cy="71841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4" name="右大括号 23"/>
          <p:cNvSpPr/>
          <p:nvPr/>
        </p:nvSpPr>
        <p:spPr>
          <a:xfrm rot="16200000">
            <a:off x="7355930" y="2192009"/>
            <a:ext cx="348426" cy="768836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右大括号 24"/>
          <p:cNvSpPr/>
          <p:nvPr/>
        </p:nvSpPr>
        <p:spPr>
          <a:xfrm rot="16200000">
            <a:off x="7996876" y="2340071"/>
            <a:ext cx="348426" cy="4727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232136" y="1795121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29198" y="1795121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677864" y="1795120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416444" y="1795120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92286" y="1795120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14562" y="1795120"/>
            <a:ext cx="675714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右大括号 31"/>
          <p:cNvSpPr/>
          <p:nvPr/>
        </p:nvSpPr>
        <p:spPr>
          <a:xfrm rot="16200000" flipH="1">
            <a:off x="6014707" y="1385277"/>
            <a:ext cx="557387" cy="422809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005969" y="3859166"/>
            <a:ext cx="67571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辆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39" name="图片 3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13" grpId="0"/>
      <p:bldP spid="27" grpId="0"/>
      <p:bldP spid="28" grpId="0"/>
      <p:bldP spid="29" grpId="0"/>
      <p:bldP spid="30" grpId="0"/>
      <p:bldP spid="31" grpId="0"/>
      <p:bldP spid="32" grpId="0" animBg="1"/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1201" y="771550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069497" y="2758266"/>
            <a:ext cx="4063163" cy="1486336"/>
            <a:chOff x="2144990" y="3243178"/>
            <a:chExt cx="4063163" cy="1486336"/>
          </a:xfrm>
        </p:grpSpPr>
        <p:pic>
          <p:nvPicPr>
            <p:cNvPr id="34" name="Picture 1" descr="C:\Users\acer\Documents\Tencent Files\2320059062\Image\C2C\W{~9D5A2X8GPZ~9IZG~X6)W.jpg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144990" y="3917081"/>
              <a:ext cx="713071" cy="812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5" name="云形标注 34"/>
            <p:cNvSpPr/>
            <p:nvPr/>
          </p:nvSpPr>
          <p:spPr>
            <a:xfrm>
              <a:off x="3039801" y="3243178"/>
              <a:ext cx="3168352" cy="1080120"/>
            </a:xfrm>
            <a:prstGeom prst="cloudCallout">
              <a:avLst>
                <a:gd name="adj1" fmla="val -62373"/>
                <a:gd name="adj2" fmla="val 21191"/>
              </a:avLst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685800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乘车问题适用“进一法”。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64306" y="771552"/>
            <a:ext cx="6120680" cy="1958740"/>
            <a:chOff x="1511660" y="1445882"/>
            <a:chExt cx="6120680" cy="1958740"/>
          </a:xfrm>
        </p:grpSpPr>
        <p:pic>
          <p:nvPicPr>
            <p:cNvPr id="36" name="图片 6" descr="0015e77674b7604f-592c837e68606e11-1ecbfbb2b9c869910f4e06362c5eec77_i[1]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511660" y="1445882"/>
              <a:ext cx="6120680" cy="19587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851695" y="1707654"/>
              <a:ext cx="5472608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800"/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46÷8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……6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（人）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5+1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＝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（辆）</a:t>
              </a:r>
              <a:endPara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defTabSz="685800"/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答：至少需要乘</a:t>
              </a:r>
              <a:r>
                <a:rPr lang="en-US" altLang="zh-CN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200" dirty="0">
                  <a:solidFill>
                    <a:srgbClr val="FFFF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辆车。</a:t>
              </a:r>
              <a:endParaRPr lang="zh-CN" altLang="en-US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606169" y="2985324"/>
            <a:ext cx="2854263" cy="893689"/>
            <a:chOff x="5204666" y="3476326"/>
            <a:chExt cx="2854263" cy="893689"/>
          </a:xfrm>
        </p:grpSpPr>
        <p:sp>
          <p:nvSpPr>
            <p:cNvPr id="11" name="TextBox 10"/>
            <p:cNvSpPr txBox="1"/>
            <p:nvPr/>
          </p:nvSpPr>
          <p:spPr>
            <a:xfrm>
              <a:off x="5204666" y="3476326"/>
              <a:ext cx="2232248" cy="523220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rtlCol="0">
              <a:spAutoFit/>
            </a:bodyPr>
            <a:lstStyle/>
            <a:p>
              <a:pPr defTabSz="685800"/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你做对了吗？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5230612" y="3479820"/>
              <a:ext cx="2828317" cy="890195"/>
              <a:chOff x="5230612" y="3479820"/>
              <a:chExt cx="2828317" cy="890195"/>
            </a:xfrm>
          </p:grpSpPr>
          <p:pic>
            <p:nvPicPr>
              <p:cNvPr id="7170" name="Picture 2"/>
              <p:cNvPicPr>
                <a:picLocks noChangeAspect="1" noChangeArrowheads="1"/>
              </p:cNvPicPr>
              <p:nvPr/>
            </p:nvPicPr>
            <p:blipFill>
              <a:blip r:embed="rId4" cstate="email"/>
              <a:srcRect/>
              <a:stretch>
                <a:fillRect/>
              </a:stretch>
            </p:blipFill>
            <p:spPr bwMode="auto">
              <a:xfrm>
                <a:off x="7482865" y="3786470"/>
                <a:ext cx="576064" cy="5835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" name="圆角矩形标注 11"/>
              <p:cNvSpPr/>
              <p:nvPr/>
            </p:nvSpPr>
            <p:spPr>
              <a:xfrm>
                <a:off x="5230612" y="3479820"/>
                <a:ext cx="2160240" cy="516231"/>
              </a:xfrm>
              <a:prstGeom prst="wedgeRoundRectCallout">
                <a:avLst>
                  <a:gd name="adj1" fmla="val 54124"/>
                  <a:gd name="adj2" fmla="val 47363"/>
                  <a:gd name="adj3" fmla="val 16667"/>
                </a:avLst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685800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任意多边形 30"/>
          <p:cNvSpPr/>
          <p:nvPr/>
        </p:nvSpPr>
        <p:spPr>
          <a:xfrm>
            <a:off x="6399784" y="843558"/>
            <a:ext cx="1957677" cy="1716018"/>
          </a:xfrm>
          <a:custGeom>
            <a:avLst/>
            <a:gdLst>
              <a:gd name="connsiteX0" fmla="*/ 0 w 1957677"/>
              <a:gd name="connsiteY0" fmla="*/ 0 h 1716018"/>
              <a:gd name="connsiteX1" fmla="*/ 1957677 w 1957677"/>
              <a:gd name="connsiteY1" fmla="*/ 0 h 1716018"/>
              <a:gd name="connsiteX2" fmla="*/ 1957677 w 1957677"/>
              <a:gd name="connsiteY2" fmla="*/ 1716018 h 1716018"/>
              <a:gd name="connsiteX3" fmla="*/ 0 w 1957677"/>
              <a:gd name="connsiteY3" fmla="*/ 1716018 h 1716018"/>
              <a:gd name="connsiteX4" fmla="*/ 0 w 1957677"/>
              <a:gd name="connsiteY4" fmla="*/ 0 h 1716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7677" h="1716018">
                <a:moveTo>
                  <a:pt x="0" y="0"/>
                </a:moveTo>
                <a:lnTo>
                  <a:pt x="1957677" y="0"/>
                </a:lnTo>
                <a:lnTo>
                  <a:pt x="1957677" y="1716018"/>
                </a:lnTo>
                <a:lnTo>
                  <a:pt x="0" y="1716018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47638" tIns="247638" rIns="247638" bIns="247638" numCol="1" spcCol="1270" anchor="t" anchorCtr="0">
            <a:noAutofit/>
          </a:bodyPr>
          <a:lstStyle/>
          <a:p>
            <a:pPr defTabSz="28892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6500" dirty="0">
              <a:solidFill>
                <a:prstClr val="black">
                  <a:hueOff val="0"/>
                  <a:satOff val="0"/>
                  <a:lumOff val="0"/>
                  <a:alphaOff val="0"/>
                </a:prstClr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37728" y="852561"/>
            <a:ext cx="6724650" cy="604778"/>
          </a:xfrm>
          <a:prstGeom prst="rect">
            <a:avLst/>
          </a:prstGeom>
          <a:noFill/>
        </p:spPr>
        <p:txBody>
          <a:bodyPr wrap="square" lIns="91436" tIns="45718" rIns="91436" bIns="45718" rtlCol="0">
            <a:spAutoFit/>
          </a:bodyPr>
          <a:lstStyle/>
          <a:p>
            <a:pPr defTabSz="685800"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元最多能买多少张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C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区票？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55576" y="1000737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755576" y="1671998"/>
            <a:ext cx="2175143" cy="1477328"/>
            <a:chOff x="676728" y="2613340"/>
            <a:chExt cx="2900190" cy="1969771"/>
          </a:xfrm>
        </p:grpSpPr>
        <p:sp>
          <p:nvSpPr>
            <p:cNvPr id="11" name="矩形标注 10"/>
            <p:cNvSpPr/>
            <p:nvPr/>
          </p:nvSpPr>
          <p:spPr>
            <a:xfrm>
              <a:off x="676728" y="2652765"/>
              <a:ext cx="2900190" cy="1717529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91015" y="2613340"/>
              <a:ext cx="2785903" cy="1969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用线段表示，一个小格代表一张票的价钱。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dirty="0"/>
            </a:p>
          </p:txBody>
        </p:sp>
      </p:grp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/>
          <a:stretch>
            <a:fillRect/>
          </a:stretch>
        </p:blipFill>
        <p:spPr bwMode="auto">
          <a:xfrm>
            <a:off x="3317965" y="2853004"/>
            <a:ext cx="5000074" cy="344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右大括号 1"/>
          <p:cNvSpPr/>
          <p:nvPr/>
        </p:nvSpPr>
        <p:spPr>
          <a:xfrm rot="16200000">
            <a:off x="3549868" y="2390586"/>
            <a:ext cx="306514" cy="5739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右大括号 13"/>
          <p:cNvSpPr/>
          <p:nvPr/>
        </p:nvSpPr>
        <p:spPr>
          <a:xfrm rot="16200000">
            <a:off x="4195327" y="2390586"/>
            <a:ext cx="306514" cy="5739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rot="16200000">
            <a:off x="4870811" y="2390587"/>
            <a:ext cx="306514" cy="5739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6" name="右大括号 15"/>
          <p:cNvSpPr/>
          <p:nvPr/>
        </p:nvSpPr>
        <p:spPr>
          <a:xfrm rot="16200000">
            <a:off x="5556611" y="2390587"/>
            <a:ext cx="306514" cy="5739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7" name="右大括号 16"/>
          <p:cNvSpPr/>
          <p:nvPr/>
        </p:nvSpPr>
        <p:spPr>
          <a:xfrm rot="16200000">
            <a:off x="6272782" y="2340043"/>
            <a:ext cx="306514" cy="675048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右大括号 17"/>
          <p:cNvSpPr/>
          <p:nvPr/>
        </p:nvSpPr>
        <p:spPr>
          <a:xfrm rot="16200000">
            <a:off x="6968552" y="2390420"/>
            <a:ext cx="306514" cy="57396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9" name="右大括号 18"/>
          <p:cNvSpPr/>
          <p:nvPr/>
        </p:nvSpPr>
        <p:spPr>
          <a:xfrm rot="16200000">
            <a:off x="7653568" y="2329794"/>
            <a:ext cx="306514" cy="69521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8154431" y="3036403"/>
            <a:ext cx="374913" cy="0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529344" y="2853003"/>
            <a:ext cx="0" cy="172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右大括号 23"/>
          <p:cNvSpPr/>
          <p:nvPr/>
        </p:nvSpPr>
        <p:spPr>
          <a:xfrm rot="16200000">
            <a:off x="8195886" y="2497200"/>
            <a:ext cx="306514" cy="3604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3416142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025854" y="1968846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701338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387138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6103309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799079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484095" y="1962957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8076839" y="1962956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元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右大括号 41"/>
          <p:cNvSpPr/>
          <p:nvPr/>
        </p:nvSpPr>
        <p:spPr>
          <a:xfrm rot="16200000" flipH="1">
            <a:off x="5618490" y="935565"/>
            <a:ext cx="299353" cy="472277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5487991" y="3421913"/>
            <a:ext cx="645459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张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7931454" y="4793319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4" grpId="0" animBg="1"/>
      <p:bldP spid="20" grpId="0"/>
      <p:bldP spid="29" grpId="0"/>
      <p:bldP spid="30" grpId="0"/>
      <p:bldP spid="37" grpId="0"/>
      <p:bldP spid="38" grpId="0"/>
      <p:bldP spid="39" grpId="0"/>
      <p:bldP spid="40" grpId="0"/>
      <p:bldP spid="41" grpId="0"/>
      <p:bldP spid="42" grpId="0" animBg="1"/>
      <p:bldP spid="43" grpId="0"/>
    </p:bldLst>
  </p:timing>
</p:sld>
</file>

<file path=ppt/tags/tag1.xml><?xml version="1.0" encoding="utf-8"?>
<p:tagLst xmlns:p="http://schemas.openxmlformats.org/presentationml/2006/main">
  <p:tag name="KSO_WPP_MARK_KEY" val="cddc30ce-771e-4fb5-af81-acb9e81e49e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1358</Words>
  <Application>WPS 演示</Application>
  <PresentationFormat>全屏显示(16:9)</PresentationFormat>
  <Paragraphs>344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6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Calibri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86</cp:revision>
  <dcterms:created xsi:type="dcterms:W3CDTF">2018-09-11T05:46:00Z</dcterms:created>
  <dcterms:modified xsi:type="dcterms:W3CDTF">2023-02-01T01:38:47Z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ACF1BF2E1F2D4BB79DE894F349CE6F62</vt:lpwstr>
  </property>
  <property fmtid="{D5CDD505-2E9C-101B-9397-08002B2CF9AE}" pid="3" name="KSOProductBuildVer">
    <vt:lpwstr>2052-11.1.0.13703</vt:lpwstr>
  </property>
</Properties>
</file>