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万以内数的认识  千以内数的认识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0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0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Relationship Id="rId3" Type="http://schemas.openxmlformats.org/officeDocument/2006/relationships/image" Target="../media/image39.jpe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0.png"/><Relationship Id="rId10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30.jpeg"/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684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692137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420509" y="793878"/>
            <a:ext cx="500842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游览北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以内数的认识</a:t>
            </a:r>
            <a:endParaRPr lang="zh-CN" altLang="en-US" sz="24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678578" y="824503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23657" y="1061618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数一数。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12865" y="476250"/>
            <a:ext cx="1208405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047750" y="1644015"/>
            <a:ext cx="2691765" cy="1420495"/>
            <a:chOff x="1023" y="2825"/>
            <a:chExt cx="3478" cy="1829"/>
          </a:xfrm>
        </p:grpSpPr>
        <p:grpSp>
          <p:nvGrpSpPr>
            <p:cNvPr id="17" name="组合 16"/>
            <p:cNvGrpSpPr/>
            <p:nvPr/>
          </p:nvGrpSpPr>
          <p:grpSpPr>
            <a:xfrm>
              <a:off x="1023" y="2825"/>
              <a:ext cx="1475" cy="1469"/>
              <a:chOff x="5048" y="1895"/>
              <a:chExt cx="1475" cy="1469"/>
            </a:xfrm>
          </p:grpSpPr>
          <p:pic>
            <p:nvPicPr>
              <p:cNvPr id="14" name="Picture 5" descr="C:\Users\ADMINI~1\AppData\Local\Temp\ksohtml\wpsF6F3.tmp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048" y="1895"/>
                <a:ext cx="1151" cy="1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5" descr="C:\Users\ADMINI~1\AppData\Local\Temp\ksohtml\wpsF6F3.tmp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199" y="2032"/>
                <a:ext cx="1151" cy="1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5" descr="C:\Users\ADMINI~1\AppData\Local\Temp\ksohtml\wpsF6F3.tmp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373" y="2206"/>
                <a:ext cx="1151" cy="1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4" name="Picture 2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2964" y="3136"/>
              <a:ext cx="789" cy="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349" y="3240"/>
              <a:ext cx="152" cy="1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文本框 18"/>
          <p:cNvSpPr txBox="1"/>
          <p:nvPr/>
        </p:nvSpPr>
        <p:spPr>
          <a:xfrm>
            <a:off x="861060" y="3042920"/>
            <a:ext cx="3065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）个百（   ）个十（   ）个一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合起来是（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84395" y="1391285"/>
            <a:ext cx="3759835" cy="1364615"/>
            <a:chOff x="7377" y="2191"/>
            <a:chExt cx="5921" cy="2149"/>
          </a:xfrm>
        </p:grpSpPr>
        <p:grpSp>
          <p:nvGrpSpPr>
            <p:cNvPr id="3" name="组合 2"/>
            <p:cNvGrpSpPr/>
            <p:nvPr/>
          </p:nvGrpSpPr>
          <p:grpSpPr>
            <a:xfrm>
              <a:off x="7377" y="2302"/>
              <a:ext cx="2722" cy="2038"/>
              <a:chOff x="7377" y="2302"/>
              <a:chExt cx="2722" cy="2038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7377" y="2302"/>
                <a:ext cx="2722" cy="2038"/>
                <a:chOff x="7767" y="1672"/>
                <a:chExt cx="2722" cy="2038"/>
              </a:xfrm>
            </p:grpSpPr>
            <p:sp>
              <p:nvSpPr>
                <p:cNvPr id="108" name="立方体 107"/>
                <p:cNvSpPr/>
                <p:nvPr/>
              </p:nvSpPr>
              <p:spPr>
                <a:xfrm>
                  <a:off x="7767" y="2576"/>
                  <a:ext cx="2722" cy="1134"/>
                </a:xfrm>
                <a:prstGeom prst="cube">
                  <a:avLst>
                    <a:gd name="adj" fmla="val 27689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立方体 108"/>
                <p:cNvSpPr/>
                <p:nvPr/>
              </p:nvSpPr>
              <p:spPr>
                <a:xfrm>
                  <a:off x="7767" y="1672"/>
                  <a:ext cx="2722" cy="1134"/>
                </a:xfrm>
                <a:prstGeom prst="cube">
                  <a:avLst>
                    <a:gd name="adj" fmla="val 27689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7504" y="2689"/>
                <a:ext cx="219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100</a:t>
                </a:r>
                <a:r>
                  <a: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块糖果</a:t>
                </a: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7504" y="3643"/>
                <a:ext cx="219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100</a:t>
                </a:r>
                <a:r>
                  <a: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块糖果</a:t>
                </a: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2228" y="2191"/>
              <a:ext cx="1070" cy="953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2228" y="3217"/>
              <a:ext cx="1070" cy="953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0260" y="2363"/>
              <a:ext cx="1807" cy="1807"/>
            </a:xfrm>
            <a:prstGeom prst="rect">
              <a:avLst/>
            </a:prstGeom>
          </p:spPr>
        </p:pic>
        <p:sp>
          <p:nvSpPr>
            <p:cNvPr id="122" name="文本框 121"/>
            <p:cNvSpPr txBox="1"/>
            <p:nvPr/>
          </p:nvSpPr>
          <p:spPr>
            <a:xfrm>
              <a:off x="10607" y="2359"/>
              <a:ext cx="11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块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5062220" y="3090545"/>
            <a:ext cx="3065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）个百（   ）个十（   ）个一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合起来是（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330325" y="2940685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2985135" y="2940685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898650" y="3350895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389505" y="3705860"/>
            <a:ext cx="79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540375" y="3042920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7198995" y="3042920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153785" y="3350895"/>
            <a:ext cx="36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591935" y="3777615"/>
            <a:ext cx="82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261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2866390" y="345440"/>
            <a:ext cx="2819400" cy="791210"/>
            <a:chOff x="4116" y="346"/>
            <a:chExt cx="4440" cy="1246"/>
          </a:xfrm>
        </p:grpSpPr>
        <p:sp>
          <p:nvSpPr>
            <p:cNvPr id="132" name="云形标注 131"/>
            <p:cNvSpPr/>
            <p:nvPr/>
          </p:nvSpPr>
          <p:spPr>
            <a:xfrm>
              <a:off x="4116" y="346"/>
              <a:ext cx="4440" cy="1247"/>
            </a:xfrm>
            <a:prstGeom prst="cloudCallout">
              <a:avLst>
                <a:gd name="adj1" fmla="val 77204"/>
                <a:gd name="adj2" fmla="val 1439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421" y="533"/>
              <a:ext cx="38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根据物品填空。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39165" y="1952625"/>
            <a:ext cx="1579880" cy="1300480"/>
            <a:chOff x="4505" y="2475"/>
            <a:chExt cx="2488" cy="2048"/>
          </a:xfrm>
        </p:grpSpPr>
        <p:sp>
          <p:nvSpPr>
            <p:cNvPr id="52" name="椭圆 51"/>
            <p:cNvSpPr/>
            <p:nvPr/>
          </p:nvSpPr>
          <p:spPr>
            <a:xfrm>
              <a:off x="5608" y="3782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05" y="2475"/>
              <a:ext cx="2488" cy="2048"/>
              <a:chOff x="1612" y="3026"/>
              <a:chExt cx="2488" cy="20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612" y="3026"/>
                <a:ext cx="2489" cy="2048"/>
                <a:chOff x="5513186" y="2574165"/>
                <a:chExt cx="1795118" cy="1437745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5513186" y="3590641"/>
                  <a:ext cx="1728192" cy="367474"/>
                  <a:chOff x="5513186" y="3590641"/>
                  <a:chExt cx="1728192" cy="367474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6089250" y="3600157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665314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5580112" y="2574165"/>
                  <a:ext cx="1728192" cy="1437745"/>
                  <a:chOff x="5580112" y="2574165"/>
                  <a:chExt cx="1728192" cy="143774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6377282" y="2574165"/>
                    <a:ext cx="0" cy="101647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5796136" y="2574165"/>
                    <a:ext cx="0" cy="101647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6948264" y="2574165"/>
                    <a:ext cx="0" cy="101647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5580112" y="3550245"/>
                    <a:ext cx="1728192" cy="461665"/>
                    <a:chOff x="5580112" y="3550245"/>
                    <a:chExt cx="1728192" cy="461665"/>
                  </a:xfrm>
                </p:grpSpPr>
                <p:sp>
                  <p:nvSpPr>
                    <p:cNvPr id="48" name="TextBox 205"/>
                    <p:cNvSpPr txBox="1"/>
                    <p:nvPr/>
                  </p:nvSpPr>
                  <p:spPr>
                    <a:xfrm>
                      <a:off x="5580112" y="3550245"/>
                      <a:ext cx="576064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49" name="TextBox 206"/>
                    <p:cNvSpPr txBox="1"/>
                    <p:nvPr/>
                  </p:nvSpPr>
                  <p:spPr>
                    <a:xfrm>
                      <a:off x="6156176" y="3550245"/>
                      <a:ext cx="576064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50" name="TextBox 207"/>
                    <p:cNvSpPr txBox="1"/>
                    <p:nvPr/>
                  </p:nvSpPr>
                  <p:spPr>
                    <a:xfrm>
                      <a:off x="6732240" y="3550245"/>
                      <a:ext cx="576064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51" name="椭圆 50"/>
              <p:cNvSpPr/>
              <p:nvPr/>
            </p:nvSpPr>
            <p:spPr>
              <a:xfrm>
                <a:off x="1913" y="4343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3502" y="4227"/>
                <a:ext cx="191" cy="254"/>
                <a:chOff x="6885113" y="3623386"/>
                <a:chExt cx="137520" cy="178350"/>
              </a:xfrm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2715" y="3845"/>
                <a:ext cx="191" cy="512"/>
                <a:chOff x="6876256" y="3442339"/>
                <a:chExt cx="137520" cy="359397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94" name="椭圆 9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97" name="椭圆 9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15" name="椭圆 114"/>
              <p:cNvSpPr/>
              <p:nvPr/>
            </p:nvSpPr>
            <p:spPr>
              <a:xfrm>
                <a:off x="3507" y="4099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1023657" y="1061618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数一数。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140" y="577215"/>
            <a:ext cx="1208405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4" name="组合 133"/>
          <p:cNvGrpSpPr/>
          <p:nvPr/>
        </p:nvGrpSpPr>
        <p:grpSpPr>
          <a:xfrm>
            <a:off x="2860675" y="345440"/>
            <a:ext cx="3545205" cy="1076960"/>
            <a:chOff x="4116" y="346"/>
            <a:chExt cx="4440" cy="1696"/>
          </a:xfrm>
        </p:grpSpPr>
        <p:sp>
          <p:nvSpPr>
            <p:cNvPr id="132" name="云形标注 131"/>
            <p:cNvSpPr/>
            <p:nvPr/>
          </p:nvSpPr>
          <p:spPr>
            <a:xfrm>
              <a:off x="4116" y="346"/>
              <a:ext cx="4440" cy="1696"/>
            </a:xfrm>
            <a:prstGeom prst="cloudCallout">
              <a:avLst>
                <a:gd name="adj1" fmla="val 59452"/>
                <a:gd name="adj2" fmla="val 3845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855" y="540"/>
              <a:ext cx="304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根据计数器填一填，写一写。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967355" y="1929765"/>
            <a:ext cx="1579880" cy="1300480"/>
            <a:chOff x="4674" y="2996"/>
            <a:chExt cx="2488" cy="2048"/>
          </a:xfrm>
        </p:grpSpPr>
        <p:grpSp>
          <p:nvGrpSpPr>
            <p:cNvPr id="167" name="组合 166"/>
            <p:cNvGrpSpPr/>
            <p:nvPr/>
          </p:nvGrpSpPr>
          <p:grpSpPr>
            <a:xfrm>
              <a:off x="4674" y="2996"/>
              <a:ext cx="2489" cy="2048"/>
              <a:chOff x="5513186" y="2574165"/>
              <a:chExt cx="1795118" cy="1437745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209" name="矩形 208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0" name="直接连接符 209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1" name="组合 200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202" name="直接连接符 201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5" name="组合 204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206" name="TextBox 205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7" name="TextBox 206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8" name="TextBox 207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116" name="椭圆 115"/>
            <p:cNvSpPr/>
            <p:nvPr/>
          </p:nvSpPr>
          <p:spPr>
            <a:xfrm>
              <a:off x="4970" y="4310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971" y="3555"/>
              <a:ext cx="1787" cy="926"/>
              <a:chOff x="4971" y="3555"/>
              <a:chExt cx="1787" cy="926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4971" y="4190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4971" y="4070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4971" y="3946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4971" y="3825"/>
                <a:ext cx="191" cy="130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776" y="3555"/>
                <a:ext cx="982" cy="926"/>
                <a:chOff x="5776" y="3555"/>
                <a:chExt cx="982" cy="926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5777" y="3969"/>
                  <a:ext cx="191" cy="512"/>
                  <a:chOff x="6876256" y="3442339"/>
                  <a:chExt cx="137520" cy="359397"/>
                </a:xfrm>
              </p:grpSpPr>
              <p:grpSp>
                <p:nvGrpSpPr>
                  <p:cNvPr id="100" name="组合 99"/>
                  <p:cNvGrpSpPr/>
                  <p:nvPr/>
                </p:nvGrpSpPr>
                <p:grpSpPr>
                  <a:xfrm>
                    <a:off x="6876256" y="3623386"/>
                    <a:ext cx="137520" cy="178350"/>
                    <a:chOff x="6885113" y="3623386"/>
                    <a:chExt cx="137520" cy="178350"/>
                  </a:xfrm>
                </p:grpSpPr>
                <p:sp>
                  <p:nvSpPr>
                    <p:cNvPr id="101" name="椭圆 100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椭圆 101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6876256" y="3442339"/>
                    <a:ext cx="137520" cy="178350"/>
                    <a:chOff x="6885113" y="3623386"/>
                    <a:chExt cx="137520" cy="178350"/>
                  </a:xfrm>
                </p:grpSpPr>
                <p:sp>
                  <p:nvSpPr>
                    <p:cNvPr id="104" name="椭圆 103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椭圆 104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21" name="椭圆 120"/>
                <p:cNvSpPr/>
                <p:nvPr/>
              </p:nvSpPr>
              <p:spPr>
                <a:xfrm>
                  <a:off x="5777" y="3839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5776" y="3709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组合 43"/>
                <p:cNvGrpSpPr/>
                <p:nvPr/>
              </p:nvGrpSpPr>
              <p:grpSpPr>
                <a:xfrm>
                  <a:off x="6568" y="3555"/>
                  <a:ext cx="191" cy="889"/>
                  <a:chOff x="6568" y="3555"/>
                  <a:chExt cx="191" cy="889"/>
                </a:xfrm>
              </p:grpSpPr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6569" y="3685"/>
                    <a:ext cx="191" cy="254"/>
                    <a:chOff x="6885113" y="3623386"/>
                    <a:chExt cx="137520" cy="178350"/>
                  </a:xfrm>
                </p:grpSpPr>
                <p:sp>
                  <p:nvSpPr>
                    <p:cNvPr id="82" name="椭圆 81"/>
                    <p:cNvSpPr/>
                    <p:nvPr/>
                  </p:nvSpPr>
                  <p:spPr>
                    <a:xfrm>
                      <a:off x="6885113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椭圆 82"/>
                    <p:cNvSpPr/>
                    <p:nvPr/>
                  </p:nvSpPr>
                  <p:spPr>
                    <a:xfrm>
                      <a:off x="6885113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6569" y="3932"/>
                    <a:ext cx="191" cy="512"/>
                    <a:chOff x="6876256" y="3442339"/>
                    <a:chExt cx="137520" cy="359397"/>
                  </a:xfrm>
                </p:grpSpPr>
                <p:grpSp>
                  <p:nvGrpSpPr>
                    <p:cNvPr id="47" name="组合 46"/>
                    <p:cNvGrpSpPr/>
                    <p:nvPr/>
                  </p:nvGrpSpPr>
                  <p:grpSpPr>
                    <a:xfrm>
                      <a:off x="6876256" y="3623386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54" name="椭圆 53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55" name="椭圆 54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56" name="组合 55"/>
                    <p:cNvGrpSpPr/>
                    <p:nvPr/>
                  </p:nvGrpSpPr>
                  <p:grpSpPr>
                    <a:xfrm>
                      <a:off x="6876256" y="3442339"/>
                      <a:ext cx="137520" cy="178350"/>
                      <a:chOff x="6885113" y="3623386"/>
                      <a:chExt cx="137520" cy="178350"/>
                    </a:xfrm>
                  </p:grpSpPr>
                  <p:sp>
                    <p:nvSpPr>
                      <p:cNvPr id="57" name="椭圆 56"/>
                      <p:cNvSpPr/>
                      <p:nvPr/>
                    </p:nvSpPr>
                    <p:spPr>
                      <a:xfrm>
                        <a:off x="6885113" y="3710444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58" name="椭圆 57"/>
                      <p:cNvSpPr/>
                      <p:nvPr/>
                    </p:nvSpPr>
                    <p:spPr>
                      <a:xfrm>
                        <a:off x="6885113" y="3623386"/>
                        <a:ext cx="137520" cy="91292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23" name="椭圆 122"/>
                  <p:cNvSpPr/>
                  <p:nvPr/>
                </p:nvSpPr>
                <p:spPr>
                  <a:xfrm>
                    <a:off x="6568" y="3555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7" name="组合 86"/>
          <p:cNvGrpSpPr/>
          <p:nvPr/>
        </p:nvGrpSpPr>
        <p:grpSpPr>
          <a:xfrm>
            <a:off x="4825365" y="1911350"/>
            <a:ext cx="1579880" cy="1300480"/>
            <a:chOff x="7599" y="3010"/>
            <a:chExt cx="2488" cy="2048"/>
          </a:xfrm>
        </p:grpSpPr>
        <p:grpSp>
          <p:nvGrpSpPr>
            <p:cNvPr id="7" name="组合 6"/>
            <p:cNvGrpSpPr/>
            <p:nvPr/>
          </p:nvGrpSpPr>
          <p:grpSpPr>
            <a:xfrm>
              <a:off x="7599" y="3010"/>
              <a:ext cx="2489" cy="2048"/>
              <a:chOff x="5513186" y="2574165"/>
              <a:chExt cx="1795118" cy="143774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17" name="TextBox 205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8" name="TextBox 206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9" name="TextBox 207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86" name="组合 85"/>
            <p:cNvGrpSpPr/>
            <p:nvPr/>
          </p:nvGrpSpPr>
          <p:grpSpPr>
            <a:xfrm>
              <a:off x="7896" y="3678"/>
              <a:ext cx="1787" cy="789"/>
              <a:chOff x="7896" y="3678"/>
              <a:chExt cx="1787" cy="789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7896" y="3946"/>
                <a:ext cx="191" cy="512"/>
                <a:chOff x="6876256" y="3442339"/>
                <a:chExt cx="137520" cy="359397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6" name="组合 65"/>
              <p:cNvGrpSpPr/>
              <p:nvPr/>
            </p:nvGrpSpPr>
            <p:grpSpPr>
              <a:xfrm>
                <a:off x="8702" y="3932"/>
                <a:ext cx="191" cy="512"/>
                <a:chOff x="6876256" y="3442339"/>
                <a:chExt cx="137520" cy="359397"/>
              </a:xfrm>
            </p:grpSpPr>
            <p:grpSp>
              <p:nvGrpSpPr>
                <p:cNvPr id="67" name="组合 66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68" name="椭圆 6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0" name="组合 69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1" name="椭圆 7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椭圆 7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9" name="组合 108"/>
              <p:cNvGrpSpPr/>
              <p:nvPr/>
            </p:nvGrpSpPr>
            <p:grpSpPr>
              <a:xfrm>
                <a:off x="9493" y="4213"/>
                <a:ext cx="191" cy="254"/>
                <a:chOff x="6885113" y="3623386"/>
                <a:chExt cx="137520" cy="178350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8702" y="3678"/>
                <a:ext cx="191" cy="254"/>
                <a:chOff x="6885113" y="3623386"/>
                <a:chExt cx="137520" cy="178350"/>
              </a:xfrm>
            </p:grpSpPr>
            <p:sp>
              <p:nvSpPr>
                <p:cNvPr id="126" name="椭圆 12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89" name="组合 88"/>
          <p:cNvGrpSpPr/>
          <p:nvPr/>
        </p:nvGrpSpPr>
        <p:grpSpPr>
          <a:xfrm>
            <a:off x="6835140" y="1902460"/>
            <a:ext cx="1579880" cy="1300480"/>
            <a:chOff x="10764" y="2996"/>
            <a:chExt cx="2488" cy="2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764" y="2996"/>
              <a:ext cx="2489" cy="2048"/>
              <a:chOff x="5513186" y="2574165"/>
              <a:chExt cx="1795118" cy="143774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组合 30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组合 35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37" name="TextBox 205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2" name="TextBox 206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3" name="TextBox 207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88" name="组合 87"/>
            <p:cNvGrpSpPr/>
            <p:nvPr/>
          </p:nvGrpSpPr>
          <p:grpSpPr>
            <a:xfrm>
              <a:off x="11060" y="3434"/>
              <a:ext cx="1797" cy="1039"/>
              <a:chOff x="11060" y="3434"/>
              <a:chExt cx="1797" cy="1039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2667" y="3946"/>
                <a:ext cx="191" cy="512"/>
                <a:chOff x="6876256" y="3442339"/>
                <a:chExt cx="137520" cy="359397"/>
              </a:xfrm>
            </p:grpSpPr>
            <p:grpSp>
              <p:nvGrpSpPr>
                <p:cNvPr id="74" name="组合 73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5" name="椭圆 7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7" name="椭圆 10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2" name="组合 111"/>
              <p:cNvGrpSpPr/>
              <p:nvPr/>
            </p:nvGrpSpPr>
            <p:grpSpPr>
              <a:xfrm>
                <a:off x="11060" y="4186"/>
                <a:ext cx="191" cy="254"/>
                <a:chOff x="6885113" y="3623386"/>
                <a:chExt cx="137520" cy="178350"/>
              </a:xfrm>
            </p:grpSpPr>
            <p:sp>
              <p:nvSpPr>
                <p:cNvPr id="113" name="椭圆 11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11867" y="3961"/>
                <a:ext cx="191" cy="512"/>
                <a:chOff x="6876256" y="3442339"/>
                <a:chExt cx="137520" cy="359397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5" name="组合 13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6" name="椭圆 13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8" name="组合 137"/>
              <p:cNvGrpSpPr/>
              <p:nvPr/>
            </p:nvGrpSpPr>
            <p:grpSpPr>
              <a:xfrm>
                <a:off x="11866" y="3434"/>
                <a:ext cx="191" cy="512"/>
                <a:chOff x="6876256" y="3442339"/>
                <a:chExt cx="137520" cy="359397"/>
              </a:xfrm>
            </p:grpSpPr>
            <p:grpSp>
              <p:nvGrpSpPr>
                <p:cNvPr id="139" name="组合 138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2" name="组合 141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3" name="椭圆 14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椭圆 14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145" name="文本框 144"/>
          <p:cNvSpPr txBox="1"/>
          <p:nvPr/>
        </p:nvSpPr>
        <p:spPr>
          <a:xfrm>
            <a:off x="496570" y="3344545"/>
            <a:ext cx="816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写作（    ）     （    ）    （   ）       （   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149860" y="3867894"/>
            <a:ext cx="816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读作（        ）（         ）（        ） （        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1459230" y="3344545"/>
            <a:ext cx="76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3405505" y="3344545"/>
            <a:ext cx="76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567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262880" y="3344545"/>
            <a:ext cx="76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462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7342505" y="3344545"/>
            <a:ext cx="76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284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1067435" y="3900527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一百五十三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2967990" y="3900527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五百六十七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4848225" y="3901162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四百六十二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6835140" y="3901162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二百八十四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8" name="图片 16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6633" y="841524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971600" y="699542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140" y="577215"/>
            <a:ext cx="1208405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4" name="组合 133"/>
          <p:cNvGrpSpPr/>
          <p:nvPr/>
        </p:nvGrpSpPr>
        <p:grpSpPr>
          <a:xfrm>
            <a:off x="2860675" y="345440"/>
            <a:ext cx="3545205" cy="1076960"/>
            <a:chOff x="4116" y="346"/>
            <a:chExt cx="4440" cy="1696"/>
          </a:xfrm>
        </p:grpSpPr>
        <p:sp>
          <p:nvSpPr>
            <p:cNvPr id="132" name="云形标注 131"/>
            <p:cNvSpPr/>
            <p:nvPr/>
          </p:nvSpPr>
          <p:spPr>
            <a:xfrm>
              <a:off x="4116" y="346"/>
              <a:ext cx="4440" cy="1696"/>
            </a:xfrm>
            <a:prstGeom prst="cloudCallout">
              <a:avLst>
                <a:gd name="adj1" fmla="val 59452"/>
                <a:gd name="adj2" fmla="val 3845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855" y="540"/>
              <a:ext cx="304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将算盘跟相同的数连起来。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16940" y="1644015"/>
            <a:ext cx="2157730" cy="12058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743325" y="1644015"/>
            <a:ext cx="2088515" cy="12058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279515" y="1621155"/>
            <a:ext cx="2244090" cy="12566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14520" y="3862070"/>
            <a:ext cx="745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93825" y="3928745"/>
            <a:ext cx="745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706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8055" y="3862070"/>
            <a:ext cx="745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251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stCxn id="7" idx="2"/>
            <a:endCxn id="16" idx="0"/>
          </p:cNvCxnSpPr>
          <p:nvPr/>
        </p:nvCxnSpPr>
        <p:spPr>
          <a:xfrm>
            <a:off x="1995805" y="2849880"/>
            <a:ext cx="5674995" cy="1012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5" idx="0"/>
            <a:endCxn id="8" idx="2"/>
          </p:cNvCxnSpPr>
          <p:nvPr/>
        </p:nvCxnSpPr>
        <p:spPr>
          <a:xfrm flipV="1">
            <a:off x="1766570" y="2849880"/>
            <a:ext cx="3021330" cy="10788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9" idx="2"/>
          </p:cNvCxnSpPr>
          <p:nvPr/>
        </p:nvCxnSpPr>
        <p:spPr>
          <a:xfrm flipV="1">
            <a:off x="4766945" y="2877820"/>
            <a:ext cx="2634615" cy="10509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7409" y="1923678"/>
            <a:ext cx="6720840" cy="101346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百位上是几就表示几个百，十位上是几就表示几个十，个位上是几就表示几个一。哪一位上一个计数单位也没有，就在哪一位上写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03046" y="3485526"/>
            <a:ext cx="6390488" cy="7054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算盘上一个上珠代表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，一个下珠代表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。拨算盘时哪一位上是几就拨几，哪一位上是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，就在那一位上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15616" y="2851721"/>
            <a:ext cx="6510105" cy="7054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以内数的读写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都是从高位开始。读数时，数字要用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一、二、三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；写数时，数字要用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3……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  <p:bldP spid="21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16-17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0499" y="2815702"/>
            <a:ext cx="2453509" cy="149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289" y="1219190"/>
            <a:ext cx="2474686" cy="162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9974" y="1274165"/>
            <a:ext cx="2297121" cy="16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6957" y="1131590"/>
            <a:ext cx="127476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2294893" y="63742"/>
            <a:ext cx="2549278" cy="1479896"/>
            <a:chOff x="1979711" y="3260095"/>
            <a:chExt cx="2549278" cy="1479896"/>
          </a:xfrm>
        </p:grpSpPr>
        <p:sp>
          <p:nvSpPr>
            <p:cNvPr id="9" name="云形标注 8"/>
            <p:cNvSpPr/>
            <p:nvPr/>
          </p:nvSpPr>
          <p:spPr>
            <a:xfrm>
              <a:off x="1979711" y="3260095"/>
              <a:ext cx="2549277" cy="1479896"/>
            </a:xfrm>
            <a:prstGeom prst="cloudCallout">
              <a:avLst>
                <a:gd name="adj1" fmla="val -66374"/>
                <a:gd name="adj2" fmla="val 48435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96161" y="3399878"/>
              <a:ext cx="23328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我们学校有一百九十八名同学来到北京。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04048" y="208617"/>
            <a:ext cx="2354545" cy="1283246"/>
            <a:chOff x="1979711" y="3260095"/>
            <a:chExt cx="2549277" cy="1479896"/>
          </a:xfrm>
        </p:grpSpPr>
        <p:sp>
          <p:nvSpPr>
            <p:cNvPr id="31" name="云形标注 30"/>
            <p:cNvSpPr/>
            <p:nvPr/>
          </p:nvSpPr>
          <p:spPr>
            <a:xfrm>
              <a:off x="1979711" y="3260095"/>
              <a:ext cx="2549277" cy="1479896"/>
            </a:xfrm>
            <a:prstGeom prst="cloudCallout">
              <a:avLst>
                <a:gd name="adj1" fmla="val 46378"/>
                <a:gd name="adj2" fmla="val 5715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97698" y="3467190"/>
              <a:ext cx="2198878" cy="958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这个停车场有二百个车位。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34441" y="2889997"/>
            <a:ext cx="2528118" cy="142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860745" y="2432835"/>
            <a:ext cx="2271095" cy="1264089"/>
            <a:chOff x="1979711" y="3260095"/>
            <a:chExt cx="2327855" cy="1479896"/>
          </a:xfrm>
        </p:grpSpPr>
        <p:sp>
          <p:nvSpPr>
            <p:cNvPr id="39" name="云形标注 38"/>
            <p:cNvSpPr/>
            <p:nvPr/>
          </p:nvSpPr>
          <p:spPr>
            <a:xfrm>
              <a:off x="1979711" y="3260095"/>
              <a:ext cx="2327855" cy="1479896"/>
            </a:xfrm>
            <a:prstGeom prst="cloudCallout">
              <a:avLst>
                <a:gd name="adj1" fmla="val -35305"/>
                <a:gd name="adj2" fmla="val 7718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96161" y="3399878"/>
              <a:ext cx="2037598" cy="1189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今天来参观升旗仪式的学生大约有一千人。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88223" y="2288469"/>
            <a:ext cx="1856019" cy="1279428"/>
            <a:chOff x="2567546" y="3268916"/>
            <a:chExt cx="2009520" cy="1479895"/>
          </a:xfrm>
        </p:grpSpPr>
        <p:sp>
          <p:nvSpPr>
            <p:cNvPr id="43" name="云形标注 42"/>
            <p:cNvSpPr/>
            <p:nvPr/>
          </p:nvSpPr>
          <p:spPr>
            <a:xfrm>
              <a:off x="2567546" y="3268916"/>
              <a:ext cx="2009520" cy="1479895"/>
            </a:xfrm>
            <a:prstGeom prst="cloudCallout">
              <a:avLst>
                <a:gd name="adj1" fmla="val 46378"/>
                <a:gd name="adj2" fmla="val 5715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801434" y="3406733"/>
              <a:ext cx="1637232" cy="117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这个花坛造型用了八百零八盆菊花。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12629" y="520613"/>
            <a:ext cx="4019452" cy="569918"/>
            <a:chOff x="3864916" y="783522"/>
            <a:chExt cx="4019452" cy="569918"/>
          </a:xfrm>
        </p:grpSpPr>
        <p:sp>
          <p:nvSpPr>
            <p:cNvPr id="7" name="矩形标注 6"/>
            <p:cNvSpPr/>
            <p:nvPr/>
          </p:nvSpPr>
          <p:spPr>
            <a:xfrm>
              <a:off x="3864916" y="791472"/>
              <a:ext cx="3233045" cy="561968"/>
            </a:xfrm>
            <a:prstGeom prst="wedgeRectCallout">
              <a:avLst>
                <a:gd name="adj1" fmla="val -62079"/>
                <a:gd name="adj2" fmla="val -112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892501" y="783522"/>
              <a:ext cx="3991867" cy="4616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一百九十八有多大？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395967" y="324485"/>
            <a:ext cx="1267489" cy="76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52689" y="1159964"/>
            <a:ext cx="2555318" cy="461666"/>
            <a:chOff x="1008570" y="1330314"/>
            <a:chExt cx="2555318" cy="461666"/>
          </a:xfrm>
        </p:grpSpPr>
        <p:sp>
          <p:nvSpPr>
            <p:cNvPr id="35" name="矩形标注 34"/>
            <p:cNvSpPr/>
            <p:nvPr/>
          </p:nvSpPr>
          <p:spPr>
            <a:xfrm>
              <a:off x="1008570" y="1330314"/>
              <a:ext cx="2096930" cy="461665"/>
            </a:xfrm>
            <a:prstGeom prst="wedgeRectCallout">
              <a:avLst>
                <a:gd name="adj1" fmla="val -25638"/>
                <a:gd name="adj2" fmla="val 9291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08570" y="1330315"/>
              <a:ext cx="255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可以摆一摆。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904971" y="1985834"/>
            <a:ext cx="1468498" cy="122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9768" y="2076673"/>
            <a:ext cx="884686" cy="94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1154" y="3208160"/>
            <a:ext cx="1104404" cy="35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72097" y="3109931"/>
            <a:ext cx="1020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43592" y="3231599"/>
            <a:ext cx="1104404" cy="35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14535" y="3133370"/>
            <a:ext cx="1020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6976" y="2229323"/>
            <a:ext cx="106547" cy="73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4100150" y="3231599"/>
            <a:ext cx="1104404" cy="358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04739" y="3109931"/>
            <a:ext cx="425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7926390" y="1186850"/>
            <a:ext cx="867615" cy="10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4730589" y="1295764"/>
            <a:ext cx="2630927" cy="461665"/>
            <a:chOff x="5868452" y="1638592"/>
            <a:chExt cx="2414914" cy="461665"/>
          </a:xfrm>
        </p:grpSpPr>
        <p:sp>
          <p:nvSpPr>
            <p:cNvPr id="65" name="矩形标注 64"/>
            <p:cNvSpPr/>
            <p:nvPr/>
          </p:nvSpPr>
          <p:spPr>
            <a:xfrm>
              <a:off x="5879006" y="1671298"/>
              <a:ext cx="2330398" cy="428959"/>
            </a:xfrm>
            <a:prstGeom prst="wedgeRectCallout">
              <a:avLst>
                <a:gd name="adj1" fmla="val 59609"/>
                <a:gd name="adj2" fmla="val 26035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868452" y="1638592"/>
              <a:ext cx="24149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我拨一拨，数一数。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5" name="组合 2064"/>
          <p:cNvGrpSpPr/>
          <p:nvPr/>
        </p:nvGrpSpPr>
        <p:grpSpPr>
          <a:xfrm>
            <a:off x="6001376" y="1961721"/>
            <a:ext cx="1795118" cy="1437745"/>
            <a:chOff x="5513186" y="2780010"/>
            <a:chExt cx="1795118" cy="1437745"/>
          </a:xfrm>
        </p:grpSpPr>
        <p:grpSp>
          <p:nvGrpSpPr>
            <p:cNvPr id="2060" name="组合 2059"/>
            <p:cNvGrpSpPr/>
            <p:nvPr/>
          </p:nvGrpSpPr>
          <p:grpSpPr>
            <a:xfrm>
              <a:off x="5513186" y="2780010"/>
              <a:ext cx="1795118" cy="1437745"/>
              <a:chOff x="5513186" y="2574165"/>
              <a:chExt cx="1795118" cy="1437745"/>
            </a:xfrm>
          </p:grpSpPr>
          <p:grpSp>
            <p:nvGrpSpPr>
              <p:cNvPr id="2059" name="组合 2058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7" name="直接连接符 76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58" name="组合 2057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54" name="组合 2053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2052" name="TextBox 2051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8" name="TextBox 87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2061" name="椭圆 2060"/>
            <p:cNvSpPr/>
            <p:nvPr/>
          </p:nvSpPr>
          <p:spPr>
            <a:xfrm>
              <a:off x="5730624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6306688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64" name="组合 2063"/>
            <p:cNvGrpSpPr/>
            <p:nvPr/>
          </p:nvGrpSpPr>
          <p:grpSpPr>
            <a:xfrm>
              <a:off x="6876256" y="3089726"/>
              <a:ext cx="137520" cy="712010"/>
              <a:chOff x="6876256" y="3089726"/>
              <a:chExt cx="137520" cy="712010"/>
            </a:xfrm>
          </p:grpSpPr>
          <p:grpSp>
            <p:nvGrpSpPr>
              <p:cNvPr id="2063" name="组合 2062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2062" name="组合 2061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96" name="椭圆 9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1" name="组合 10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5" name="组合 104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椭圆 11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7" name="组合 10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16" name="组合 115"/>
            <p:cNvGrpSpPr/>
            <p:nvPr/>
          </p:nvGrpSpPr>
          <p:grpSpPr>
            <a:xfrm>
              <a:off x="6298266" y="2992585"/>
              <a:ext cx="137520" cy="712010"/>
              <a:chOff x="6876256" y="3089726"/>
              <a:chExt cx="137520" cy="71201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25" name="组合 12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9" name="椭圆 12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6" name="组合 12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7" name="椭圆 12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8" name="组合 117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19" name="组合 118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3" name="椭圆 12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0" name="组合 119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1" name="椭圆 12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066" name="TextBox 2065"/>
          <p:cNvSpPr txBox="1"/>
          <p:nvPr/>
        </p:nvSpPr>
        <p:spPr>
          <a:xfrm>
            <a:off x="5277683" y="3389479"/>
            <a:ext cx="892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      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7" name="TextBox 2066"/>
          <p:cNvSpPr txBox="1"/>
          <p:nvPr/>
        </p:nvSpPr>
        <p:spPr>
          <a:xfrm>
            <a:off x="6168604" y="3389479"/>
            <a:ext cx="1757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1   9   8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71" name="组合 2070"/>
          <p:cNvGrpSpPr/>
          <p:nvPr/>
        </p:nvGrpSpPr>
        <p:grpSpPr>
          <a:xfrm>
            <a:off x="1728322" y="3846995"/>
            <a:ext cx="6631876" cy="517206"/>
            <a:chOff x="1728322" y="3998760"/>
            <a:chExt cx="6631876" cy="517206"/>
          </a:xfrm>
        </p:grpSpPr>
        <p:sp>
          <p:nvSpPr>
            <p:cNvPr id="135" name="矩形标注 134"/>
            <p:cNvSpPr/>
            <p:nvPr/>
          </p:nvSpPr>
          <p:spPr>
            <a:xfrm>
              <a:off x="1769538" y="3998760"/>
              <a:ext cx="6590660" cy="517206"/>
            </a:xfrm>
            <a:prstGeom prst="wedgeRectCallout">
              <a:avLst>
                <a:gd name="adj1" fmla="val -56698"/>
                <a:gd name="adj2" fmla="val -616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0" name="TextBox 2069"/>
            <p:cNvSpPr txBox="1"/>
            <p:nvPr/>
          </p:nvSpPr>
          <p:spPr>
            <a:xfrm>
              <a:off x="1728322" y="4032105"/>
              <a:ext cx="6631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一百九十八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有（  ）个百，（  ）个十，（  ）个一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76421" y="3795886"/>
            <a:ext cx="567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588589" y="3805741"/>
            <a:ext cx="567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121635" y="3805741"/>
            <a:ext cx="567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8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4" grpId="0"/>
      <p:bldP spid="55" grpId="0"/>
      <p:bldP spid="57" grpId="0"/>
      <p:bldP spid="58" grpId="0"/>
      <p:bldP spid="2066" grpId="0"/>
      <p:bldP spid="2067" grpId="0"/>
      <p:bldP spid="2" grpId="0"/>
      <p:bldP spid="86" grpId="0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/>
          <p:cNvGrpSpPr/>
          <p:nvPr/>
        </p:nvGrpSpPr>
        <p:grpSpPr>
          <a:xfrm>
            <a:off x="1137304" y="2431972"/>
            <a:ext cx="1580231" cy="1300438"/>
            <a:chOff x="5513186" y="2780010"/>
            <a:chExt cx="1795118" cy="1437745"/>
          </a:xfrm>
        </p:grpSpPr>
        <p:grpSp>
          <p:nvGrpSpPr>
            <p:cNvPr id="167" name="组合 166"/>
            <p:cNvGrpSpPr/>
            <p:nvPr/>
          </p:nvGrpSpPr>
          <p:grpSpPr>
            <a:xfrm>
              <a:off x="5513186" y="2780010"/>
              <a:ext cx="1795118" cy="1437745"/>
              <a:chOff x="5513186" y="2574165"/>
              <a:chExt cx="1795118" cy="1437745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209" name="矩形 208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0" name="直接连接符 209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1" name="组合 200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202" name="直接连接符 201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5" name="组合 204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206" name="TextBox 205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7" name="TextBox 206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8" name="TextBox 207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168" name="椭圆 167"/>
            <p:cNvSpPr/>
            <p:nvPr/>
          </p:nvSpPr>
          <p:spPr>
            <a:xfrm>
              <a:off x="5730624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6306688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0" name="组合 169"/>
            <p:cNvGrpSpPr/>
            <p:nvPr/>
          </p:nvGrpSpPr>
          <p:grpSpPr>
            <a:xfrm>
              <a:off x="6876256" y="3089726"/>
              <a:ext cx="137520" cy="712010"/>
              <a:chOff x="6876256" y="3089726"/>
              <a:chExt cx="137520" cy="712010"/>
            </a:xfrm>
          </p:grpSpPr>
          <p:grpSp>
            <p:nvGrpSpPr>
              <p:cNvPr id="186" name="组合 185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94" name="组合 193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98" name="椭圆 19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椭圆 19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5" name="组合 19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96" name="椭圆 19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7" name="椭圆 19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87" name="组合 186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88" name="组合 18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92" name="椭圆 19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椭圆 19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9" name="组合 188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90" name="椭圆 18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1" name="椭圆 19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71" name="组合 170"/>
            <p:cNvGrpSpPr/>
            <p:nvPr/>
          </p:nvGrpSpPr>
          <p:grpSpPr>
            <a:xfrm>
              <a:off x="6298266" y="2992585"/>
              <a:ext cx="137520" cy="712010"/>
              <a:chOff x="6876256" y="3089726"/>
              <a:chExt cx="137520" cy="712010"/>
            </a:xfrm>
          </p:grpSpPr>
          <p:grpSp>
            <p:nvGrpSpPr>
              <p:cNvPr id="172" name="组合 171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80" name="组合 17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84" name="椭圆 18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5" name="椭圆 18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1" name="组合 18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82" name="椭圆 18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椭圆 18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73" name="组合 172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74" name="组合 173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78" name="椭圆 17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9" name="椭圆 17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5" name="组合 17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76" name="椭圆 17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椭圆 17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165" name="TextBox 164"/>
          <p:cNvSpPr txBox="1"/>
          <p:nvPr/>
        </p:nvSpPr>
        <p:spPr>
          <a:xfrm>
            <a:off x="185837" y="3723377"/>
            <a:ext cx="785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      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284513" y="3723377"/>
            <a:ext cx="163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1  9  8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3081521" y="2439906"/>
            <a:ext cx="1580231" cy="1300438"/>
            <a:chOff x="5513186" y="2574165"/>
            <a:chExt cx="1795118" cy="1437745"/>
          </a:xfrm>
        </p:grpSpPr>
        <p:grpSp>
          <p:nvGrpSpPr>
            <p:cNvPr id="249" name="组合 248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258" name="矩形 257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9" name="直接连接符 258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0" name="组合 249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251" name="直接连接符 250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4" name="组合 253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255" name="TextBox 254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6" name="TextBox 255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7" name="TextBox 256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17" name="椭圆 216"/>
          <p:cNvSpPr/>
          <p:nvPr/>
        </p:nvSpPr>
        <p:spPr>
          <a:xfrm>
            <a:off x="3272930" y="3276192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3780036" y="3276192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/>
          <p:cNvGrpSpPr/>
          <p:nvPr/>
        </p:nvGrpSpPr>
        <p:grpSpPr>
          <a:xfrm>
            <a:off x="4283968" y="2720044"/>
            <a:ext cx="121058" cy="644012"/>
            <a:chOff x="6876256" y="3089726"/>
            <a:chExt cx="137520" cy="712010"/>
          </a:xfrm>
        </p:grpSpPr>
        <p:grpSp>
          <p:nvGrpSpPr>
            <p:cNvPr id="235" name="组合 234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243" name="组合 242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47" name="椭圆 24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4" name="组合 243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45" name="椭圆 24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 24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36" name="组合 235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237" name="组合 236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41" name="椭圆 24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8" name="组合 237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39" name="椭圆 23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" name="椭圆 23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20" name="组合 219"/>
          <p:cNvGrpSpPr/>
          <p:nvPr/>
        </p:nvGrpSpPr>
        <p:grpSpPr>
          <a:xfrm>
            <a:off x="3779912" y="2632180"/>
            <a:ext cx="121058" cy="644012"/>
            <a:chOff x="6876256" y="3089726"/>
            <a:chExt cx="137520" cy="712010"/>
          </a:xfrm>
        </p:grpSpPr>
        <p:grpSp>
          <p:nvGrpSpPr>
            <p:cNvPr id="221" name="组合 220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229" name="组合 228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33" name="椭圆 23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0" name="组合 229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31" name="椭圆 23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2" name="组合 221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223" name="组合 222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27" name="椭圆 22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25" name="椭圆 22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椭圆 22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64" name="组合 263"/>
          <p:cNvGrpSpPr/>
          <p:nvPr/>
        </p:nvGrpSpPr>
        <p:grpSpPr>
          <a:xfrm>
            <a:off x="4953729" y="2446318"/>
            <a:ext cx="1580231" cy="1300438"/>
            <a:chOff x="5513186" y="2574165"/>
            <a:chExt cx="1795118" cy="1437745"/>
          </a:xfrm>
        </p:grpSpPr>
        <p:grpSp>
          <p:nvGrpSpPr>
            <p:cNvPr id="297" name="组合 296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306" name="矩形 305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7" name="直接连接符 306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8" name="组合 297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299" name="直接连接符 298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2" name="组合 301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303" name="TextBox 302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04" name="TextBox 303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05" name="TextBox 304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65" name="椭圆 264"/>
          <p:cNvSpPr/>
          <p:nvPr/>
        </p:nvSpPr>
        <p:spPr>
          <a:xfrm>
            <a:off x="5148064" y="3282604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5652244" y="3282604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7" name="组合 266"/>
          <p:cNvGrpSpPr/>
          <p:nvPr/>
        </p:nvGrpSpPr>
        <p:grpSpPr>
          <a:xfrm>
            <a:off x="6156176" y="2726456"/>
            <a:ext cx="121058" cy="644012"/>
            <a:chOff x="6876256" y="3089726"/>
            <a:chExt cx="137520" cy="712010"/>
          </a:xfrm>
        </p:grpSpPr>
        <p:grpSp>
          <p:nvGrpSpPr>
            <p:cNvPr id="283" name="组合 282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291" name="组合 290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95" name="椭圆 29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" name="椭圆 29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2" name="组合 291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93" name="椭圆 29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椭圆 29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84" name="组合 283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285" name="组合 284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89" name="椭圆 28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" name="椭圆 28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" name="组合 285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87" name="椭圆 28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椭圆 28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68" name="组合 267"/>
          <p:cNvGrpSpPr/>
          <p:nvPr/>
        </p:nvGrpSpPr>
        <p:grpSpPr>
          <a:xfrm>
            <a:off x="5652120" y="2638592"/>
            <a:ext cx="121058" cy="644012"/>
            <a:chOff x="6876256" y="3089726"/>
            <a:chExt cx="137520" cy="712010"/>
          </a:xfrm>
        </p:grpSpPr>
        <p:grpSp>
          <p:nvGrpSpPr>
            <p:cNvPr id="269" name="组合 268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81" name="椭圆 28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 28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8" name="组合 277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79" name="椭圆 27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0" name="组合 269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271" name="组合 270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75" name="椭圆 27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椭圆 27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2" name="组合 271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73" name="椭圆 27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4" name="椭圆 27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12" name="组合 311"/>
          <p:cNvGrpSpPr/>
          <p:nvPr/>
        </p:nvGrpSpPr>
        <p:grpSpPr>
          <a:xfrm>
            <a:off x="6897945" y="2447355"/>
            <a:ext cx="1580231" cy="1300438"/>
            <a:chOff x="5513186" y="2574165"/>
            <a:chExt cx="1795118" cy="1437745"/>
          </a:xfrm>
        </p:grpSpPr>
        <p:grpSp>
          <p:nvGrpSpPr>
            <p:cNvPr id="345" name="组合 344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354" name="矩形 353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5" name="直接连接符 354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6" name="组合 345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347" name="直接连接符 346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0" name="组合 349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351" name="TextBox 350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2" name="TextBox 351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3" name="TextBox 352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313" name="椭圆 312"/>
          <p:cNvSpPr/>
          <p:nvPr/>
        </p:nvSpPr>
        <p:spPr>
          <a:xfrm>
            <a:off x="7089354" y="3283641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1520" y="4115856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  一百九十八     一百九十九       二百          二百零一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9" name="TextBox 358"/>
          <p:cNvSpPr txBox="1"/>
          <p:nvPr/>
        </p:nvSpPr>
        <p:spPr>
          <a:xfrm>
            <a:off x="3228729" y="3747793"/>
            <a:ext cx="163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1  9  9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0" name="TextBox 359"/>
          <p:cNvSpPr txBox="1"/>
          <p:nvPr/>
        </p:nvSpPr>
        <p:spPr>
          <a:xfrm>
            <a:off x="5100937" y="3723376"/>
            <a:ext cx="163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1" name="TextBox 360"/>
          <p:cNvSpPr txBox="1"/>
          <p:nvPr/>
        </p:nvSpPr>
        <p:spPr>
          <a:xfrm>
            <a:off x="7082909" y="3740344"/>
            <a:ext cx="163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9" name="组合 2048"/>
          <p:cNvGrpSpPr/>
          <p:nvPr/>
        </p:nvGrpSpPr>
        <p:grpSpPr>
          <a:xfrm>
            <a:off x="1475554" y="1675868"/>
            <a:ext cx="2068724" cy="507833"/>
            <a:chOff x="1475554" y="1675868"/>
            <a:chExt cx="2068724" cy="507833"/>
          </a:xfrm>
        </p:grpSpPr>
        <p:sp>
          <p:nvSpPr>
            <p:cNvPr id="2048" name="矩形标注 2047"/>
            <p:cNvSpPr/>
            <p:nvPr/>
          </p:nvSpPr>
          <p:spPr>
            <a:xfrm>
              <a:off x="1475554" y="1675868"/>
              <a:ext cx="1977983" cy="507833"/>
            </a:xfrm>
            <a:prstGeom prst="wedgeRectCallout">
              <a:avLst>
                <a:gd name="adj1" fmla="val 36299"/>
                <a:gd name="adj2" fmla="val 1049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5554" y="1675868"/>
              <a:ext cx="20687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3985298" y="1144953"/>
            <a:ext cx="2295109" cy="1015663"/>
            <a:chOff x="4179936" y="1168038"/>
            <a:chExt cx="2295109" cy="1015663"/>
          </a:xfrm>
        </p:grpSpPr>
        <p:sp>
          <p:nvSpPr>
            <p:cNvPr id="367" name="矩形标注 366"/>
            <p:cNvSpPr/>
            <p:nvPr/>
          </p:nvSpPr>
          <p:spPr>
            <a:xfrm>
              <a:off x="4250838" y="1168038"/>
              <a:ext cx="2193370" cy="969495"/>
            </a:xfrm>
            <a:prstGeom prst="wedgeRectCallout">
              <a:avLst>
                <a:gd name="adj1" fmla="val 23713"/>
                <a:gd name="adj2" fmla="val 6759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4179936" y="1168038"/>
              <a:ext cx="22951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，个位满十，向十位进一，十位满十再向百位进一。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6814141" y="1414845"/>
            <a:ext cx="2168838" cy="507833"/>
            <a:chOff x="6814141" y="1414845"/>
            <a:chExt cx="2168838" cy="507833"/>
          </a:xfrm>
        </p:grpSpPr>
        <p:sp>
          <p:nvSpPr>
            <p:cNvPr id="368" name="矩形标注 367"/>
            <p:cNvSpPr/>
            <p:nvPr/>
          </p:nvSpPr>
          <p:spPr>
            <a:xfrm>
              <a:off x="6815185" y="1414845"/>
              <a:ext cx="1977983" cy="507833"/>
            </a:xfrm>
            <a:prstGeom prst="wedgeRectCallout">
              <a:avLst>
                <a:gd name="adj1" fmla="val 6643"/>
                <a:gd name="adj2" fmla="val 12705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6814141" y="1414845"/>
              <a:ext cx="2168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2" name="椭圆 211"/>
          <p:cNvSpPr/>
          <p:nvPr/>
        </p:nvSpPr>
        <p:spPr>
          <a:xfrm>
            <a:off x="4283968" y="2633193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6156176" y="2633193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6156176" y="2549607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07734" y="2490607"/>
            <a:ext cx="218569" cy="928008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矩形 406"/>
          <p:cNvSpPr/>
          <p:nvPr/>
        </p:nvSpPr>
        <p:spPr>
          <a:xfrm>
            <a:off x="5596074" y="2534812"/>
            <a:ext cx="218569" cy="928008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椭圆 407"/>
          <p:cNvSpPr/>
          <p:nvPr/>
        </p:nvSpPr>
        <p:spPr>
          <a:xfrm>
            <a:off x="5652120" y="2549607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肘形连接符 13"/>
          <p:cNvCxnSpPr/>
          <p:nvPr/>
        </p:nvCxnSpPr>
        <p:spPr>
          <a:xfrm rot="16200000" flipH="1" flipV="1">
            <a:off x="5939086" y="2176142"/>
            <a:ext cx="44205" cy="511660"/>
          </a:xfrm>
          <a:prstGeom prst="bentConnector3">
            <a:avLst>
              <a:gd name="adj1" fmla="val -321991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肘形连接符 408"/>
          <p:cNvCxnSpPr/>
          <p:nvPr/>
        </p:nvCxnSpPr>
        <p:spPr>
          <a:xfrm rot="16200000" flipH="1" flipV="1">
            <a:off x="5427657" y="2121029"/>
            <a:ext cx="44205" cy="511660"/>
          </a:xfrm>
          <a:prstGeom prst="bentConnector3">
            <a:avLst>
              <a:gd name="adj1" fmla="val -321991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椭圆 409"/>
          <p:cNvSpPr/>
          <p:nvPr/>
        </p:nvSpPr>
        <p:spPr>
          <a:xfrm>
            <a:off x="5148064" y="3209257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椭圆 410"/>
          <p:cNvSpPr/>
          <p:nvPr/>
        </p:nvSpPr>
        <p:spPr>
          <a:xfrm>
            <a:off x="8100706" y="3269011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7092280" y="3209257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2100164" y="483519"/>
            <a:ext cx="5915242" cy="548318"/>
            <a:chOff x="3710774" y="718327"/>
            <a:chExt cx="9779197" cy="577573"/>
          </a:xfrm>
        </p:grpSpPr>
        <p:sp>
          <p:nvSpPr>
            <p:cNvPr id="262" name="矩形标注 261"/>
            <p:cNvSpPr/>
            <p:nvPr/>
          </p:nvSpPr>
          <p:spPr>
            <a:xfrm>
              <a:off x="3710774" y="718327"/>
              <a:ext cx="9779197" cy="577573"/>
            </a:xfrm>
            <a:prstGeom prst="wedgeRectCallout">
              <a:avLst>
                <a:gd name="adj1" fmla="val -64627"/>
                <a:gd name="adj2" fmla="val 36955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3893068" y="762979"/>
              <a:ext cx="9523606" cy="48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怎样在计数器上拨出从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0" name="图片 30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17" grpId="0" animBg="1"/>
      <p:bldP spid="218" grpId="0" animBg="1"/>
      <p:bldP spid="265" grpId="0" animBg="1"/>
      <p:bldP spid="266" grpId="0" animBg="1"/>
      <p:bldP spid="313" grpId="0" animBg="1"/>
      <p:bldP spid="10" grpId="0"/>
      <p:bldP spid="359" grpId="0"/>
      <p:bldP spid="360" grpId="0"/>
      <p:bldP spid="361" grpId="0"/>
      <p:bldP spid="212" grpId="0" animBg="1"/>
      <p:bldP spid="214" grpId="0" animBg="1"/>
      <p:bldP spid="215" grpId="0" animBg="1"/>
      <p:bldP spid="2" grpId="0" animBg="1"/>
      <p:bldP spid="407" grpId="0" animBg="1"/>
      <p:bldP spid="408" grpId="0" animBg="1"/>
      <p:bldP spid="410" grpId="0" animBg="1"/>
      <p:bldP spid="411" grpId="0" animBg="1"/>
      <p:bldP spid="4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4759" y="3867894"/>
            <a:ext cx="60373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5439" y="2236980"/>
            <a:ext cx="976469" cy="59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970793" y="219889"/>
            <a:ext cx="2412268" cy="504084"/>
            <a:chOff x="4067944" y="483518"/>
            <a:chExt cx="2952328" cy="504084"/>
          </a:xfrm>
        </p:grpSpPr>
        <p:sp>
          <p:nvSpPr>
            <p:cNvPr id="2" name="矩形标注 1"/>
            <p:cNvSpPr/>
            <p:nvPr/>
          </p:nvSpPr>
          <p:spPr>
            <a:xfrm>
              <a:off x="4067944" y="483518"/>
              <a:ext cx="2736305" cy="504084"/>
            </a:xfrm>
            <a:prstGeom prst="wedgeRectCallout">
              <a:avLst>
                <a:gd name="adj1" fmla="val -64103"/>
                <a:gd name="adj2" fmla="val -609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525937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一千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有多大呢？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9138" y="2823513"/>
            <a:ext cx="1817637" cy="872737"/>
            <a:chOff x="4067944" y="550281"/>
            <a:chExt cx="2842006" cy="936652"/>
          </a:xfrm>
        </p:grpSpPr>
        <p:sp>
          <p:nvSpPr>
            <p:cNvPr id="30" name="矩形标注 29"/>
            <p:cNvSpPr/>
            <p:nvPr/>
          </p:nvSpPr>
          <p:spPr>
            <a:xfrm>
              <a:off x="4067944" y="594527"/>
              <a:ext cx="2842006" cy="892406"/>
            </a:xfrm>
            <a:prstGeom prst="wedgeRectCallout">
              <a:avLst>
                <a:gd name="adj1" fmla="val -40557"/>
                <a:gd name="adj2" fmla="val 8188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39952" y="550281"/>
              <a:ext cx="2769997" cy="891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可以用学具来数一数。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62198" y="1030927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5887" y="1083214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6889" y="1135502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59464" y="1187789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14693" y="1240077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9922" y="1294144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25151" y="1364093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80380" y="1412293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" descr="C:\Users\ADMINI~1\AppData\Local\Temp\ksohtml\wpsF6F3.tm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27781" y="1458184"/>
            <a:ext cx="731166" cy="73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856832" y="1412293"/>
            <a:ext cx="1158430" cy="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3275856" y="2533409"/>
            <a:ext cx="1096747" cy="1162839"/>
            <a:chOff x="3275856" y="2533409"/>
            <a:chExt cx="1096747" cy="1162839"/>
          </a:xfrm>
        </p:grpSpPr>
        <p:pic>
          <p:nvPicPr>
            <p:cNvPr id="62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275856" y="2533409"/>
              <a:ext cx="731167" cy="7355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299545" y="2585696"/>
              <a:ext cx="731167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40546" y="2637982"/>
              <a:ext cx="731167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73122" y="2690270"/>
              <a:ext cx="731166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28350" y="2742558"/>
              <a:ext cx="731166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83580" y="2796624"/>
              <a:ext cx="731167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38807" y="2866573"/>
              <a:ext cx="731166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94036" y="2914773"/>
              <a:ext cx="731166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5" descr="C:\Users\ADMINI~1\AppData\Local\Temp\ksohtml\wpsF6F3.tmp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41437" y="2960666"/>
              <a:ext cx="731166" cy="73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C:\Users\ADMINI~1\AppData\Local\Temp\ksohtml\wpsF6CF.tmp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42676" y="2864264"/>
            <a:ext cx="744913" cy="75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~1\AppData\Local\Temp\ksohtml\wps3537.tmp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21594" y="2576232"/>
            <a:ext cx="946120" cy="100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箭头连接符 7"/>
          <p:cNvCxnSpPr/>
          <p:nvPr/>
        </p:nvCxnSpPr>
        <p:spPr>
          <a:xfrm flipH="1">
            <a:off x="4147598" y="2238876"/>
            <a:ext cx="1" cy="3468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5431834" y="2432216"/>
            <a:ext cx="0" cy="3331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>
            <a:off x="5758057" y="3219822"/>
            <a:ext cx="40154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/>
          <p:cNvSpPr/>
          <p:nvPr/>
        </p:nvSpPr>
        <p:spPr>
          <a:xfrm rot="16200000">
            <a:off x="4512006" y="2761294"/>
            <a:ext cx="302983" cy="217289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左大括号 74"/>
          <p:cNvSpPr/>
          <p:nvPr/>
        </p:nvSpPr>
        <p:spPr>
          <a:xfrm rot="16200000">
            <a:off x="5526834" y="1488664"/>
            <a:ext cx="302983" cy="1745180"/>
          </a:xfrm>
          <a:prstGeom prst="leftBrace">
            <a:avLst>
              <a:gd name="adj1" fmla="val 8333"/>
              <a:gd name="adj2" fmla="val 391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567314" y="3986521"/>
            <a:ext cx="2351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个一百是一千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50964" y="1078971"/>
            <a:ext cx="1865811" cy="872737"/>
            <a:chOff x="3992620" y="550281"/>
            <a:chExt cx="2917330" cy="936652"/>
          </a:xfrm>
        </p:grpSpPr>
        <p:sp>
          <p:nvSpPr>
            <p:cNvPr id="82" name="矩形标注 81"/>
            <p:cNvSpPr/>
            <p:nvPr/>
          </p:nvSpPr>
          <p:spPr>
            <a:xfrm>
              <a:off x="3992620" y="550281"/>
              <a:ext cx="2917330" cy="936652"/>
            </a:xfrm>
            <a:prstGeom prst="wedgeRectCallout">
              <a:avLst>
                <a:gd name="adj1" fmla="val -44906"/>
                <a:gd name="adj2" fmla="val 7947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139953" y="550281"/>
              <a:ext cx="2769997" cy="891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999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再填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是多少。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90044" y="3164415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5" name="组合 84"/>
          <p:cNvGrpSpPr/>
          <p:nvPr/>
        </p:nvGrpSpPr>
        <p:grpSpPr>
          <a:xfrm>
            <a:off x="7301295" y="1275139"/>
            <a:ext cx="1454526" cy="872737"/>
            <a:chOff x="3992622" y="550281"/>
            <a:chExt cx="2274256" cy="936652"/>
          </a:xfrm>
        </p:grpSpPr>
        <p:sp>
          <p:nvSpPr>
            <p:cNvPr id="86" name="矩形标注 85"/>
            <p:cNvSpPr/>
            <p:nvPr/>
          </p:nvSpPr>
          <p:spPr>
            <a:xfrm>
              <a:off x="3992622" y="550281"/>
              <a:ext cx="2274256" cy="936652"/>
            </a:xfrm>
            <a:prstGeom prst="wedgeRectCallout">
              <a:avLst>
                <a:gd name="adj1" fmla="val 27219"/>
                <a:gd name="adj2" fmla="val 11506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139952" y="550281"/>
              <a:ext cx="1986032" cy="891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5" name="Picture 11" descr="C:\Users\ADMINI~1\AppData\Local\Temp\ksohtml\wpsB791.tmp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83996" y="1607868"/>
            <a:ext cx="95620" cy="65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I~1\AppData\Local\Temp\ksohtml\wps54EA.tmp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83996" y="1458184"/>
            <a:ext cx="109277" cy="10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5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355976" y="336253"/>
            <a:ext cx="3168352" cy="830997"/>
            <a:chOff x="4355976" y="336253"/>
            <a:chExt cx="3168352" cy="830997"/>
          </a:xfrm>
        </p:grpSpPr>
        <p:sp>
          <p:nvSpPr>
            <p:cNvPr id="19" name="矩形标注 18"/>
            <p:cNvSpPr/>
            <p:nvPr/>
          </p:nvSpPr>
          <p:spPr>
            <a:xfrm>
              <a:off x="4355976" y="378220"/>
              <a:ext cx="2952328" cy="753370"/>
            </a:xfrm>
            <a:prstGeom prst="wedgeRectCallout">
              <a:avLst>
                <a:gd name="adj1" fmla="val -62097"/>
                <a:gd name="adj2" fmla="val -229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55976" y="336253"/>
              <a:ext cx="3168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用计数器，怎么看出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999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呢。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48753" y="2737358"/>
            <a:ext cx="2101412" cy="1625641"/>
            <a:chOff x="4921133" y="2574165"/>
            <a:chExt cx="2387171" cy="1441393"/>
          </a:xfrm>
        </p:grpSpPr>
        <p:grpSp>
          <p:nvGrpSpPr>
            <p:cNvPr id="25" name="组合 24"/>
            <p:cNvGrpSpPr/>
            <p:nvPr/>
          </p:nvGrpSpPr>
          <p:grpSpPr>
            <a:xfrm>
              <a:off x="4929554" y="3589264"/>
              <a:ext cx="2311824" cy="368851"/>
              <a:chOff x="4929554" y="3589264"/>
              <a:chExt cx="2311824" cy="368851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929554" y="3590641"/>
                <a:ext cx="2311824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5502154" y="3589264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4921133" y="2574165"/>
              <a:ext cx="2387171" cy="1441393"/>
              <a:chOff x="4921133" y="2574165"/>
              <a:chExt cx="2387171" cy="1441393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>
                <a:off x="4921133" y="3550245"/>
                <a:ext cx="2387171" cy="465313"/>
                <a:chOff x="4921133" y="3550245"/>
                <a:chExt cx="2387171" cy="465313"/>
              </a:xfrm>
            </p:grpSpPr>
            <p:sp>
              <p:nvSpPr>
                <p:cNvPr id="31" name="TextBox 30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6094624" y="3553893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921133" y="3562513"/>
                  <a:ext cx="576064" cy="4093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108" name="直接连接符 107"/>
              <p:cNvCxnSpPr/>
              <p:nvPr/>
            </p:nvCxnSpPr>
            <p:spPr>
              <a:xfrm>
                <a:off x="5209165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组合 108"/>
          <p:cNvGrpSpPr/>
          <p:nvPr/>
        </p:nvGrpSpPr>
        <p:grpSpPr>
          <a:xfrm>
            <a:off x="4247242" y="2730087"/>
            <a:ext cx="2101412" cy="1625641"/>
            <a:chOff x="4921133" y="2574165"/>
            <a:chExt cx="2387171" cy="1441393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929554" y="3589264"/>
              <a:ext cx="2311824" cy="368851"/>
              <a:chOff x="4929554" y="3589264"/>
              <a:chExt cx="2311824" cy="368851"/>
            </a:xfrm>
          </p:grpSpPr>
          <p:sp>
            <p:nvSpPr>
              <p:cNvPr id="121" name="矩形 120"/>
              <p:cNvSpPr/>
              <p:nvPr/>
            </p:nvSpPr>
            <p:spPr>
              <a:xfrm>
                <a:off x="4929554" y="3590641"/>
                <a:ext cx="2311824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5502154" y="3589264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组合 110"/>
            <p:cNvGrpSpPr/>
            <p:nvPr/>
          </p:nvGrpSpPr>
          <p:grpSpPr>
            <a:xfrm>
              <a:off x="4921133" y="2574165"/>
              <a:ext cx="2387171" cy="1441393"/>
              <a:chOff x="4921133" y="2574165"/>
              <a:chExt cx="2387171" cy="1441393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5" name="组合 114"/>
              <p:cNvGrpSpPr/>
              <p:nvPr/>
            </p:nvGrpSpPr>
            <p:grpSpPr>
              <a:xfrm>
                <a:off x="4921133" y="3550245"/>
                <a:ext cx="2387171" cy="465313"/>
                <a:chOff x="4921133" y="3550245"/>
                <a:chExt cx="2387171" cy="465313"/>
              </a:xfrm>
            </p:grpSpPr>
            <p:sp>
              <p:nvSpPr>
                <p:cNvPr id="117" name="TextBox 116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6094624" y="3553893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0" name="TextBox 119"/>
                <p:cNvSpPr txBox="1"/>
                <p:nvPr/>
              </p:nvSpPr>
              <p:spPr>
                <a:xfrm>
                  <a:off x="4921133" y="3562513"/>
                  <a:ext cx="576064" cy="4093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116" name="直接连接符 115"/>
              <p:cNvCxnSpPr/>
              <p:nvPr/>
            </p:nvCxnSpPr>
            <p:spPr>
              <a:xfrm>
                <a:off x="5209165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5" name="组合 124"/>
          <p:cNvGrpSpPr/>
          <p:nvPr/>
        </p:nvGrpSpPr>
        <p:grpSpPr>
          <a:xfrm>
            <a:off x="6647052" y="2746309"/>
            <a:ext cx="2101412" cy="1625641"/>
            <a:chOff x="4921133" y="2574165"/>
            <a:chExt cx="2387171" cy="1441393"/>
          </a:xfrm>
        </p:grpSpPr>
        <p:grpSp>
          <p:nvGrpSpPr>
            <p:cNvPr id="126" name="组合 125"/>
            <p:cNvGrpSpPr/>
            <p:nvPr/>
          </p:nvGrpSpPr>
          <p:grpSpPr>
            <a:xfrm>
              <a:off x="4929554" y="3589264"/>
              <a:ext cx="2311824" cy="368851"/>
              <a:chOff x="4929554" y="3589264"/>
              <a:chExt cx="2311824" cy="368851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4929554" y="3590641"/>
                <a:ext cx="2311824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>
                <a:off x="5502154" y="3589264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/>
            <p:cNvGrpSpPr/>
            <p:nvPr/>
          </p:nvGrpSpPr>
          <p:grpSpPr>
            <a:xfrm>
              <a:off x="4921133" y="2574165"/>
              <a:ext cx="2387171" cy="1441393"/>
              <a:chOff x="4921133" y="2574165"/>
              <a:chExt cx="2387171" cy="1441393"/>
            </a:xfrm>
          </p:grpSpPr>
          <p:cxnSp>
            <p:nvCxnSpPr>
              <p:cNvPr id="128" name="直接连接符 127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1" name="组合 130"/>
              <p:cNvGrpSpPr/>
              <p:nvPr/>
            </p:nvGrpSpPr>
            <p:grpSpPr>
              <a:xfrm>
                <a:off x="4921133" y="3550245"/>
                <a:ext cx="2387171" cy="465313"/>
                <a:chOff x="4921133" y="3550245"/>
                <a:chExt cx="2387171" cy="465313"/>
              </a:xfrm>
            </p:grpSpPr>
            <p:sp>
              <p:nvSpPr>
                <p:cNvPr id="133" name="TextBox 132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6094624" y="3553893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5" name="TextBox 134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6" name="TextBox 135"/>
                <p:cNvSpPr txBox="1"/>
                <p:nvPr/>
              </p:nvSpPr>
              <p:spPr>
                <a:xfrm>
                  <a:off x="4921133" y="3562513"/>
                  <a:ext cx="576064" cy="4093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132" name="直接连接符 131"/>
              <p:cNvCxnSpPr/>
              <p:nvPr/>
            </p:nvCxnSpPr>
            <p:spPr>
              <a:xfrm>
                <a:off x="5209165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3678744" y="3550158"/>
            <a:ext cx="121058" cy="325074"/>
            <a:chOff x="6876256" y="3442339"/>
            <a:chExt cx="137520" cy="359397"/>
          </a:xfrm>
        </p:grpSpPr>
        <p:grpSp>
          <p:nvGrpSpPr>
            <p:cNvPr id="85" name="组合 84"/>
            <p:cNvGrpSpPr/>
            <p:nvPr/>
          </p:nvGrpSpPr>
          <p:grpSpPr>
            <a:xfrm>
              <a:off x="6876256" y="3623386"/>
              <a:ext cx="137520" cy="178350"/>
              <a:chOff x="6885113" y="3623386"/>
              <a:chExt cx="137520" cy="17835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876256" y="3442339"/>
              <a:ext cx="137520" cy="178350"/>
              <a:chOff x="6885113" y="3623386"/>
              <a:chExt cx="137520" cy="17835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678744" y="3231220"/>
            <a:ext cx="121058" cy="325074"/>
            <a:chOff x="6876256" y="3442339"/>
            <a:chExt cx="137520" cy="359397"/>
          </a:xfrm>
        </p:grpSpPr>
        <p:grpSp>
          <p:nvGrpSpPr>
            <p:cNvPr id="79" name="组合 78"/>
            <p:cNvGrpSpPr/>
            <p:nvPr/>
          </p:nvGrpSpPr>
          <p:grpSpPr>
            <a:xfrm>
              <a:off x="6876256" y="3623386"/>
              <a:ext cx="137520" cy="178350"/>
              <a:chOff x="6885113" y="3623386"/>
              <a:chExt cx="137520" cy="178350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876256" y="3442339"/>
              <a:ext cx="137520" cy="178350"/>
              <a:chOff x="6885113" y="3623386"/>
              <a:chExt cx="137520" cy="17835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1" name="椭圆 190"/>
          <p:cNvSpPr/>
          <p:nvPr/>
        </p:nvSpPr>
        <p:spPr>
          <a:xfrm>
            <a:off x="3675327" y="3144495"/>
            <a:ext cx="121058" cy="8257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4" name="组合 193"/>
          <p:cNvGrpSpPr/>
          <p:nvPr/>
        </p:nvGrpSpPr>
        <p:grpSpPr>
          <a:xfrm>
            <a:off x="3183719" y="3153029"/>
            <a:ext cx="122180" cy="730737"/>
            <a:chOff x="1751833" y="2836316"/>
            <a:chExt cx="122180" cy="730737"/>
          </a:xfrm>
        </p:grpSpPr>
        <p:grpSp>
          <p:nvGrpSpPr>
            <p:cNvPr id="195" name="组合 194"/>
            <p:cNvGrpSpPr/>
            <p:nvPr/>
          </p:nvGrpSpPr>
          <p:grpSpPr>
            <a:xfrm>
              <a:off x="1751833" y="3241979"/>
              <a:ext cx="121058" cy="325074"/>
              <a:chOff x="6876256" y="3442339"/>
              <a:chExt cx="137520" cy="359397"/>
            </a:xfrm>
          </p:grpSpPr>
          <p:grpSp>
            <p:nvGrpSpPr>
              <p:cNvPr id="204" name="组合 203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08" name="椭圆 20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5" name="组合 204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06" name="椭圆 20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6" name="组合 195"/>
            <p:cNvGrpSpPr/>
            <p:nvPr/>
          </p:nvGrpSpPr>
          <p:grpSpPr>
            <a:xfrm>
              <a:off x="1751833" y="2923041"/>
              <a:ext cx="121058" cy="325074"/>
              <a:chOff x="6876256" y="3442339"/>
              <a:chExt cx="137520" cy="359397"/>
            </a:xfrm>
          </p:grpSpPr>
          <p:grpSp>
            <p:nvGrpSpPr>
              <p:cNvPr id="198" name="组合 19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02" name="椭圆 20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9" name="组合 19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00" name="椭圆 19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7" name="椭圆 196"/>
            <p:cNvSpPr/>
            <p:nvPr/>
          </p:nvSpPr>
          <p:spPr>
            <a:xfrm>
              <a:off x="1752955" y="28363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2657923" y="3153029"/>
            <a:ext cx="122180" cy="730737"/>
            <a:chOff x="1751833" y="2836316"/>
            <a:chExt cx="122180" cy="730737"/>
          </a:xfrm>
        </p:grpSpPr>
        <p:grpSp>
          <p:nvGrpSpPr>
            <p:cNvPr id="211" name="组合 210"/>
            <p:cNvGrpSpPr/>
            <p:nvPr/>
          </p:nvGrpSpPr>
          <p:grpSpPr>
            <a:xfrm>
              <a:off x="1751833" y="3241979"/>
              <a:ext cx="121058" cy="325074"/>
              <a:chOff x="6876256" y="3442339"/>
              <a:chExt cx="137520" cy="359397"/>
            </a:xfrm>
          </p:grpSpPr>
          <p:grpSp>
            <p:nvGrpSpPr>
              <p:cNvPr id="220" name="组合 219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24" name="椭圆 22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椭圆 22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22" name="椭圆 22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 22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2" name="组合 211"/>
            <p:cNvGrpSpPr/>
            <p:nvPr/>
          </p:nvGrpSpPr>
          <p:grpSpPr>
            <a:xfrm>
              <a:off x="1751833" y="2923041"/>
              <a:ext cx="121058" cy="325074"/>
              <a:chOff x="6876256" y="3442339"/>
              <a:chExt cx="137520" cy="359397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18" name="椭圆 21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椭圆 21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16" name="椭圆 21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13" name="椭圆 212"/>
            <p:cNvSpPr/>
            <p:nvPr/>
          </p:nvSpPr>
          <p:spPr>
            <a:xfrm>
              <a:off x="1752955" y="28363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4964616" y="3131945"/>
            <a:ext cx="122180" cy="730737"/>
            <a:chOff x="1751833" y="2836316"/>
            <a:chExt cx="122180" cy="730737"/>
          </a:xfrm>
        </p:grpSpPr>
        <p:grpSp>
          <p:nvGrpSpPr>
            <p:cNvPr id="227" name="组合 226"/>
            <p:cNvGrpSpPr/>
            <p:nvPr/>
          </p:nvGrpSpPr>
          <p:grpSpPr>
            <a:xfrm>
              <a:off x="1751833" y="3241979"/>
              <a:ext cx="121058" cy="325074"/>
              <a:chOff x="6876256" y="3442339"/>
              <a:chExt cx="137520" cy="359397"/>
            </a:xfrm>
          </p:grpSpPr>
          <p:grpSp>
            <p:nvGrpSpPr>
              <p:cNvPr id="236" name="组合 235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40" name="椭圆 23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7" name="组合 236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38" name="椭圆 23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椭圆 23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8" name="组合 227"/>
            <p:cNvGrpSpPr/>
            <p:nvPr/>
          </p:nvGrpSpPr>
          <p:grpSpPr>
            <a:xfrm>
              <a:off x="1751833" y="2923041"/>
              <a:ext cx="121058" cy="325074"/>
              <a:chOff x="6876256" y="3442339"/>
              <a:chExt cx="137520" cy="359397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34" name="椭圆 23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椭圆 23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1" name="组合 230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32" name="椭圆 23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椭圆 23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9" name="椭圆 228"/>
            <p:cNvSpPr/>
            <p:nvPr/>
          </p:nvSpPr>
          <p:spPr>
            <a:xfrm>
              <a:off x="1752955" y="28363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5467991" y="3131945"/>
            <a:ext cx="122180" cy="730737"/>
            <a:chOff x="1751833" y="2836316"/>
            <a:chExt cx="122180" cy="730737"/>
          </a:xfrm>
        </p:grpSpPr>
        <p:grpSp>
          <p:nvGrpSpPr>
            <p:cNvPr id="243" name="组合 242"/>
            <p:cNvGrpSpPr/>
            <p:nvPr/>
          </p:nvGrpSpPr>
          <p:grpSpPr>
            <a:xfrm>
              <a:off x="1751833" y="3241979"/>
              <a:ext cx="121058" cy="325074"/>
              <a:chOff x="6876256" y="3442339"/>
              <a:chExt cx="137520" cy="359397"/>
            </a:xfrm>
          </p:grpSpPr>
          <p:grpSp>
            <p:nvGrpSpPr>
              <p:cNvPr id="252" name="组合 251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56" name="椭圆 25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椭圆 25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54" name="椭圆 25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5" name="椭圆 25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4" name="组合 243"/>
            <p:cNvGrpSpPr/>
            <p:nvPr/>
          </p:nvGrpSpPr>
          <p:grpSpPr>
            <a:xfrm>
              <a:off x="1751833" y="2923041"/>
              <a:ext cx="121058" cy="325074"/>
              <a:chOff x="6876256" y="3442339"/>
              <a:chExt cx="137520" cy="359397"/>
            </a:xfrm>
          </p:grpSpPr>
          <p:grpSp>
            <p:nvGrpSpPr>
              <p:cNvPr id="246" name="组合 245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50" name="椭圆 24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椭圆 25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7" name="组合 246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48" name="椭圆 24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5" name="椭圆 244"/>
            <p:cNvSpPr/>
            <p:nvPr/>
          </p:nvSpPr>
          <p:spPr>
            <a:xfrm>
              <a:off x="1752955" y="28363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5972921" y="3137088"/>
            <a:ext cx="122180" cy="730737"/>
            <a:chOff x="1751833" y="2836316"/>
            <a:chExt cx="122180" cy="730737"/>
          </a:xfrm>
        </p:grpSpPr>
        <p:grpSp>
          <p:nvGrpSpPr>
            <p:cNvPr id="259" name="组合 258"/>
            <p:cNvGrpSpPr/>
            <p:nvPr/>
          </p:nvGrpSpPr>
          <p:grpSpPr>
            <a:xfrm>
              <a:off x="1751833" y="3241979"/>
              <a:ext cx="121058" cy="325074"/>
              <a:chOff x="6876256" y="3442339"/>
              <a:chExt cx="137520" cy="359397"/>
            </a:xfrm>
          </p:grpSpPr>
          <p:grpSp>
            <p:nvGrpSpPr>
              <p:cNvPr id="268" name="组合 26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72" name="椭圆 27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9" name="组合 26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70" name="椭圆 26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椭圆 27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60" name="组合 259"/>
            <p:cNvGrpSpPr/>
            <p:nvPr/>
          </p:nvGrpSpPr>
          <p:grpSpPr>
            <a:xfrm>
              <a:off x="1751833" y="2923041"/>
              <a:ext cx="121058" cy="325074"/>
              <a:chOff x="6876256" y="3442339"/>
              <a:chExt cx="137520" cy="359397"/>
            </a:xfrm>
          </p:grpSpPr>
          <p:grpSp>
            <p:nvGrpSpPr>
              <p:cNvPr id="262" name="组合 261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66" name="椭圆 26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椭圆 26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3" name="组合 262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64" name="椭圆 26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椭圆 26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1" name="椭圆 260"/>
            <p:cNvSpPr/>
            <p:nvPr/>
          </p:nvSpPr>
          <p:spPr>
            <a:xfrm>
              <a:off x="1752955" y="28363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椭圆 273"/>
          <p:cNvSpPr/>
          <p:nvPr/>
        </p:nvSpPr>
        <p:spPr>
          <a:xfrm>
            <a:off x="3678744" y="3049372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5972921" y="3056488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5473283" y="3063894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4965738" y="3049371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4440266" y="3023070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6840076" y="3814319"/>
            <a:ext cx="121058" cy="8257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323528" y="1059582"/>
            <a:ext cx="2118370" cy="1272337"/>
            <a:chOff x="395536" y="1299413"/>
            <a:chExt cx="2118370" cy="1272337"/>
          </a:xfrm>
        </p:grpSpPr>
        <p:sp>
          <p:nvSpPr>
            <p:cNvPr id="281" name="矩形标注 280"/>
            <p:cNvSpPr/>
            <p:nvPr/>
          </p:nvSpPr>
          <p:spPr>
            <a:xfrm>
              <a:off x="428683" y="1347614"/>
              <a:ext cx="2085223" cy="1224136"/>
            </a:xfrm>
            <a:prstGeom prst="wedgeRectCallout">
              <a:avLst>
                <a:gd name="adj1" fmla="val -20833"/>
                <a:gd name="adj2" fmla="val 8011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395536" y="1299413"/>
              <a:ext cx="20547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千位的进位和前面的个十百的进位一样。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2917089" y="1570491"/>
            <a:ext cx="5976664" cy="1200329"/>
            <a:chOff x="395536" y="1299413"/>
            <a:chExt cx="3101619" cy="1929116"/>
          </a:xfrm>
        </p:grpSpPr>
        <p:sp>
          <p:nvSpPr>
            <p:cNvPr id="285" name="矩形标注 284"/>
            <p:cNvSpPr/>
            <p:nvPr/>
          </p:nvSpPr>
          <p:spPr>
            <a:xfrm>
              <a:off x="428683" y="1347613"/>
              <a:ext cx="3065348" cy="1152129"/>
            </a:xfrm>
            <a:prstGeom prst="wedgeRectCallout">
              <a:avLst>
                <a:gd name="adj1" fmla="val -20833"/>
                <a:gd name="adj2" fmla="val 8011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TextBox 285"/>
            <p:cNvSpPr txBox="1"/>
            <p:nvPr/>
          </p:nvSpPr>
          <p:spPr>
            <a:xfrm>
              <a:off x="395536" y="1299413"/>
              <a:ext cx="3101619" cy="192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，满十进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到十位，十位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，满十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位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，百位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，满十进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7" name="图片 16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034132" y="480064"/>
            <a:ext cx="2088232" cy="551661"/>
            <a:chOff x="4067944" y="219889"/>
            <a:chExt cx="2088232" cy="551661"/>
          </a:xfrm>
        </p:grpSpPr>
        <p:sp>
          <p:nvSpPr>
            <p:cNvPr id="8" name="矩形标注 7"/>
            <p:cNvSpPr/>
            <p:nvPr/>
          </p:nvSpPr>
          <p:spPr>
            <a:xfrm>
              <a:off x="4067945" y="219889"/>
              <a:ext cx="1872208" cy="551661"/>
            </a:xfrm>
            <a:prstGeom prst="wedgeRectCallout">
              <a:avLst>
                <a:gd name="adj1" fmla="val -60141"/>
                <a:gd name="adj2" fmla="val -78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67944" y="234109"/>
              <a:ext cx="2088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这是什么？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091" y="1522276"/>
            <a:ext cx="1980097" cy="1216813"/>
            <a:chOff x="1835696" y="1203598"/>
            <a:chExt cx="2131365" cy="1216813"/>
          </a:xfrm>
        </p:grpSpPr>
        <p:sp>
          <p:nvSpPr>
            <p:cNvPr id="15" name="矩形标注 14"/>
            <p:cNvSpPr/>
            <p:nvPr/>
          </p:nvSpPr>
          <p:spPr>
            <a:xfrm>
              <a:off x="1835696" y="1237469"/>
              <a:ext cx="1774575" cy="1182942"/>
            </a:xfrm>
            <a:prstGeom prst="wedgeRectCallout">
              <a:avLst>
                <a:gd name="adj1" fmla="val 10019"/>
                <a:gd name="adj2" fmla="val 9177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35696" y="1203598"/>
              <a:ext cx="21313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这是算盘，是用来计算的。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 descr="https://i01picsos.sogoucdn.com/a03713af46346569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836638" y="1884230"/>
            <a:ext cx="2643435" cy="183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6480072" y="1937295"/>
            <a:ext cx="556710" cy="469591"/>
            <a:chOff x="6849826" y="1637506"/>
            <a:chExt cx="530486" cy="37912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849826" y="1637506"/>
              <a:ext cx="530486" cy="2141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6849826" y="1851670"/>
              <a:ext cx="530486" cy="16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036783" y="1916318"/>
            <a:ext cx="989251" cy="57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上珠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83377" y="2967850"/>
            <a:ext cx="556710" cy="469591"/>
            <a:chOff x="6849826" y="1637506"/>
            <a:chExt cx="530486" cy="379126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6849826" y="1637506"/>
              <a:ext cx="530486" cy="2141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6849826" y="1851670"/>
              <a:ext cx="530486" cy="16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7263486" y="2916733"/>
            <a:ext cx="989251" cy="57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2" name="直接连接符 2051"/>
          <p:cNvCxnSpPr/>
          <p:nvPr/>
        </p:nvCxnSpPr>
        <p:spPr>
          <a:xfrm>
            <a:off x="3409535" y="2488142"/>
            <a:ext cx="6801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2052"/>
          <p:cNvSpPr txBox="1"/>
          <p:nvPr/>
        </p:nvSpPr>
        <p:spPr>
          <a:xfrm>
            <a:off x="2804993" y="2113371"/>
            <a:ext cx="498432" cy="64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3303425" y="2826892"/>
            <a:ext cx="786218" cy="1409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190313" y="3437441"/>
            <a:ext cx="6801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767256" y="2592699"/>
            <a:ext cx="498432" cy="64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档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691881" y="3115808"/>
            <a:ext cx="498432" cy="64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5835499" y="1522276"/>
            <a:ext cx="392685" cy="637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3893300" y="3404832"/>
            <a:ext cx="392685" cy="637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9" name="TextBox 2058"/>
          <p:cNvSpPr txBox="1"/>
          <p:nvPr/>
        </p:nvSpPr>
        <p:spPr>
          <a:xfrm>
            <a:off x="6111358" y="103172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一个上珠代表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38185" y="418185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一个下珠代表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6228184" y="3219822"/>
            <a:ext cx="1" cy="7449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1" name="TextBox 2060"/>
          <p:cNvSpPr txBox="1"/>
          <p:nvPr/>
        </p:nvSpPr>
        <p:spPr>
          <a:xfrm>
            <a:off x="6031841" y="3964796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H="1">
            <a:off x="6040380" y="3251178"/>
            <a:ext cx="1" cy="7449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796136" y="3964796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flipH="1">
            <a:off x="5580112" y="3251178"/>
            <a:ext cx="144016" cy="7449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580112" y="3967274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H="1">
            <a:off x="5835499" y="3219820"/>
            <a:ext cx="35159" cy="776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364088" y="3972545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3" grpId="0"/>
      <p:bldP spid="2053" grpId="0"/>
      <p:bldP spid="52" grpId="0"/>
      <p:bldP spid="53" grpId="0"/>
      <p:bldP spid="2059" grpId="0"/>
      <p:bldP spid="63" grpId="0"/>
      <p:bldP spid="2061" grpId="0"/>
      <p:bldP spid="68" grpId="0"/>
      <p:bldP spid="71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566795" y="2355215"/>
            <a:ext cx="2268220" cy="12128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566795" y="699770"/>
            <a:ext cx="5116442" cy="553720"/>
            <a:chOff x="6329" y="585"/>
            <a:chExt cx="4416" cy="1501"/>
          </a:xfrm>
        </p:grpSpPr>
        <p:sp>
          <p:nvSpPr>
            <p:cNvPr id="12" name="矩形标注 11"/>
            <p:cNvSpPr/>
            <p:nvPr/>
          </p:nvSpPr>
          <p:spPr>
            <a:xfrm>
              <a:off x="6329" y="597"/>
              <a:ext cx="4416" cy="1489"/>
            </a:xfrm>
            <a:prstGeom prst="wedgeRectCallout">
              <a:avLst>
                <a:gd name="adj1" fmla="val -56850"/>
                <a:gd name="adj2" fmla="val 2109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29" y="585"/>
              <a:ext cx="4327" cy="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怎么在下面的算盘上拨出</a:t>
              </a:r>
              <a:r>
                <a:rPr lang="en-US" altLang="zh-CN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587</a:t>
              </a:r>
              <a:r>
                <a:rPr lang="zh-CN" altLang="en-US" sz="2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呢？</a:t>
              </a:r>
              <a:endPara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81755" y="1410970"/>
            <a:ext cx="2604135" cy="721849"/>
            <a:chOff x="1190" y="1928"/>
            <a:chExt cx="3498" cy="976"/>
          </a:xfrm>
        </p:grpSpPr>
        <p:sp>
          <p:nvSpPr>
            <p:cNvPr id="15" name="矩形标注 14"/>
            <p:cNvSpPr/>
            <p:nvPr/>
          </p:nvSpPr>
          <p:spPr>
            <a:xfrm>
              <a:off x="1190" y="2009"/>
              <a:ext cx="3498" cy="895"/>
            </a:xfrm>
            <a:prstGeom prst="wedgeRectCallout">
              <a:avLst>
                <a:gd name="adj1" fmla="val 5571"/>
                <a:gd name="adj2" fmla="val 9050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90" y="1928"/>
              <a:ext cx="3351" cy="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587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里面</a:t>
              </a:r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在百位，在百位上拨一个上珠。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22825" y="3905885"/>
            <a:ext cx="2604135" cy="1014730"/>
            <a:chOff x="1190" y="1928"/>
            <a:chExt cx="4101" cy="1598"/>
          </a:xfrm>
        </p:grpSpPr>
        <p:sp>
          <p:nvSpPr>
            <p:cNvPr id="21" name="矩形标注 20"/>
            <p:cNvSpPr/>
            <p:nvPr/>
          </p:nvSpPr>
          <p:spPr>
            <a:xfrm>
              <a:off x="1190" y="2009"/>
              <a:ext cx="4100" cy="1438"/>
            </a:xfrm>
            <a:prstGeom prst="wedgeRectCallout">
              <a:avLst>
                <a:gd name="adj1" fmla="val -26804"/>
                <a:gd name="adj2" fmla="val -9972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90" y="1928"/>
              <a:ext cx="4101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587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里面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8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在十位，在十位上拨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个上珠，拨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个下珠。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29400" y="2132965"/>
            <a:ext cx="2127885" cy="1014730"/>
            <a:chOff x="1190" y="1928"/>
            <a:chExt cx="3351" cy="1598"/>
          </a:xfrm>
        </p:grpSpPr>
        <p:sp>
          <p:nvSpPr>
            <p:cNvPr id="24" name="矩形标注 23"/>
            <p:cNvSpPr/>
            <p:nvPr/>
          </p:nvSpPr>
          <p:spPr>
            <a:xfrm>
              <a:off x="1190" y="2009"/>
              <a:ext cx="3351" cy="1517"/>
            </a:xfrm>
            <a:prstGeom prst="wedgeRectCallout">
              <a:avLst>
                <a:gd name="adj1" fmla="val -83780"/>
                <a:gd name="adj2" fmla="val 4547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90" y="1928"/>
              <a:ext cx="3351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587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里面</a:t>
              </a:r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7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在个位，在个位拨</a:t>
              </a:r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个上珠，拨</a:t>
              </a:r>
              <a:r>
                <a:rPr lang="en-US" altLang="zh-CN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个下珠。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9226" y="1366098"/>
            <a:ext cx="2566167" cy="1612952"/>
            <a:chOff x="1094" y="1891"/>
            <a:chExt cx="3447" cy="1330"/>
          </a:xfrm>
        </p:grpSpPr>
        <p:sp>
          <p:nvSpPr>
            <p:cNvPr id="28" name="矩形标注 27"/>
            <p:cNvSpPr/>
            <p:nvPr/>
          </p:nvSpPr>
          <p:spPr>
            <a:xfrm>
              <a:off x="1094" y="1891"/>
              <a:ext cx="3246" cy="1330"/>
            </a:xfrm>
            <a:prstGeom prst="wedgeRectCallout">
              <a:avLst>
                <a:gd name="adj1" fmla="val -23550"/>
                <a:gd name="adj2" fmla="val 8683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90" y="1928"/>
              <a:ext cx="3351" cy="1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在看算盘时在一条珠棍上的珠加起来，上珠加下珠是整个数字。</a:t>
              </a:r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741805" y="2931795"/>
            <a:ext cx="2595245" cy="1354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784090" y="1437640"/>
            <a:ext cx="2598420" cy="13595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673475" y="659765"/>
            <a:ext cx="4427220" cy="480695"/>
            <a:chOff x="5869" y="731"/>
            <a:chExt cx="6972" cy="757"/>
          </a:xfrm>
        </p:grpSpPr>
        <p:sp>
          <p:nvSpPr>
            <p:cNvPr id="8" name="矩形标注 7"/>
            <p:cNvSpPr/>
            <p:nvPr/>
          </p:nvSpPr>
          <p:spPr>
            <a:xfrm>
              <a:off x="5869" y="763"/>
              <a:ext cx="6687" cy="725"/>
            </a:xfrm>
            <a:prstGeom prst="wedgeRectCallout">
              <a:avLst>
                <a:gd name="adj1" fmla="val -59301"/>
                <a:gd name="adj2" fmla="val -655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22" y="731"/>
              <a:ext cx="691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一个一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个地拨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，从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587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拨到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600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3240" y="1340485"/>
            <a:ext cx="1528445" cy="1296035"/>
            <a:chOff x="962" y="2349"/>
            <a:chExt cx="2407" cy="2041"/>
          </a:xfrm>
        </p:grpSpPr>
        <p:sp>
          <p:nvSpPr>
            <p:cNvPr id="11" name="矩形标注 10"/>
            <p:cNvSpPr/>
            <p:nvPr/>
          </p:nvSpPr>
          <p:spPr>
            <a:xfrm>
              <a:off x="964" y="2349"/>
              <a:ext cx="2268" cy="2041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62" y="2576"/>
              <a:ext cx="2407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个位满十，在十位拨一个下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珠。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91034" y="3253315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 descr="CNKQ25O{J)`~03H}6Y~AW6A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306955" y="1475105"/>
            <a:ext cx="2276475" cy="132207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784090" y="2931795"/>
            <a:ext cx="3107690" cy="1584960"/>
            <a:chOff x="7534" y="4617"/>
            <a:chExt cx="4894" cy="2496"/>
          </a:xfrm>
        </p:grpSpPr>
        <p:sp>
          <p:nvSpPr>
            <p:cNvPr id="12" name="矩形标注 11"/>
            <p:cNvSpPr/>
            <p:nvPr/>
          </p:nvSpPr>
          <p:spPr>
            <a:xfrm>
              <a:off x="7534" y="4617"/>
              <a:ext cx="4894" cy="2496"/>
            </a:xfrm>
            <a:prstGeom prst="wedgeRectCallout">
              <a:avLst>
                <a:gd name="adj1" fmla="val 61685"/>
                <a:gd name="adj2" fmla="val -853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534" y="4801"/>
              <a:ext cx="4893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拨到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599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后个位拨一个下珠，满十向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十位进位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，十位也满十向百位进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，个位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十位上的珠子都靠框。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42c83fa-68aa-42f0-8c38-334d90d2b54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1281</Words>
  <Application>WPS 演示</Application>
  <PresentationFormat>全屏显示(16:9)</PresentationFormat>
  <Paragraphs>327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88</cp:revision>
  <dcterms:created xsi:type="dcterms:W3CDTF">2018-09-11T05:46:00Z</dcterms:created>
  <dcterms:modified xsi:type="dcterms:W3CDTF">2023-02-01T01:39:32Z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08E00069AC13455FA15FCDB002C06499</vt:lpwstr>
  </property>
  <property fmtid="{D5CDD505-2E9C-101B-9397-08002B2CF9AE}" pid="3" name="KSOProductBuildVer">
    <vt:lpwstr>2052-11.1.0.13703</vt:lpwstr>
  </property>
</Properties>
</file>