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9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979712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51470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万以内数的认识  万以内数的认识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33.png"/><Relationship Id="rId7" Type="http://schemas.microsoft.com/office/2007/relationships/hdphoto" Target="../media/image12.wdp"/><Relationship Id="rId6" Type="http://schemas.openxmlformats.org/officeDocument/2006/relationships/image" Target="../media/image11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7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16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microsoft.com/office/2007/relationships/hdphoto" Target="../media/image12.wdp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5.xml"/><Relationship Id="rId10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" Target="slide1.xml"/><Relationship Id="rId7" Type="http://schemas.openxmlformats.org/officeDocument/2006/relationships/image" Target="../media/image23.jpeg"/><Relationship Id="rId6" Type="http://schemas.openxmlformats.org/officeDocument/2006/relationships/image" Target="../media/image14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7.png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92137" y="2211710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420509" y="793878"/>
            <a:ext cx="500842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游览北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万以内数的认识</a:t>
            </a:r>
            <a:endParaRPr lang="zh-CN" altLang="en-US" sz="24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678578" y="824503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15616" y="1059582"/>
            <a:ext cx="15131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云形标注 7"/>
          <p:cNvSpPr/>
          <p:nvPr/>
        </p:nvSpPr>
        <p:spPr>
          <a:xfrm>
            <a:off x="4500245" y="411480"/>
            <a:ext cx="3278505" cy="1075690"/>
          </a:xfrm>
          <a:prstGeom prst="cloudCallout">
            <a:avLst>
              <a:gd name="adj1" fmla="val -61795"/>
              <a:gd name="adj2" fmla="val 289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84115" y="514350"/>
            <a:ext cx="2324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根据下面图片填上合适的数字。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23190" y="1733550"/>
            <a:ext cx="2164080" cy="1743075"/>
            <a:chOff x="2053" y="4797"/>
            <a:chExt cx="3439" cy="252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150" y="4803"/>
              <a:ext cx="1114" cy="125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264" y="4812"/>
              <a:ext cx="1114" cy="125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378" y="4797"/>
              <a:ext cx="1114" cy="125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053" y="6068"/>
              <a:ext cx="1114" cy="125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3167" y="6068"/>
              <a:ext cx="1114" cy="1256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281" y="6068"/>
              <a:ext cx="1114" cy="1256"/>
            </a:xfrm>
            <a:prstGeom prst="rect">
              <a:avLst/>
            </a:prstGeom>
          </p:spPr>
        </p:pic>
      </p:grpSp>
      <p:pic>
        <p:nvPicPr>
          <p:cNvPr id="36" name="图片 35" descr="100个正方体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63165" y="2165985"/>
            <a:ext cx="635635" cy="645160"/>
          </a:xfrm>
          <a:prstGeom prst="rect">
            <a:avLst/>
          </a:prstGeom>
        </p:spPr>
      </p:pic>
      <p:pic>
        <p:nvPicPr>
          <p:cNvPr id="37" name="图片 36" descr="100个正方体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68905" y="2262505"/>
            <a:ext cx="635635" cy="645160"/>
          </a:xfrm>
          <a:prstGeom prst="rect">
            <a:avLst/>
          </a:prstGeom>
        </p:spPr>
      </p:pic>
      <p:pic>
        <p:nvPicPr>
          <p:cNvPr id="40" name="图片 39" descr="100个正方体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79725" y="2384425"/>
            <a:ext cx="635635" cy="645160"/>
          </a:xfrm>
          <a:prstGeom prst="rect">
            <a:avLst/>
          </a:prstGeom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3695065" y="2089785"/>
            <a:ext cx="576580" cy="1043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文本框 30"/>
          <p:cNvSpPr txBox="1"/>
          <p:nvPr/>
        </p:nvSpPr>
        <p:spPr>
          <a:xfrm>
            <a:off x="1458595" y="4165600"/>
            <a:ext cx="1626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0" name="右大括号 119"/>
          <p:cNvSpPr/>
          <p:nvPr/>
        </p:nvSpPr>
        <p:spPr>
          <a:xfrm rot="5400000">
            <a:off x="2116455" y="2066925"/>
            <a:ext cx="432435" cy="34690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3" name="组合 162"/>
          <p:cNvGrpSpPr/>
          <p:nvPr/>
        </p:nvGrpSpPr>
        <p:grpSpPr>
          <a:xfrm>
            <a:off x="4808220" y="2543810"/>
            <a:ext cx="1926590" cy="1203960"/>
            <a:chOff x="7572" y="3102"/>
            <a:chExt cx="3034" cy="1896"/>
          </a:xfrm>
        </p:grpSpPr>
        <p:grpSp>
          <p:nvGrpSpPr>
            <p:cNvPr id="42" name="组合 41"/>
            <p:cNvGrpSpPr/>
            <p:nvPr/>
          </p:nvGrpSpPr>
          <p:grpSpPr>
            <a:xfrm>
              <a:off x="7572" y="3102"/>
              <a:ext cx="3034" cy="1897"/>
              <a:chOff x="8506" y="3393"/>
              <a:chExt cx="3634" cy="2171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8506" y="3393"/>
                <a:ext cx="3634" cy="1972"/>
                <a:chOff x="3823" y="4041"/>
                <a:chExt cx="3634" cy="1972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3823" y="5489"/>
                  <a:ext cx="3635" cy="525"/>
                  <a:chOff x="5513186" y="3590320"/>
                  <a:chExt cx="1728192" cy="368818"/>
                </a:xfrm>
              </p:grpSpPr>
              <p:sp>
                <p:nvSpPr>
                  <p:cNvPr id="58" name="矩形 57"/>
                  <p:cNvSpPr/>
                  <p:nvPr/>
                </p:nvSpPr>
                <p:spPr>
                  <a:xfrm>
                    <a:off x="5513186" y="3590641"/>
                    <a:ext cx="1728192" cy="367474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5943768" y="359032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6806517" y="3590641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6377203" y="360118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2" name="直接连接符 71"/>
                <p:cNvCxnSpPr/>
                <p:nvPr/>
              </p:nvCxnSpPr>
              <p:spPr>
                <a:xfrm>
                  <a:off x="6127" y="4041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/>
              </p:nvCxnSpPr>
              <p:spPr>
                <a:xfrm>
                  <a:off x="4304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>
                  <a:off x="5175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>
                  <a:off x="7047" y="4042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组合 75"/>
              <p:cNvGrpSpPr/>
              <p:nvPr/>
            </p:nvGrpSpPr>
            <p:grpSpPr>
              <a:xfrm>
                <a:off x="8506" y="4680"/>
                <a:ext cx="3519" cy="884"/>
                <a:chOff x="8506" y="4680"/>
                <a:chExt cx="3519" cy="884"/>
              </a:xfrm>
            </p:grpSpPr>
            <p:sp>
              <p:nvSpPr>
                <p:cNvPr id="77" name="TextBox 207"/>
                <p:cNvSpPr txBox="1"/>
                <p:nvPr/>
              </p:nvSpPr>
              <p:spPr>
                <a:xfrm>
                  <a:off x="11226" y="4680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8" name="TextBox 206"/>
                <p:cNvSpPr txBox="1"/>
                <p:nvPr/>
              </p:nvSpPr>
              <p:spPr>
                <a:xfrm>
                  <a:off x="10323" y="4734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9" name="TextBox 205"/>
                <p:cNvSpPr txBox="1"/>
                <p:nvPr/>
              </p:nvSpPr>
              <p:spPr>
                <a:xfrm>
                  <a:off x="9458" y="4734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0" name="TextBox 205"/>
                <p:cNvSpPr txBox="1"/>
                <p:nvPr/>
              </p:nvSpPr>
              <p:spPr>
                <a:xfrm>
                  <a:off x="8506" y="4712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162" name="组合 161"/>
            <p:cNvGrpSpPr/>
            <p:nvPr/>
          </p:nvGrpSpPr>
          <p:grpSpPr>
            <a:xfrm>
              <a:off x="7894" y="3457"/>
              <a:ext cx="2451" cy="925"/>
              <a:chOff x="7894" y="3457"/>
              <a:chExt cx="2451" cy="925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7894" y="4160"/>
                <a:ext cx="160" cy="222"/>
                <a:chOff x="6885113" y="3623386"/>
                <a:chExt cx="137520" cy="178350"/>
              </a:xfrm>
            </p:grpSpPr>
            <p:sp>
              <p:nvSpPr>
                <p:cNvPr id="84" name="椭圆 8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8" name="椭圆 87"/>
              <p:cNvSpPr/>
              <p:nvPr/>
            </p:nvSpPr>
            <p:spPr>
              <a:xfrm>
                <a:off x="9416" y="4258"/>
                <a:ext cx="159" cy="114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8620" y="3679"/>
                <a:ext cx="160" cy="687"/>
                <a:chOff x="9360" y="3927"/>
                <a:chExt cx="192" cy="786"/>
              </a:xfrm>
            </p:grpSpPr>
            <p:grpSp>
              <p:nvGrpSpPr>
                <p:cNvPr id="105" name="组合 104"/>
                <p:cNvGrpSpPr/>
                <p:nvPr/>
              </p:nvGrpSpPr>
              <p:grpSpPr>
                <a:xfrm>
                  <a:off x="9360" y="4073"/>
                  <a:ext cx="192" cy="640"/>
                  <a:chOff x="9360" y="4073"/>
                  <a:chExt cx="192" cy="640"/>
                </a:xfrm>
              </p:grpSpPr>
              <p:grpSp>
                <p:nvGrpSpPr>
                  <p:cNvPr id="106" name="组合 105"/>
                  <p:cNvGrpSpPr/>
                  <p:nvPr/>
                </p:nvGrpSpPr>
                <p:grpSpPr>
                  <a:xfrm>
                    <a:off x="9362" y="4203"/>
                    <a:ext cx="190" cy="511"/>
                    <a:chOff x="5340" y="3877"/>
                    <a:chExt cx="190" cy="511"/>
                  </a:xfrm>
                </p:grpSpPr>
                <p:grpSp>
                  <p:nvGrpSpPr>
                    <p:cNvPr id="107" name="组合 106"/>
                    <p:cNvGrpSpPr/>
                    <p:nvPr/>
                  </p:nvGrpSpPr>
                  <p:grpSpPr>
                    <a:xfrm>
                      <a:off x="5340" y="4130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108" name="椭圆 107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09" name="椭圆 108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10" name="组合 109"/>
                    <p:cNvGrpSpPr/>
                    <p:nvPr/>
                  </p:nvGrpSpPr>
                  <p:grpSpPr>
                    <a:xfrm>
                      <a:off x="5340" y="3877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111" name="椭圆 110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12" name="椭圆 111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13" name="椭圆 112"/>
                  <p:cNvSpPr/>
                  <p:nvPr/>
                </p:nvSpPr>
                <p:spPr>
                  <a:xfrm>
                    <a:off x="9360" y="4073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4" name="椭圆 113"/>
                <p:cNvSpPr/>
                <p:nvPr/>
              </p:nvSpPr>
              <p:spPr>
                <a:xfrm>
                  <a:off x="9360" y="392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5" name="组合 114"/>
              <p:cNvGrpSpPr/>
              <p:nvPr/>
            </p:nvGrpSpPr>
            <p:grpSpPr>
              <a:xfrm>
                <a:off x="10183" y="4033"/>
                <a:ext cx="163" cy="334"/>
                <a:chOff x="6127" y="4000"/>
                <a:chExt cx="195" cy="382"/>
              </a:xfrm>
            </p:grpSpPr>
            <p:grpSp>
              <p:nvGrpSpPr>
                <p:cNvPr id="116" name="组合 115"/>
                <p:cNvGrpSpPr/>
                <p:nvPr/>
              </p:nvGrpSpPr>
              <p:grpSpPr>
                <a:xfrm>
                  <a:off x="6127" y="4128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17" name="椭圆 116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椭圆 117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9" name="椭圆 118"/>
                <p:cNvSpPr/>
                <p:nvPr/>
              </p:nvSpPr>
              <p:spPr>
                <a:xfrm>
                  <a:off x="6132" y="400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7" name="组合 156"/>
              <p:cNvGrpSpPr/>
              <p:nvPr/>
            </p:nvGrpSpPr>
            <p:grpSpPr>
              <a:xfrm>
                <a:off x="8622" y="3457"/>
                <a:ext cx="160" cy="222"/>
                <a:chOff x="6885113" y="3623386"/>
                <a:chExt cx="137520" cy="178350"/>
              </a:xfrm>
            </p:grpSpPr>
            <p:sp>
              <p:nvSpPr>
                <p:cNvPr id="158" name="椭圆 157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椭圆 158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67" name="组合 166"/>
          <p:cNvGrpSpPr/>
          <p:nvPr/>
        </p:nvGrpSpPr>
        <p:grpSpPr>
          <a:xfrm>
            <a:off x="4944110" y="2543175"/>
            <a:ext cx="3848100" cy="1751330"/>
            <a:chOff x="7786" y="3101"/>
            <a:chExt cx="6060" cy="2758"/>
          </a:xfrm>
        </p:grpSpPr>
        <p:grpSp>
          <p:nvGrpSpPr>
            <p:cNvPr id="166" name="组合 165"/>
            <p:cNvGrpSpPr/>
            <p:nvPr/>
          </p:nvGrpSpPr>
          <p:grpSpPr>
            <a:xfrm>
              <a:off x="10812" y="3101"/>
              <a:ext cx="3034" cy="1896"/>
              <a:chOff x="10812" y="3101"/>
              <a:chExt cx="3034" cy="1896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0812" y="3101"/>
                <a:ext cx="3034" cy="1897"/>
                <a:chOff x="8506" y="3393"/>
                <a:chExt cx="3634" cy="2171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8506" y="3393"/>
                  <a:ext cx="3634" cy="1972"/>
                  <a:chOff x="3823" y="4041"/>
                  <a:chExt cx="3634" cy="1972"/>
                </a:xfrm>
              </p:grpSpPr>
              <p:grpSp>
                <p:nvGrpSpPr>
                  <p:cNvPr id="12" name="组合 11"/>
                  <p:cNvGrpSpPr/>
                  <p:nvPr/>
                </p:nvGrpSpPr>
                <p:grpSpPr>
                  <a:xfrm>
                    <a:off x="3823" y="5489"/>
                    <a:ext cx="3635" cy="525"/>
                    <a:chOff x="5513186" y="3590320"/>
                    <a:chExt cx="1728192" cy="368818"/>
                  </a:xfrm>
                </p:grpSpPr>
                <p:sp>
                  <p:nvSpPr>
                    <p:cNvPr id="13" name="矩形 12"/>
                    <p:cNvSpPr/>
                    <p:nvPr/>
                  </p:nvSpPr>
                  <p:spPr>
                    <a:xfrm>
                      <a:off x="5513186" y="3590641"/>
                      <a:ext cx="1728192" cy="367474"/>
                    </a:xfrm>
                    <a:prstGeom prst="rect">
                      <a:avLst/>
                    </a:prstGeom>
                    <a:solidFill>
                      <a:schemeClr val="accent1">
                        <a:lumMod val="20000"/>
                        <a:lumOff val="80000"/>
                      </a:schemeClr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22" name="直接连接符 21"/>
                    <p:cNvCxnSpPr/>
                    <p:nvPr/>
                  </p:nvCxnSpPr>
                  <p:spPr>
                    <a:xfrm>
                      <a:off x="5943768" y="3590320"/>
                      <a:ext cx="0" cy="35795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直接连接符 22"/>
                    <p:cNvCxnSpPr/>
                    <p:nvPr/>
                  </p:nvCxnSpPr>
                  <p:spPr>
                    <a:xfrm>
                      <a:off x="6806517" y="3590641"/>
                      <a:ext cx="0" cy="35795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" name="直接连接符 23"/>
                    <p:cNvCxnSpPr/>
                    <p:nvPr/>
                  </p:nvCxnSpPr>
                  <p:spPr>
                    <a:xfrm>
                      <a:off x="6377203" y="3601180"/>
                      <a:ext cx="0" cy="35795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5" name="直接连接符 24"/>
                  <p:cNvCxnSpPr/>
                  <p:nvPr/>
                </p:nvCxnSpPr>
                <p:spPr>
                  <a:xfrm>
                    <a:off x="6127" y="4041"/>
                    <a:ext cx="0" cy="144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接连接符 25"/>
                  <p:cNvCxnSpPr/>
                  <p:nvPr/>
                </p:nvCxnSpPr>
                <p:spPr>
                  <a:xfrm>
                    <a:off x="4304" y="4056"/>
                    <a:ext cx="0" cy="144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/>
                  <p:cNvCxnSpPr/>
                  <p:nvPr/>
                </p:nvCxnSpPr>
                <p:spPr>
                  <a:xfrm>
                    <a:off x="5175" y="4056"/>
                    <a:ext cx="0" cy="144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7047" y="4042"/>
                    <a:ext cx="0" cy="144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" name="组合 29"/>
                <p:cNvGrpSpPr/>
                <p:nvPr/>
              </p:nvGrpSpPr>
              <p:grpSpPr>
                <a:xfrm>
                  <a:off x="8506" y="4680"/>
                  <a:ext cx="3519" cy="884"/>
                  <a:chOff x="8506" y="4680"/>
                  <a:chExt cx="3519" cy="884"/>
                </a:xfrm>
              </p:grpSpPr>
              <p:sp>
                <p:nvSpPr>
                  <p:cNvPr id="32" name="TextBox 207"/>
                  <p:cNvSpPr txBox="1"/>
                  <p:nvPr/>
                </p:nvSpPr>
                <p:spPr>
                  <a:xfrm>
                    <a:off x="11226" y="4680"/>
                    <a:ext cx="799" cy="8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3" name="TextBox 206"/>
                  <p:cNvSpPr txBox="1"/>
                  <p:nvPr/>
                </p:nvSpPr>
                <p:spPr>
                  <a:xfrm>
                    <a:off x="10323" y="4734"/>
                    <a:ext cx="799" cy="8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4" name="TextBox 205"/>
                  <p:cNvSpPr txBox="1"/>
                  <p:nvPr/>
                </p:nvSpPr>
                <p:spPr>
                  <a:xfrm>
                    <a:off x="9458" y="4734"/>
                    <a:ext cx="799" cy="8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5" name="TextBox 205"/>
                  <p:cNvSpPr txBox="1"/>
                  <p:nvPr/>
                </p:nvSpPr>
                <p:spPr>
                  <a:xfrm>
                    <a:off x="8506" y="4712"/>
                    <a:ext cx="799" cy="8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千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165" name="组合 164"/>
              <p:cNvGrpSpPr/>
              <p:nvPr/>
            </p:nvGrpSpPr>
            <p:grpSpPr>
              <a:xfrm>
                <a:off x="11134" y="3715"/>
                <a:ext cx="2451" cy="668"/>
                <a:chOff x="11134" y="3715"/>
                <a:chExt cx="2451" cy="668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11134" y="4159"/>
                  <a:ext cx="160" cy="222"/>
                  <a:chOff x="6885113" y="3623386"/>
                  <a:chExt cx="137520" cy="178350"/>
                </a:xfrm>
              </p:grpSpPr>
              <p:sp>
                <p:nvSpPr>
                  <p:cNvPr id="44" name="椭圆 4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6" name="椭圆 45"/>
                <p:cNvSpPr/>
                <p:nvPr/>
              </p:nvSpPr>
              <p:spPr>
                <a:xfrm>
                  <a:off x="11138" y="4048"/>
                  <a:ext cx="160" cy="113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11137" y="3935"/>
                  <a:ext cx="160" cy="113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2" name="组合 131"/>
                <p:cNvGrpSpPr/>
                <p:nvPr/>
              </p:nvGrpSpPr>
              <p:grpSpPr>
                <a:xfrm>
                  <a:off x="13423" y="4032"/>
                  <a:ext cx="163" cy="334"/>
                  <a:chOff x="6127" y="4000"/>
                  <a:chExt cx="195" cy="382"/>
                </a:xfrm>
              </p:grpSpPr>
              <p:grpSp>
                <p:nvGrpSpPr>
                  <p:cNvPr id="133" name="组合 132"/>
                  <p:cNvGrpSpPr/>
                  <p:nvPr/>
                </p:nvGrpSpPr>
                <p:grpSpPr>
                  <a:xfrm>
                    <a:off x="6127" y="4128"/>
                    <a:ext cx="191" cy="254"/>
                    <a:chOff x="6885113" y="3623386"/>
                    <a:chExt cx="137520" cy="178350"/>
                  </a:xfrm>
                </p:grpSpPr>
                <p:sp>
                  <p:nvSpPr>
                    <p:cNvPr id="134" name="椭圆 133"/>
                    <p:cNvSpPr/>
                    <p:nvPr/>
                  </p:nvSpPr>
                  <p:spPr>
                    <a:xfrm>
                      <a:off x="6885113" y="3710444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椭圆 134"/>
                    <p:cNvSpPr/>
                    <p:nvPr/>
                  </p:nvSpPr>
                  <p:spPr>
                    <a:xfrm>
                      <a:off x="6885113" y="3623386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36" name="椭圆 135"/>
                  <p:cNvSpPr/>
                  <p:nvPr/>
                </p:nvSpPr>
                <p:spPr>
                  <a:xfrm>
                    <a:off x="6132" y="4000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9" name="组合 138"/>
                <p:cNvGrpSpPr/>
                <p:nvPr/>
              </p:nvGrpSpPr>
              <p:grpSpPr>
                <a:xfrm>
                  <a:off x="13423" y="3715"/>
                  <a:ext cx="163" cy="334"/>
                  <a:chOff x="6127" y="4000"/>
                  <a:chExt cx="195" cy="382"/>
                </a:xfrm>
              </p:grpSpPr>
              <p:grpSp>
                <p:nvGrpSpPr>
                  <p:cNvPr id="140" name="组合 139"/>
                  <p:cNvGrpSpPr/>
                  <p:nvPr/>
                </p:nvGrpSpPr>
                <p:grpSpPr>
                  <a:xfrm>
                    <a:off x="6127" y="4128"/>
                    <a:ext cx="191" cy="254"/>
                    <a:chOff x="6885113" y="3623386"/>
                    <a:chExt cx="137520" cy="178350"/>
                  </a:xfrm>
                </p:grpSpPr>
                <p:sp>
                  <p:nvSpPr>
                    <p:cNvPr id="141" name="椭圆 140"/>
                    <p:cNvSpPr/>
                    <p:nvPr/>
                  </p:nvSpPr>
                  <p:spPr>
                    <a:xfrm>
                      <a:off x="6885113" y="3710444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2" name="椭圆 141"/>
                    <p:cNvSpPr/>
                    <p:nvPr/>
                  </p:nvSpPr>
                  <p:spPr>
                    <a:xfrm>
                      <a:off x="6885113" y="3623386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43" name="椭圆 142"/>
                  <p:cNvSpPr/>
                  <p:nvPr/>
                </p:nvSpPr>
                <p:spPr>
                  <a:xfrm>
                    <a:off x="6132" y="4000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12654" y="3935"/>
                  <a:ext cx="164" cy="446"/>
                  <a:chOff x="6127" y="3857"/>
                  <a:chExt cx="196" cy="511"/>
                </a:xfrm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6127" y="4114"/>
                    <a:ext cx="191" cy="254"/>
                    <a:chOff x="6885113" y="3623386"/>
                    <a:chExt cx="137520" cy="178350"/>
                  </a:xfrm>
                </p:grpSpPr>
                <p:sp>
                  <p:nvSpPr>
                    <p:cNvPr id="147" name="椭圆 146"/>
                    <p:cNvSpPr/>
                    <p:nvPr/>
                  </p:nvSpPr>
                  <p:spPr>
                    <a:xfrm>
                      <a:off x="6885113" y="3710444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8" name="椭圆 147"/>
                    <p:cNvSpPr/>
                    <p:nvPr/>
                  </p:nvSpPr>
                  <p:spPr>
                    <a:xfrm>
                      <a:off x="6885113" y="3623386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49" name="椭圆 148"/>
                  <p:cNvSpPr/>
                  <p:nvPr/>
                </p:nvSpPr>
                <p:spPr>
                  <a:xfrm>
                    <a:off x="6132" y="3986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0" name="椭圆 149"/>
                  <p:cNvSpPr/>
                  <p:nvPr/>
                </p:nvSpPr>
                <p:spPr>
                  <a:xfrm>
                    <a:off x="6130" y="3857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54" name="组合 153"/>
                <p:cNvGrpSpPr/>
                <p:nvPr/>
              </p:nvGrpSpPr>
              <p:grpSpPr>
                <a:xfrm>
                  <a:off x="11860" y="4161"/>
                  <a:ext cx="160" cy="222"/>
                  <a:chOff x="6885113" y="3623386"/>
                  <a:chExt cx="137520" cy="178350"/>
                </a:xfrm>
              </p:grpSpPr>
              <p:sp>
                <p:nvSpPr>
                  <p:cNvPr id="155" name="椭圆 154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6" name="椭圆 155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160" name="文本框 159"/>
            <p:cNvSpPr txBox="1"/>
            <p:nvPr/>
          </p:nvSpPr>
          <p:spPr>
            <a:xfrm>
              <a:off x="7786" y="5135"/>
              <a:ext cx="25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      ）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11022" y="5120"/>
              <a:ext cx="25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      ）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168" name="图片 167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7370445" y="1288415"/>
            <a:ext cx="1458595" cy="877570"/>
          </a:xfrm>
          <a:prstGeom prst="rect">
            <a:avLst/>
          </a:prstGeom>
        </p:spPr>
      </p:pic>
      <p:sp>
        <p:nvSpPr>
          <p:cNvPr id="169" name="文本框 168"/>
          <p:cNvSpPr txBox="1"/>
          <p:nvPr/>
        </p:nvSpPr>
        <p:spPr>
          <a:xfrm>
            <a:off x="1859280" y="4144645"/>
            <a:ext cx="1057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6340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5313045" y="3804285"/>
            <a:ext cx="1057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2813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7386955" y="3773170"/>
            <a:ext cx="1057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4246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1" name="图片 120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24" name="图片 12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5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31" grpId="0"/>
      <p:bldP spid="120" grpId="0" animBg="1"/>
      <p:bldP spid="169" grpId="0"/>
      <p:bldP spid="170" grpId="0"/>
      <p:bldP spid="1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115616" y="1059582"/>
            <a:ext cx="151315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写一写。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61061" y="1738631"/>
            <a:ext cx="1767712" cy="12651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1190" y="3075806"/>
            <a:ext cx="22326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一个书架上有四千五百九十三本书。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8170" y="3782561"/>
            <a:ext cx="1911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写作：（     ）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9735" y="3782561"/>
            <a:ext cx="6972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4593</a:t>
            </a:r>
            <a:endParaRPr lang="en-US" altLang="zh-CN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157855" y="1738630"/>
            <a:ext cx="2566273" cy="12651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69615" y="3075806"/>
            <a:ext cx="22326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一片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森林中有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八千三百零三棵树。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57855" y="3782561"/>
            <a:ext cx="1911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写作：（     ）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8305" y="3782561"/>
            <a:ext cx="6972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8303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19495" y="1725295"/>
            <a:ext cx="1958047" cy="12064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153785" y="3075806"/>
            <a:ext cx="22326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泰山的海拔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是一千五百四十五米。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44208" y="504238"/>
            <a:ext cx="145732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347864" y="345256"/>
            <a:ext cx="2448272" cy="1195437"/>
            <a:chOff x="3347864" y="345256"/>
            <a:chExt cx="2448272" cy="1195437"/>
          </a:xfrm>
        </p:grpSpPr>
        <p:sp>
          <p:nvSpPr>
            <p:cNvPr id="13" name="圆角矩形标注 12"/>
            <p:cNvSpPr/>
            <p:nvPr/>
          </p:nvSpPr>
          <p:spPr>
            <a:xfrm>
              <a:off x="3347864" y="345256"/>
              <a:ext cx="2448272" cy="1195437"/>
            </a:xfrm>
            <a:prstGeom prst="wedgeRoundRectCallout">
              <a:avLst>
                <a:gd name="adj1" fmla="val 74619"/>
                <a:gd name="adj2" fmla="val 24195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19872" y="363309"/>
              <a:ext cx="23762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根据下面的图片内容，把下面的数字写出来。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文本框 8"/>
          <p:cNvSpPr txBox="1"/>
          <p:nvPr/>
        </p:nvSpPr>
        <p:spPr>
          <a:xfrm>
            <a:off x="6297295" y="3761115"/>
            <a:ext cx="1911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写作：（     ）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7380312" y="3761115"/>
            <a:ext cx="697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1545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71950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1115616" y="555526"/>
            <a:ext cx="151315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907455" y="1216584"/>
            <a:ext cx="1345236" cy="172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1768" y="3094449"/>
            <a:ext cx="18366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热气球的高度是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1045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603" y="3900634"/>
            <a:ext cx="2900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作：（            ）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56176" y="427043"/>
            <a:ext cx="1296144" cy="78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919939" y="3166457"/>
            <a:ext cx="211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一台电视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4368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 cstate="email"/>
          <a:srcRect b="6803"/>
          <a:stretch>
            <a:fillRect/>
          </a:stretch>
        </p:blipFill>
        <p:spPr bwMode="auto">
          <a:xfrm>
            <a:off x="2628772" y="1203598"/>
            <a:ext cx="2702097" cy="189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628771" y="3555505"/>
            <a:ext cx="3023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作：（              ）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5" cstate="email"/>
          <a:srcRect t="11630"/>
          <a:stretch>
            <a:fillRect/>
          </a:stretch>
        </p:blipFill>
        <p:spPr bwMode="auto">
          <a:xfrm>
            <a:off x="5677459" y="1258005"/>
            <a:ext cx="2792123" cy="163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013639" y="3094449"/>
            <a:ext cx="2302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一小时骑行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5472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70772" y="3555505"/>
            <a:ext cx="3023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作：（              ）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9296" y="3827824"/>
            <a:ext cx="1780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一千零四十五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35896" y="3558435"/>
            <a:ext cx="2062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四千三百六十八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04248" y="3558435"/>
            <a:ext cx="2062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五千四百七十二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19872" y="623907"/>
            <a:ext cx="2664296" cy="458393"/>
            <a:chOff x="3419872" y="623907"/>
            <a:chExt cx="2664296" cy="458393"/>
          </a:xfrm>
        </p:grpSpPr>
        <p:sp>
          <p:nvSpPr>
            <p:cNvPr id="9" name="圆角矩形标注 8"/>
            <p:cNvSpPr/>
            <p:nvPr/>
          </p:nvSpPr>
          <p:spPr>
            <a:xfrm>
              <a:off x="3491880" y="623907"/>
              <a:ext cx="2448272" cy="458393"/>
            </a:xfrm>
            <a:prstGeom prst="wedgeRoundRectCallout">
              <a:avLst>
                <a:gd name="adj1" fmla="val 62629"/>
                <a:gd name="adj2" fmla="val -1842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19872" y="660633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读出下面图中的数。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20" grpId="0"/>
      <p:bldP spid="21" grpId="0"/>
      <p:bldP spid="22" grpId="0"/>
      <p:bldP spid="24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559719"/>
            <a:ext cx="7500895" cy="2956247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9718" y="1635646"/>
            <a:ext cx="6402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相同的数字在不同的数位上所表示的意义不同。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1955616"/>
            <a:ext cx="6402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每相邻两个计数单位间的进率都是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624" y="2276167"/>
            <a:ext cx="6629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万以内数的写法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：从高位写起，千位、百位、十位和个位是几，就在对应的数位上写几，哪个数位上一个计数单位也没有，就在那个数位上写“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”占位。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87624" y="3192527"/>
            <a:ext cx="66296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万以内数的读法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：从高位读起，千位上是几就读几千，百位上是几就读几百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，十位上是几就读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几十，个位是几就读几；中间有一个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或两个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都只读一个零，末尾不管有几个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，都不读。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4" grpId="0"/>
      <p:bldP spid="15" grpId="0"/>
      <p:bldP spid="16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601237"/>
            <a:ext cx="388843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43205" y="1273810"/>
            <a:ext cx="2226945" cy="1499870"/>
            <a:chOff x="539552" y="1453529"/>
            <a:chExt cx="3351645" cy="1499615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499615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1022086" y="1603999"/>
              <a:ext cx="2386754" cy="11986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70150" y="623570"/>
            <a:ext cx="2980690" cy="19907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21538" y="2773680"/>
            <a:ext cx="2677914" cy="160474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539740" y="685165"/>
            <a:ext cx="33801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人民大会堂万人礼堂有三层，一层有座位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三千六百九十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，二层有三千五百一十五个，三层有二千五百一十八个，加上主席台上的座位，总计可容纳一万人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39740" y="3079750"/>
            <a:ext cx="24320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人民大会堂的北面是宴会厅，可同时容纳五千人就餐。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5925" y="2813050"/>
            <a:ext cx="1267460" cy="127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30835" y="1027430"/>
            <a:ext cx="2299970" cy="1311910"/>
            <a:chOff x="1252" y="1782"/>
            <a:chExt cx="3622" cy="2066"/>
          </a:xfrm>
        </p:grpSpPr>
        <p:sp>
          <p:nvSpPr>
            <p:cNvPr id="2" name="云形标注 1"/>
            <p:cNvSpPr/>
            <p:nvPr/>
          </p:nvSpPr>
          <p:spPr>
            <a:xfrm>
              <a:off x="1252" y="1782"/>
              <a:ext cx="3623" cy="2067"/>
            </a:xfrm>
            <a:prstGeom prst="cloudCallout">
              <a:avLst>
                <a:gd name="adj1" fmla="val -9260"/>
                <a:gd name="adj2" fmla="val 86526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79" y="2162"/>
              <a:ext cx="316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三千六百九十三有多大呢？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002280" y="2552700"/>
            <a:ext cx="1094105" cy="12331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86575" y="890905"/>
            <a:ext cx="1458595" cy="87757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537710" y="511810"/>
            <a:ext cx="1906270" cy="807720"/>
            <a:chOff x="1252" y="1782"/>
            <a:chExt cx="3623" cy="2067"/>
          </a:xfrm>
        </p:grpSpPr>
        <p:sp>
          <p:nvSpPr>
            <p:cNvPr id="18" name="云形标注 17"/>
            <p:cNvSpPr/>
            <p:nvPr/>
          </p:nvSpPr>
          <p:spPr>
            <a:xfrm>
              <a:off x="1252" y="1782"/>
              <a:ext cx="3623" cy="2067"/>
            </a:xfrm>
            <a:prstGeom prst="cloudCallout">
              <a:avLst>
                <a:gd name="adj1" fmla="val 68854"/>
                <a:gd name="adj2" fmla="val 51493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79" y="2162"/>
              <a:ext cx="3169" cy="1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摆一摆吧。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823720" y="2552700"/>
            <a:ext cx="1094105" cy="12331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657475" y="1319530"/>
            <a:ext cx="1094105" cy="1233170"/>
          </a:xfrm>
          <a:prstGeom prst="rect">
            <a:avLst/>
          </a:prstGeom>
        </p:spPr>
      </p:pic>
      <p:pic>
        <p:nvPicPr>
          <p:cNvPr id="23" name="图片 22" descr="100个正方体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284345" y="1823720"/>
            <a:ext cx="840105" cy="852805"/>
          </a:xfrm>
          <a:prstGeom prst="rect">
            <a:avLst/>
          </a:prstGeom>
        </p:spPr>
      </p:pic>
      <p:pic>
        <p:nvPicPr>
          <p:cNvPr id="24" name="图片 23" descr="100个正方体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412615" y="1960245"/>
            <a:ext cx="840105" cy="852805"/>
          </a:xfrm>
          <a:prstGeom prst="rect">
            <a:avLst/>
          </a:prstGeom>
        </p:spPr>
      </p:pic>
      <p:pic>
        <p:nvPicPr>
          <p:cNvPr id="25" name="图片 24" descr="100个正方体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551045" y="2145665"/>
            <a:ext cx="840105" cy="852805"/>
          </a:xfrm>
          <a:prstGeom prst="rect">
            <a:avLst/>
          </a:prstGeom>
        </p:spPr>
      </p:pic>
      <p:pic>
        <p:nvPicPr>
          <p:cNvPr id="26" name="图片 25" descr="100个正方体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698365" y="2339975"/>
            <a:ext cx="840105" cy="852805"/>
          </a:xfrm>
          <a:prstGeom prst="rect">
            <a:avLst/>
          </a:prstGeom>
        </p:spPr>
      </p:pic>
      <p:pic>
        <p:nvPicPr>
          <p:cNvPr id="27" name="图片 26" descr="100个正方体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817745" y="2552700"/>
            <a:ext cx="840105" cy="852805"/>
          </a:xfrm>
          <a:prstGeom prst="rect">
            <a:avLst/>
          </a:prstGeom>
        </p:spPr>
      </p:pic>
      <p:pic>
        <p:nvPicPr>
          <p:cNvPr id="28" name="图片 27" descr="100个正方体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992370" y="2742565"/>
            <a:ext cx="840105" cy="852805"/>
          </a:xfrm>
          <a:prstGeom prst="rect">
            <a:avLst/>
          </a:prstGeom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6290027" y="2552753"/>
            <a:ext cx="1158430" cy="9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7806055" y="3049905"/>
            <a:ext cx="81280" cy="240665"/>
            <a:chOff x="9650" y="2634"/>
            <a:chExt cx="454" cy="1050"/>
          </a:xfrm>
        </p:grpSpPr>
        <p:sp>
          <p:nvSpPr>
            <p:cNvPr id="30" name="立方体 29"/>
            <p:cNvSpPr/>
            <p:nvPr/>
          </p:nvSpPr>
          <p:spPr>
            <a:xfrm>
              <a:off x="9650" y="3232"/>
              <a:ext cx="454" cy="453"/>
            </a:xfrm>
            <a:prstGeom prst="cub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立方体 30"/>
            <p:cNvSpPr/>
            <p:nvPr/>
          </p:nvSpPr>
          <p:spPr>
            <a:xfrm>
              <a:off x="9650" y="2926"/>
              <a:ext cx="454" cy="453"/>
            </a:xfrm>
            <a:prstGeom prst="cub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立方体 31"/>
            <p:cNvSpPr/>
            <p:nvPr/>
          </p:nvSpPr>
          <p:spPr>
            <a:xfrm>
              <a:off x="9650" y="2634"/>
              <a:ext cx="454" cy="453"/>
            </a:xfrm>
            <a:prstGeom prst="cub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右大括号 33"/>
          <p:cNvSpPr/>
          <p:nvPr/>
        </p:nvSpPr>
        <p:spPr>
          <a:xfrm rot="5400000">
            <a:off x="2615565" y="3081655"/>
            <a:ext cx="431800" cy="183959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大括号 34"/>
          <p:cNvSpPr/>
          <p:nvPr/>
        </p:nvSpPr>
        <p:spPr>
          <a:xfrm rot="5400000">
            <a:off x="4771390" y="3331210"/>
            <a:ext cx="431800" cy="134048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大括号 35"/>
          <p:cNvSpPr/>
          <p:nvPr/>
        </p:nvSpPr>
        <p:spPr>
          <a:xfrm rot="5400000">
            <a:off x="6690360" y="3459480"/>
            <a:ext cx="431800" cy="108394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右大括号 36"/>
          <p:cNvSpPr/>
          <p:nvPr/>
        </p:nvSpPr>
        <p:spPr>
          <a:xfrm rot="5400000">
            <a:off x="7713345" y="3777615"/>
            <a:ext cx="396240" cy="41275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402840" y="4244340"/>
            <a:ext cx="866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三千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37710" y="4279900"/>
            <a:ext cx="866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六百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492240" y="4279900"/>
            <a:ext cx="866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九十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93660" y="4279900"/>
            <a:ext cx="866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4396740" y="2454766"/>
            <a:ext cx="2307590" cy="1341120"/>
            <a:chOff x="8104" y="3267"/>
            <a:chExt cx="3634" cy="2112"/>
          </a:xfrm>
        </p:grpSpPr>
        <p:grpSp>
          <p:nvGrpSpPr>
            <p:cNvPr id="14" name="组合 13"/>
            <p:cNvGrpSpPr/>
            <p:nvPr/>
          </p:nvGrpSpPr>
          <p:grpSpPr>
            <a:xfrm>
              <a:off x="8104" y="3267"/>
              <a:ext cx="3634" cy="2113"/>
              <a:chOff x="8506" y="3393"/>
              <a:chExt cx="3634" cy="2113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8506" y="3393"/>
                <a:ext cx="3634" cy="1972"/>
                <a:chOff x="3823" y="4041"/>
                <a:chExt cx="3634" cy="1972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3823" y="5489"/>
                  <a:ext cx="3635" cy="525"/>
                  <a:chOff x="5513186" y="3590320"/>
                  <a:chExt cx="1728192" cy="368818"/>
                </a:xfrm>
              </p:grpSpPr>
              <p:sp>
                <p:nvSpPr>
                  <p:cNvPr id="27" name="矩形 26"/>
                  <p:cNvSpPr/>
                  <p:nvPr/>
                </p:nvSpPr>
                <p:spPr>
                  <a:xfrm>
                    <a:off x="5513186" y="3590641"/>
                    <a:ext cx="1728192" cy="367474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5943768" y="359032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6806517" y="3590641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" name="直接连接符 5"/>
                  <p:cNvCxnSpPr/>
                  <p:nvPr/>
                </p:nvCxnSpPr>
                <p:spPr>
                  <a:xfrm>
                    <a:off x="6377203" y="360118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" name="直接连接符 6"/>
                <p:cNvCxnSpPr/>
                <p:nvPr/>
              </p:nvCxnSpPr>
              <p:spPr>
                <a:xfrm>
                  <a:off x="6127" y="4041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>
                  <a:off x="4304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>
                  <a:off x="5175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7047" y="4042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/>
              <p:cNvGrpSpPr/>
              <p:nvPr/>
            </p:nvGrpSpPr>
            <p:grpSpPr>
              <a:xfrm>
                <a:off x="8587" y="4728"/>
                <a:ext cx="3541" cy="778"/>
                <a:chOff x="8587" y="4728"/>
                <a:chExt cx="3541" cy="778"/>
              </a:xfrm>
            </p:grpSpPr>
            <p:sp>
              <p:nvSpPr>
                <p:cNvPr id="50" name="TextBox 207"/>
                <p:cNvSpPr txBox="1"/>
                <p:nvPr/>
              </p:nvSpPr>
              <p:spPr>
                <a:xfrm>
                  <a:off x="11330" y="4728"/>
                  <a:ext cx="799" cy="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9" name="TextBox 206"/>
                <p:cNvSpPr txBox="1"/>
                <p:nvPr/>
              </p:nvSpPr>
              <p:spPr>
                <a:xfrm>
                  <a:off x="10410" y="4766"/>
                  <a:ext cx="799" cy="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8" name="TextBox 205"/>
                <p:cNvSpPr txBox="1"/>
                <p:nvPr/>
              </p:nvSpPr>
              <p:spPr>
                <a:xfrm>
                  <a:off x="9459" y="4766"/>
                  <a:ext cx="799" cy="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" name="TextBox 205"/>
                <p:cNvSpPr txBox="1"/>
                <p:nvPr/>
              </p:nvSpPr>
              <p:spPr>
                <a:xfrm>
                  <a:off x="8587" y="4782"/>
                  <a:ext cx="799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56" name="组合 55"/>
            <p:cNvGrpSpPr/>
            <p:nvPr/>
          </p:nvGrpSpPr>
          <p:grpSpPr>
            <a:xfrm>
              <a:off x="8490" y="3561"/>
              <a:ext cx="2936" cy="1171"/>
              <a:chOff x="8490" y="3561"/>
              <a:chExt cx="2936" cy="1171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8490" y="4350"/>
                <a:ext cx="195" cy="382"/>
                <a:chOff x="6127" y="3986"/>
                <a:chExt cx="195" cy="382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6127" y="4114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6" name="椭圆 1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" name="椭圆 1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8" name="椭圆 17"/>
                <p:cNvSpPr/>
                <p:nvPr/>
              </p:nvSpPr>
              <p:spPr>
                <a:xfrm>
                  <a:off x="6132" y="3986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10313" y="3561"/>
                <a:ext cx="191" cy="1154"/>
                <a:chOff x="10408" y="2375"/>
                <a:chExt cx="191" cy="1154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10408" y="288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7" name="组合 46"/>
                <p:cNvGrpSpPr/>
                <p:nvPr/>
              </p:nvGrpSpPr>
              <p:grpSpPr>
                <a:xfrm>
                  <a:off x="10408" y="2375"/>
                  <a:ext cx="190" cy="1154"/>
                  <a:chOff x="9361" y="3578"/>
                  <a:chExt cx="190" cy="1154"/>
                </a:xfrm>
              </p:grpSpPr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9361" y="4220"/>
                    <a:ext cx="191" cy="512"/>
                    <a:chOff x="6876256" y="3442339"/>
                    <a:chExt cx="137520" cy="359397"/>
                  </a:xfrm>
                </p:grpSpPr>
                <p:grpSp>
                  <p:nvGrpSpPr>
                    <p:cNvPr id="93" name="组合 92"/>
                    <p:cNvGrpSpPr/>
                    <p:nvPr/>
                  </p:nvGrpSpPr>
                  <p:grpSpPr>
                    <a:xfrm>
                      <a:off x="6876256" y="3623386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94" name="椭圆 93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95" name="椭圆 94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96" name="组合 95"/>
                    <p:cNvGrpSpPr/>
                    <p:nvPr/>
                  </p:nvGrpSpPr>
                  <p:grpSpPr>
                    <a:xfrm>
                      <a:off x="6876256" y="3442339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97" name="椭圆 96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98" name="椭圆 97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9361" y="3578"/>
                    <a:ext cx="191" cy="512"/>
                    <a:chOff x="6876256" y="3442339"/>
                    <a:chExt cx="137520" cy="359397"/>
                  </a:xfrm>
                </p:grpSpPr>
                <p:grpSp>
                  <p:nvGrpSpPr>
                    <p:cNvPr id="37" name="组合 36"/>
                    <p:cNvGrpSpPr/>
                    <p:nvPr/>
                  </p:nvGrpSpPr>
                  <p:grpSpPr>
                    <a:xfrm>
                      <a:off x="6876256" y="3623386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42" name="椭圆 41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43" name="椭圆 42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44" name="组合 43"/>
                    <p:cNvGrpSpPr/>
                    <p:nvPr/>
                  </p:nvGrpSpPr>
                  <p:grpSpPr>
                    <a:xfrm>
                      <a:off x="6876256" y="3442339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45" name="椭圆 44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46" name="椭圆 45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54" name="组合 53"/>
              <p:cNvGrpSpPr/>
              <p:nvPr/>
            </p:nvGrpSpPr>
            <p:grpSpPr>
              <a:xfrm>
                <a:off x="9360" y="3927"/>
                <a:ext cx="192" cy="786"/>
                <a:chOff x="9360" y="3927"/>
                <a:chExt cx="192" cy="786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9360" y="4073"/>
                  <a:ext cx="192" cy="640"/>
                  <a:chOff x="9360" y="4073"/>
                  <a:chExt cx="192" cy="640"/>
                </a:xfrm>
              </p:grpSpPr>
              <p:grpSp>
                <p:nvGrpSpPr>
                  <p:cNvPr id="24" name="组合 23"/>
                  <p:cNvGrpSpPr/>
                  <p:nvPr/>
                </p:nvGrpSpPr>
                <p:grpSpPr>
                  <a:xfrm>
                    <a:off x="9362" y="4203"/>
                    <a:ext cx="190" cy="511"/>
                    <a:chOff x="5340" y="3877"/>
                    <a:chExt cx="190" cy="511"/>
                  </a:xfrm>
                </p:grpSpPr>
                <p:grpSp>
                  <p:nvGrpSpPr>
                    <p:cNvPr id="25" name="组合 24"/>
                    <p:cNvGrpSpPr/>
                    <p:nvPr/>
                  </p:nvGrpSpPr>
                  <p:grpSpPr>
                    <a:xfrm>
                      <a:off x="5340" y="4130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31" name="椭圆 30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3" name="椭圆 32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34" name="组合 33"/>
                    <p:cNvGrpSpPr/>
                    <p:nvPr/>
                  </p:nvGrpSpPr>
                  <p:grpSpPr>
                    <a:xfrm>
                      <a:off x="5340" y="3877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35" name="椭圆 34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8" name="椭圆 37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39" name="椭圆 38"/>
                  <p:cNvSpPr/>
                  <p:nvPr/>
                </p:nvSpPr>
                <p:spPr>
                  <a:xfrm>
                    <a:off x="9360" y="4073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1" name="椭圆 40"/>
                <p:cNvSpPr/>
                <p:nvPr/>
              </p:nvSpPr>
              <p:spPr>
                <a:xfrm>
                  <a:off x="9360" y="392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11232" y="4332"/>
                <a:ext cx="195" cy="382"/>
                <a:chOff x="6127" y="4000"/>
                <a:chExt cx="195" cy="382"/>
              </a:xfrm>
            </p:grpSpPr>
            <p:grpSp>
              <p:nvGrpSpPr>
                <p:cNvPr id="78" name="组合 77"/>
                <p:cNvGrpSpPr/>
                <p:nvPr/>
              </p:nvGrpSpPr>
              <p:grpSpPr>
                <a:xfrm>
                  <a:off x="6127" y="4128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79" name="椭圆 7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5" name="椭圆 4"/>
                <p:cNvSpPr/>
                <p:nvPr/>
              </p:nvSpPr>
              <p:spPr>
                <a:xfrm>
                  <a:off x="6132" y="400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60" name="组合 59"/>
          <p:cNvGrpSpPr/>
          <p:nvPr/>
        </p:nvGrpSpPr>
        <p:grpSpPr>
          <a:xfrm>
            <a:off x="271217" y="1098995"/>
            <a:ext cx="1988657" cy="1932305"/>
            <a:chOff x="6256" y="129"/>
            <a:chExt cx="4751" cy="3043"/>
          </a:xfrm>
        </p:grpSpPr>
        <p:sp>
          <p:nvSpPr>
            <p:cNvPr id="58" name="云形标注 57"/>
            <p:cNvSpPr/>
            <p:nvPr/>
          </p:nvSpPr>
          <p:spPr>
            <a:xfrm>
              <a:off x="6256" y="129"/>
              <a:ext cx="4751" cy="2609"/>
            </a:xfrm>
            <a:prstGeom prst="cloudCallout">
              <a:avLst>
                <a:gd name="adj1" fmla="val -801"/>
                <a:gd name="adj2" fmla="val 7122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850" y="312"/>
              <a:ext cx="4157" cy="2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怎么在计数器上拨出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3693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3583940" y="3767559"/>
            <a:ext cx="3376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3   6   9   3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2303408" y="2474605"/>
            <a:ext cx="1800085" cy="1206438"/>
            <a:chOff x="2041" y="2051"/>
            <a:chExt cx="2821" cy="2429"/>
          </a:xfrm>
        </p:grpSpPr>
        <p:sp>
          <p:nvSpPr>
            <p:cNvPr id="64" name="圆角矩形标注 63"/>
            <p:cNvSpPr/>
            <p:nvPr/>
          </p:nvSpPr>
          <p:spPr>
            <a:xfrm>
              <a:off x="2097" y="2051"/>
              <a:ext cx="2765" cy="2429"/>
            </a:xfrm>
            <a:prstGeom prst="wedgeRoundRectCallout">
              <a:avLst>
                <a:gd name="adj1" fmla="val 66048"/>
                <a:gd name="adj2" fmla="val -19203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041" y="2063"/>
              <a:ext cx="275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千位上有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个珠子，表示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个千。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203451" y="1380663"/>
            <a:ext cx="2387436" cy="831047"/>
            <a:chOff x="2091" y="1967"/>
            <a:chExt cx="2778" cy="1568"/>
          </a:xfrm>
        </p:grpSpPr>
        <p:sp>
          <p:nvSpPr>
            <p:cNvPr id="77" name="圆角矩形标注 76"/>
            <p:cNvSpPr/>
            <p:nvPr/>
          </p:nvSpPr>
          <p:spPr>
            <a:xfrm>
              <a:off x="2097" y="2051"/>
              <a:ext cx="2666" cy="1440"/>
            </a:xfrm>
            <a:prstGeom prst="wedgeRoundRectCallout">
              <a:avLst>
                <a:gd name="adj1" fmla="val 30892"/>
                <a:gd name="adj2" fmla="val 7189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2091" y="1967"/>
              <a:ext cx="2778" cy="1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百位上有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个珠子，表示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个百。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632649" y="1509266"/>
            <a:ext cx="1755775" cy="1206500"/>
            <a:chOff x="2097" y="2051"/>
            <a:chExt cx="2765" cy="1900"/>
          </a:xfrm>
        </p:grpSpPr>
        <p:sp>
          <p:nvSpPr>
            <p:cNvPr id="83" name="圆角矩形标注 82"/>
            <p:cNvSpPr/>
            <p:nvPr/>
          </p:nvSpPr>
          <p:spPr>
            <a:xfrm>
              <a:off x="2097" y="2051"/>
              <a:ext cx="2666" cy="1885"/>
            </a:xfrm>
            <a:prstGeom prst="wedgeRoundRectCallout">
              <a:avLst>
                <a:gd name="adj1" fmla="val -74241"/>
                <a:gd name="adj2" fmla="val 30464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108" y="2063"/>
              <a:ext cx="275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十位上有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个珠子，表示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个十。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084060" y="2965554"/>
            <a:ext cx="1952436" cy="1262380"/>
            <a:chOff x="2097" y="2051"/>
            <a:chExt cx="2950" cy="2482"/>
          </a:xfrm>
        </p:grpSpPr>
        <p:sp>
          <p:nvSpPr>
            <p:cNvPr id="86" name="圆角矩形标注 85"/>
            <p:cNvSpPr/>
            <p:nvPr/>
          </p:nvSpPr>
          <p:spPr>
            <a:xfrm>
              <a:off x="2097" y="2051"/>
              <a:ext cx="2666" cy="2482"/>
            </a:xfrm>
            <a:prstGeom prst="wedgeRoundRectCallout">
              <a:avLst>
                <a:gd name="adj1" fmla="val -67417"/>
                <a:gd name="adj2" fmla="val -24419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108" y="2063"/>
              <a:ext cx="2939" cy="2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个位上有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个珠子，表示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个一。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3571240" y="4199607"/>
            <a:ext cx="3376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读作：三千六百九十三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14999" y="360856"/>
            <a:ext cx="145732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9" name="组合 88"/>
          <p:cNvGrpSpPr/>
          <p:nvPr/>
        </p:nvGrpSpPr>
        <p:grpSpPr>
          <a:xfrm>
            <a:off x="2839533" y="392644"/>
            <a:ext cx="2600835" cy="814312"/>
            <a:chOff x="6524" y="129"/>
            <a:chExt cx="4751" cy="1362"/>
          </a:xfrm>
        </p:grpSpPr>
        <p:sp>
          <p:nvSpPr>
            <p:cNvPr id="90" name="云形标注 89"/>
            <p:cNvSpPr/>
            <p:nvPr/>
          </p:nvSpPr>
          <p:spPr>
            <a:xfrm>
              <a:off x="6524" y="129"/>
              <a:ext cx="4751" cy="1362"/>
            </a:xfrm>
            <a:prstGeom prst="cloudCallout">
              <a:avLst>
                <a:gd name="adj1" fmla="val 63447"/>
                <a:gd name="adj2" fmla="val 25729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58"/>
            <p:cNvSpPr txBox="1"/>
            <p:nvPr/>
          </p:nvSpPr>
          <p:spPr>
            <a:xfrm>
              <a:off x="7251" y="263"/>
              <a:ext cx="3824" cy="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我来拨一拨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00" name="图片 9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642995" y="219710"/>
            <a:ext cx="4153535" cy="1165225"/>
            <a:chOff x="6365" y="54"/>
            <a:chExt cx="5465" cy="1509"/>
          </a:xfrm>
        </p:grpSpPr>
        <p:sp>
          <p:nvSpPr>
            <p:cNvPr id="58" name="云形标注 57"/>
            <p:cNvSpPr/>
            <p:nvPr/>
          </p:nvSpPr>
          <p:spPr>
            <a:xfrm>
              <a:off x="6365" y="54"/>
              <a:ext cx="5465" cy="1509"/>
            </a:xfrm>
            <a:prstGeom prst="cloudCallout">
              <a:avLst>
                <a:gd name="adj1" fmla="val -55901"/>
                <a:gd name="adj2" fmla="val -626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866" y="351"/>
              <a:ext cx="4681" cy="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一千一千地数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，从三千六百九十三数到九千六百九十三。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04210" y="1506855"/>
            <a:ext cx="1926590" cy="1204829"/>
            <a:chOff x="8104" y="3267"/>
            <a:chExt cx="3634" cy="2171"/>
          </a:xfrm>
        </p:grpSpPr>
        <p:grpSp>
          <p:nvGrpSpPr>
            <p:cNvPr id="14" name="组合 13"/>
            <p:cNvGrpSpPr/>
            <p:nvPr/>
          </p:nvGrpSpPr>
          <p:grpSpPr>
            <a:xfrm>
              <a:off x="8104" y="3267"/>
              <a:ext cx="3634" cy="2171"/>
              <a:chOff x="8506" y="3393"/>
              <a:chExt cx="3634" cy="2171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8506" y="3393"/>
                <a:ext cx="3634" cy="1972"/>
                <a:chOff x="3823" y="4041"/>
                <a:chExt cx="3634" cy="1972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3823" y="5489"/>
                  <a:ext cx="3635" cy="525"/>
                  <a:chOff x="5513186" y="3590320"/>
                  <a:chExt cx="1728192" cy="368818"/>
                </a:xfrm>
              </p:grpSpPr>
              <p:sp>
                <p:nvSpPr>
                  <p:cNvPr id="27" name="矩形 26"/>
                  <p:cNvSpPr/>
                  <p:nvPr/>
                </p:nvSpPr>
                <p:spPr>
                  <a:xfrm>
                    <a:off x="5513186" y="3590641"/>
                    <a:ext cx="1728192" cy="367474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5943768" y="359032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6806517" y="3590641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" name="直接连接符 5"/>
                  <p:cNvCxnSpPr/>
                  <p:nvPr/>
                </p:nvCxnSpPr>
                <p:spPr>
                  <a:xfrm>
                    <a:off x="6377203" y="360118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" name="直接连接符 6"/>
                <p:cNvCxnSpPr/>
                <p:nvPr/>
              </p:nvCxnSpPr>
              <p:spPr>
                <a:xfrm>
                  <a:off x="6127" y="4041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>
                  <a:off x="4304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>
                  <a:off x="5175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7047" y="4042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/>
              <p:cNvGrpSpPr/>
              <p:nvPr/>
            </p:nvGrpSpPr>
            <p:grpSpPr>
              <a:xfrm>
                <a:off x="8506" y="4680"/>
                <a:ext cx="3519" cy="884"/>
                <a:chOff x="8506" y="4680"/>
                <a:chExt cx="3519" cy="884"/>
              </a:xfrm>
            </p:grpSpPr>
            <p:sp>
              <p:nvSpPr>
                <p:cNvPr id="50" name="TextBox 207"/>
                <p:cNvSpPr txBox="1"/>
                <p:nvPr/>
              </p:nvSpPr>
              <p:spPr>
                <a:xfrm>
                  <a:off x="11226" y="4680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9" name="TextBox 206"/>
                <p:cNvSpPr txBox="1"/>
                <p:nvPr/>
              </p:nvSpPr>
              <p:spPr>
                <a:xfrm>
                  <a:off x="10323" y="4734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8" name="TextBox 205"/>
                <p:cNvSpPr txBox="1"/>
                <p:nvPr/>
              </p:nvSpPr>
              <p:spPr>
                <a:xfrm>
                  <a:off x="9458" y="4734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" name="TextBox 205"/>
                <p:cNvSpPr txBox="1"/>
                <p:nvPr/>
              </p:nvSpPr>
              <p:spPr>
                <a:xfrm>
                  <a:off x="8506" y="4712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56" name="组合 55"/>
            <p:cNvGrpSpPr/>
            <p:nvPr/>
          </p:nvGrpSpPr>
          <p:grpSpPr>
            <a:xfrm>
              <a:off x="8490" y="3561"/>
              <a:ext cx="2937" cy="1171"/>
              <a:chOff x="8490" y="3561"/>
              <a:chExt cx="2937" cy="1171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8490" y="4221"/>
                <a:ext cx="196" cy="511"/>
                <a:chOff x="6127" y="3857"/>
                <a:chExt cx="196" cy="511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6127" y="4114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6" name="椭圆 1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" name="椭圆 1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8" name="椭圆 17"/>
                <p:cNvSpPr/>
                <p:nvPr/>
              </p:nvSpPr>
              <p:spPr>
                <a:xfrm>
                  <a:off x="6132" y="3986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椭圆 178"/>
                <p:cNvSpPr/>
                <p:nvPr/>
              </p:nvSpPr>
              <p:spPr>
                <a:xfrm>
                  <a:off x="6130" y="385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10313" y="3561"/>
                <a:ext cx="191" cy="1154"/>
                <a:chOff x="10408" y="2375"/>
                <a:chExt cx="191" cy="1154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10408" y="288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7" name="组合 46"/>
                <p:cNvGrpSpPr/>
                <p:nvPr/>
              </p:nvGrpSpPr>
              <p:grpSpPr>
                <a:xfrm>
                  <a:off x="10408" y="2375"/>
                  <a:ext cx="190" cy="1154"/>
                  <a:chOff x="9361" y="3578"/>
                  <a:chExt cx="190" cy="1154"/>
                </a:xfrm>
              </p:grpSpPr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9361" y="4220"/>
                    <a:ext cx="191" cy="512"/>
                    <a:chOff x="6876256" y="3442339"/>
                    <a:chExt cx="137520" cy="359397"/>
                  </a:xfrm>
                </p:grpSpPr>
                <p:grpSp>
                  <p:nvGrpSpPr>
                    <p:cNvPr id="93" name="组合 92"/>
                    <p:cNvGrpSpPr/>
                    <p:nvPr/>
                  </p:nvGrpSpPr>
                  <p:grpSpPr>
                    <a:xfrm>
                      <a:off x="6876256" y="3623386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94" name="椭圆 93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95" name="椭圆 94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96" name="组合 95"/>
                    <p:cNvGrpSpPr/>
                    <p:nvPr/>
                  </p:nvGrpSpPr>
                  <p:grpSpPr>
                    <a:xfrm>
                      <a:off x="6876256" y="3442339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97" name="椭圆 96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98" name="椭圆 97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9361" y="3578"/>
                    <a:ext cx="191" cy="512"/>
                    <a:chOff x="6876256" y="3442339"/>
                    <a:chExt cx="137520" cy="359397"/>
                  </a:xfrm>
                </p:grpSpPr>
                <p:grpSp>
                  <p:nvGrpSpPr>
                    <p:cNvPr id="37" name="组合 36"/>
                    <p:cNvGrpSpPr/>
                    <p:nvPr/>
                  </p:nvGrpSpPr>
                  <p:grpSpPr>
                    <a:xfrm>
                      <a:off x="6876256" y="3623386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42" name="椭圆 41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43" name="椭圆 42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44" name="组合 43"/>
                    <p:cNvGrpSpPr/>
                    <p:nvPr/>
                  </p:nvGrpSpPr>
                  <p:grpSpPr>
                    <a:xfrm>
                      <a:off x="6876256" y="3442339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45" name="椭圆 44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46" name="椭圆 45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54" name="组合 53"/>
              <p:cNvGrpSpPr/>
              <p:nvPr/>
            </p:nvGrpSpPr>
            <p:grpSpPr>
              <a:xfrm>
                <a:off x="9360" y="3927"/>
                <a:ext cx="192" cy="786"/>
                <a:chOff x="9360" y="3927"/>
                <a:chExt cx="192" cy="786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9360" y="4073"/>
                  <a:ext cx="192" cy="640"/>
                  <a:chOff x="9360" y="4073"/>
                  <a:chExt cx="192" cy="640"/>
                </a:xfrm>
              </p:grpSpPr>
              <p:grpSp>
                <p:nvGrpSpPr>
                  <p:cNvPr id="24" name="组合 23"/>
                  <p:cNvGrpSpPr/>
                  <p:nvPr/>
                </p:nvGrpSpPr>
                <p:grpSpPr>
                  <a:xfrm>
                    <a:off x="9362" y="4203"/>
                    <a:ext cx="190" cy="511"/>
                    <a:chOff x="5340" y="3877"/>
                    <a:chExt cx="190" cy="511"/>
                  </a:xfrm>
                </p:grpSpPr>
                <p:grpSp>
                  <p:nvGrpSpPr>
                    <p:cNvPr id="25" name="组合 24"/>
                    <p:cNvGrpSpPr/>
                    <p:nvPr/>
                  </p:nvGrpSpPr>
                  <p:grpSpPr>
                    <a:xfrm>
                      <a:off x="5340" y="4130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31" name="椭圆 30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3" name="椭圆 32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34" name="组合 33"/>
                    <p:cNvGrpSpPr/>
                    <p:nvPr/>
                  </p:nvGrpSpPr>
                  <p:grpSpPr>
                    <a:xfrm>
                      <a:off x="5340" y="3877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35" name="椭圆 34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8" name="椭圆 37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39" name="椭圆 38"/>
                  <p:cNvSpPr/>
                  <p:nvPr/>
                </p:nvSpPr>
                <p:spPr>
                  <a:xfrm>
                    <a:off x="9360" y="4073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1" name="椭圆 40"/>
                <p:cNvSpPr/>
                <p:nvPr/>
              </p:nvSpPr>
              <p:spPr>
                <a:xfrm>
                  <a:off x="9360" y="392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11232" y="4332"/>
                <a:ext cx="195" cy="382"/>
                <a:chOff x="6127" y="4000"/>
                <a:chExt cx="195" cy="382"/>
              </a:xfrm>
            </p:grpSpPr>
            <p:grpSp>
              <p:nvGrpSpPr>
                <p:cNvPr id="78" name="组合 77"/>
                <p:cNvGrpSpPr/>
                <p:nvPr/>
              </p:nvGrpSpPr>
              <p:grpSpPr>
                <a:xfrm>
                  <a:off x="6127" y="4128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79" name="椭圆 7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5" name="椭圆 4"/>
                <p:cNvSpPr/>
                <p:nvPr/>
              </p:nvSpPr>
              <p:spPr>
                <a:xfrm>
                  <a:off x="6132" y="400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" name="组合 2"/>
          <p:cNvGrpSpPr/>
          <p:nvPr/>
        </p:nvGrpSpPr>
        <p:grpSpPr>
          <a:xfrm>
            <a:off x="318135" y="1485265"/>
            <a:ext cx="1926590" cy="1204829"/>
            <a:chOff x="8104" y="3267"/>
            <a:chExt cx="3634" cy="2171"/>
          </a:xfrm>
        </p:grpSpPr>
        <p:grpSp>
          <p:nvGrpSpPr>
            <p:cNvPr id="4" name="组合 3"/>
            <p:cNvGrpSpPr/>
            <p:nvPr/>
          </p:nvGrpSpPr>
          <p:grpSpPr>
            <a:xfrm>
              <a:off x="8104" y="3267"/>
              <a:ext cx="3634" cy="2171"/>
              <a:chOff x="8506" y="3393"/>
              <a:chExt cx="3634" cy="217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8506" y="3393"/>
                <a:ext cx="3634" cy="1972"/>
                <a:chOff x="3823" y="4041"/>
                <a:chExt cx="3634" cy="1972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3823" y="5489"/>
                  <a:ext cx="3635" cy="525"/>
                  <a:chOff x="5513186" y="3590320"/>
                  <a:chExt cx="1728192" cy="368818"/>
                </a:xfrm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5513186" y="3590641"/>
                    <a:ext cx="1728192" cy="367474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5943768" y="359032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6806517" y="3590641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直接连接符 51"/>
                  <p:cNvCxnSpPr/>
                  <p:nvPr/>
                </p:nvCxnSpPr>
                <p:spPr>
                  <a:xfrm>
                    <a:off x="6377203" y="360118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1" name="直接连接符 60"/>
                <p:cNvCxnSpPr/>
                <p:nvPr/>
              </p:nvCxnSpPr>
              <p:spPr>
                <a:xfrm>
                  <a:off x="6127" y="4041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4304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>
                  <a:off x="5175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7047" y="4042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组合 64"/>
              <p:cNvGrpSpPr/>
              <p:nvPr/>
            </p:nvGrpSpPr>
            <p:grpSpPr>
              <a:xfrm>
                <a:off x="8506" y="4680"/>
                <a:ext cx="3519" cy="884"/>
                <a:chOff x="8506" y="4680"/>
                <a:chExt cx="3519" cy="884"/>
              </a:xfrm>
            </p:grpSpPr>
            <p:sp>
              <p:nvSpPr>
                <p:cNvPr id="66" name="TextBox 207"/>
                <p:cNvSpPr txBox="1"/>
                <p:nvPr/>
              </p:nvSpPr>
              <p:spPr>
                <a:xfrm>
                  <a:off x="11226" y="4680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7" name="TextBox 206"/>
                <p:cNvSpPr txBox="1"/>
                <p:nvPr/>
              </p:nvSpPr>
              <p:spPr>
                <a:xfrm>
                  <a:off x="10323" y="4734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8" name="TextBox 205"/>
                <p:cNvSpPr txBox="1"/>
                <p:nvPr/>
              </p:nvSpPr>
              <p:spPr>
                <a:xfrm>
                  <a:off x="9458" y="4734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9" name="TextBox 205"/>
                <p:cNvSpPr txBox="1"/>
                <p:nvPr/>
              </p:nvSpPr>
              <p:spPr>
                <a:xfrm>
                  <a:off x="8506" y="4712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8490" y="3561"/>
              <a:ext cx="2936" cy="1171"/>
              <a:chOff x="8490" y="3561"/>
              <a:chExt cx="2936" cy="1171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8490" y="4350"/>
                <a:ext cx="195" cy="382"/>
                <a:chOff x="6127" y="3986"/>
                <a:chExt cx="195" cy="38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127" y="4114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73" name="椭圆 72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椭圆 73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5" name="椭圆 74"/>
                <p:cNvSpPr/>
                <p:nvPr/>
              </p:nvSpPr>
              <p:spPr>
                <a:xfrm>
                  <a:off x="6132" y="3986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10313" y="3561"/>
                <a:ext cx="191" cy="1154"/>
                <a:chOff x="10408" y="2375"/>
                <a:chExt cx="191" cy="1154"/>
              </a:xfrm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10408" y="288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1" name="组合 80"/>
                <p:cNvGrpSpPr/>
                <p:nvPr/>
              </p:nvGrpSpPr>
              <p:grpSpPr>
                <a:xfrm>
                  <a:off x="10408" y="2375"/>
                  <a:ext cx="190" cy="1154"/>
                  <a:chOff x="9361" y="3578"/>
                  <a:chExt cx="190" cy="1154"/>
                </a:xfrm>
              </p:grpSpPr>
              <p:grpSp>
                <p:nvGrpSpPr>
                  <p:cNvPr id="82" name="组合 81"/>
                  <p:cNvGrpSpPr/>
                  <p:nvPr/>
                </p:nvGrpSpPr>
                <p:grpSpPr>
                  <a:xfrm>
                    <a:off x="9361" y="4220"/>
                    <a:ext cx="191" cy="512"/>
                    <a:chOff x="6876256" y="3442339"/>
                    <a:chExt cx="137520" cy="359397"/>
                  </a:xfrm>
                </p:grpSpPr>
                <p:grpSp>
                  <p:nvGrpSpPr>
                    <p:cNvPr id="83" name="组合 82"/>
                    <p:cNvGrpSpPr/>
                    <p:nvPr/>
                  </p:nvGrpSpPr>
                  <p:grpSpPr>
                    <a:xfrm>
                      <a:off x="6876256" y="3623386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84" name="椭圆 83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5" name="椭圆 84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86" name="组合 85"/>
                    <p:cNvGrpSpPr/>
                    <p:nvPr/>
                  </p:nvGrpSpPr>
                  <p:grpSpPr>
                    <a:xfrm>
                      <a:off x="6876256" y="3442339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87" name="椭圆 86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8" name="椭圆 87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89" name="组合 88"/>
                  <p:cNvGrpSpPr/>
                  <p:nvPr/>
                </p:nvGrpSpPr>
                <p:grpSpPr>
                  <a:xfrm>
                    <a:off x="9361" y="3578"/>
                    <a:ext cx="191" cy="512"/>
                    <a:chOff x="6876256" y="3442339"/>
                    <a:chExt cx="137520" cy="359397"/>
                  </a:xfrm>
                </p:grpSpPr>
                <p:grpSp>
                  <p:nvGrpSpPr>
                    <p:cNvPr id="90" name="组合 89"/>
                    <p:cNvGrpSpPr/>
                    <p:nvPr/>
                  </p:nvGrpSpPr>
                  <p:grpSpPr>
                    <a:xfrm>
                      <a:off x="6876256" y="3623386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91" name="椭圆 90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99" name="椭圆 98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00" name="组合 99"/>
                    <p:cNvGrpSpPr/>
                    <p:nvPr/>
                  </p:nvGrpSpPr>
                  <p:grpSpPr>
                    <a:xfrm>
                      <a:off x="6876256" y="3442339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101" name="椭圆 100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02" name="椭圆 101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103" name="组合 102"/>
              <p:cNvGrpSpPr/>
              <p:nvPr/>
            </p:nvGrpSpPr>
            <p:grpSpPr>
              <a:xfrm>
                <a:off x="9360" y="3927"/>
                <a:ext cx="192" cy="786"/>
                <a:chOff x="9360" y="3927"/>
                <a:chExt cx="192" cy="786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9360" y="4073"/>
                  <a:ext cx="192" cy="640"/>
                  <a:chOff x="9360" y="4073"/>
                  <a:chExt cx="192" cy="640"/>
                </a:xfrm>
              </p:grpSpPr>
              <p:grpSp>
                <p:nvGrpSpPr>
                  <p:cNvPr id="105" name="组合 104"/>
                  <p:cNvGrpSpPr/>
                  <p:nvPr/>
                </p:nvGrpSpPr>
                <p:grpSpPr>
                  <a:xfrm>
                    <a:off x="9362" y="4203"/>
                    <a:ext cx="190" cy="511"/>
                    <a:chOff x="5340" y="3877"/>
                    <a:chExt cx="190" cy="511"/>
                  </a:xfrm>
                </p:grpSpPr>
                <p:grpSp>
                  <p:nvGrpSpPr>
                    <p:cNvPr id="106" name="组合 105"/>
                    <p:cNvGrpSpPr/>
                    <p:nvPr/>
                  </p:nvGrpSpPr>
                  <p:grpSpPr>
                    <a:xfrm>
                      <a:off x="5340" y="4130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107" name="椭圆 106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08" name="椭圆 107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09" name="组合 108"/>
                    <p:cNvGrpSpPr/>
                    <p:nvPr/>
                  </p:nvGrpSpPr>
                  <p:grpSpPr>
                    <a:xfrm>
                      <a:off x="5340" y="3877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110" name="椭圆 109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11" name="椭圆 110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16" name="椭圆 115"/>
                  <p:cNvSpPr/>
                  <p:nvPr/>
                </p:nvSpPr>
                <p:spPr>
                  <a:xfrm>
                    <a:off x="9360" y="4073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7" name="椭圆 116"/>
                <p:cNvSpPr/>
                <p:nvPr/>
              </p:nvSpPr>
              <p:spPr>
                <a:xfrm>
                  <a:off x="9360" y="392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8" name="组合 117"/>
              <p:cNvGrpSpPr/>
              <p:nvPr/>
            </p:nvGrpSpPr>
            <p:grpSpPr>
              <a:xfrm>
                <a:off x="11232" y="4332"/>
                <a:ext cx="195" cy="382"/>
                <a:chOff x="6127" y="4000"/>
                <a:chExt cx="195" cy="382"/>
              </a:xfrm>
            </p:grpSpPr>
            <p:grpSp>
              <p:nvGrpSpPr>
                <p:cNvPr id="119" name="组合 118"/>
                <p:cNvGrpSpPr/>
                <p:nvPr/>
              </p:nvGrpSpPr>
              <p:grpSpPr>
                <a:xfrm>
                  <a:off x="6127" y="4128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20" name="椭圆 11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椭圆 12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2" name="椭圆 121"/>
                <p:cNvSpPr/>
                <p:nvPr/>
              </p:nvSpPr>
              <p:spPr>
                <a:xfrm>
                  <a:off x="6132" y="400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23" name="组合 122"/>
          <p:cNvGrpSpPr/>
          <p:nvPr/>
        </p:nvGrpSpPr>
        <p:grpSpPr>
          <a:xfrm>
            <a:off x="6423025" y="1603375"/>
            <a:ext cx="1926590" cy="1204829"/>
            <a:chOff x="8104" y="3267"/>
            <a:chExt cx="3634" cy="2171"/>
          </a:xfrm>
        </p:grpSpPr>
        <p:grpSp>
          <p:nvGrpSpPr>
            <p:cNvPr id="124" name="组合 123"/>
            <p:cNvGrpSpPr/>
            <p:nvPr/>
          </p:nvGrpSpPr>
          <p:grpSpPr>
            <a:xfrm>
              <a:off x="8104" y="3267"/>
              <a:ext cx="3634" cy="2171"/>
              <a:chOff x="8506" y="3393"/>
              <a:chExt cx="3634" cy="2171"/>
            </a:xfrm>
          </p:grpSpPr>
          <p:grpSp>
            <p:nvGrpSpPr>
              <p:cNvPr id="125" name="组合 124"/>
              <p:cNvGrpSpPr/>
              <p:nvPr/>
            </p:nvGrpSpPr>
            <p:grpSpPr>
              <a:xfrm>
                <a:off x="8506" y="3393"/>
                <a:ext cx="3634" cy="1972"/>
                <a:chOff x="3823" y="4041"/>
                <a:chExt cx="3634" cy="1972"/>
              </a:xfrm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3823" y="5489"/>
                  <a:ext cx="3635" cy="525"/>
                  <a:chOff x="5513186" y="3590320"/>
                  <a:chExt cx="1728192" cy="368818"/>
                </a:xfrm>
              </p:grpSpPr>
              <p:sp>
                <p:nvSpPr>
                  <p:cNvPr id="127" name="矩形 126"/>
                  <p:cNvSpPr/>
                  <p:nvPr/>
                </p:nvSpPr>
                <p:spPr>
                  <a:xfrm>
                    <a:off x="5513186" y="3590641"/>
                    <a:ext cx="1728192" cy="367474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8" name="直接连接符 127"/>
                  <p:cNvCxnSpPr/>
                  <p:nvPr/>
                </p:nvCxnSpPr>
                <p:spPr>
                  <a:xfrm>
                    <a:off x="5943768" y="359032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9" name="直接连接符 128"/>
                  <p:cNvCxnSpPr/>
                  <p:nvPr/>
                </p:nvCxnSpPr>
                <p:spPr>
                  <a:xfrm>
                    <a:off x="6806517" y="3590641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>
                    <a:off x="6377203" y="360118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1" name="直接连接符 130"/>
                <p:cNvCxnSpPr/>
                <p:nvPr/>
              </p:nvCxnSpPr>
              <p:spPr>
                <a:xfrm>
                  <a:off x="6127" y="4041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>
                  <a:off x="4304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/>
                <p:cNvCxnSpPr/>
                <p:nvPr/>
              </p:nvCxnSpPr>
              <p:spPr>
                <a:xfrm>
                  <a:off x="5175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/>
                <p:cNvCxnSpPr/>
                <p:nvPr/>
              </p:nvCxnSpPr>
              <p:spPr>
                <a:xfrm>
                  <a:off x="7047" y="4042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/>
              <p:cNvGrpSpPr/>
              <p:nvPr/>
            </p:nvGrpSpPr>
            <p:grpSpPr>
              <a:xfrm>
                <a:off x="8506" y="4680"/>
                <a:ext cx="3519" cy="884"/>
                <a:chOff x="8506" y="4680"/>
                <a:chExt cx="3519" cy="884"/>
              </a:xfrm>
            </p:grpSpPr>
            <p:sp>
              <p:nvSpPr>
                <p:cNvPr id="136" name="TextBox 207"/>
                <p:cNvSpPr txBox="1"/>
                <p:nvPr/>
              </p:nvSpPr>
              <p:spPr>
                <a:xfrm>
                  <a:off x="11226" y="4680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7" name="TextBox 206"/>
                <p:cNvSpPr txBox="1"/>
                <p:nvPr/>
              </p:nvSpPr>
              <p:spPr>
                <a:xfrm>
                  <a:off x="10323" y="4734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8" name="TextBox 205"/>
                <p:cNvSpPr txBox="1"/>
                <p:nvPr/>
              </p:nvSpPr>
              <p:spPr>
                <a:xfrm>
                  <a:off x="9458" y="4734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9" name="TextBox 205"/>
                <p:cNvSpPr txBox="1"/>
                <p:nvPr/>
              </p:nvSpPr>
              <p:spPr>
                <a:xfrm>
                  <a:off x="8506" y="4712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140" name="组合 139"/>
            <p:cNvGrpSpPr/>
            <p:nvPr/>
          </p:nvGrpSpPr>
          <p:grpSpPr>
            <a:xfrm>
              <a:off x="8490" y="3554"/>
              <a:ext cx="2937" cy="1178"/>
              <a:chOff x="8490" y="3554"/>
              <a:chExt cx="2937" cy="1178"/>
            </a:xfrm>
          </p:grpSpPr>
          <p:grpSp>
            <p:nvGrpSpPr>
              <p:cNvPr id="141" name="组合 140"/>
              <p:cNvGrpSpPr/>
              <p:nvPr/>
            </p:nvGrpSpPr>
            <p:grpSpPr>
              <a:xfrm>
                <a:off x="8490" y="3554"/>
                <a:ext cx="197" cy="1178"/>
                <a:chOff x="6127" y="3190"/>
                <a:chExt cx="197" cy="1178"/>
              </a:xfrm>
            </p:grpSpPr>
            <p:grpSp>
              <p:nvGrpSpPr>
                <p:cNvPr id="142" name="组合 141"/>
                <p:cNvGrpSpPr/>
                <p:nvPr/>
              </p:nvGrpSpPr>
              <p:grpSpPr>
                <a:xfrm>
                  <a:off x="6127" y="4114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43" name="椭圆 142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4" name="椭圆 143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45" name="椭圆 144"/>
                <p:cNvSpPr/>
                <p:nvPr/>
              </p:nvSpPr>
              <p:spPr>
                <a:xfrm>
                  <a:off x="6132" y="3986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4" name="椭圆 183"/>
                <p:cNvSpPr/>
                <p:nvPr/>
              </p:nvSpPr>
              <p:spPr>
                <a:xfrm>
                  <a:off x="6130" y="3856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椭圆 184"/>
                <p:cNvSpPr/>
                <p:nvPr/>
              </p:nvSpPr>
              <p:spPr>
                <a:xfrm>
                  <a:off x="6133" y="3748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椭圆 185"/>
                <p:cNvSpPr/>
                <p:nvPr/>
              </p:nvSpPr>
              <p:spPr>
                <a:xfrm>
                  <a:off x="6133" y="360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椭圆 186"/>
                <p:cNvSpPr/>
                <p:nvPr/>
              </p:nvSpPr>
              <p:spPr>
                <a:xfrm>
                  <a:off x="6128" y="3478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8" name="椭圆 187"/>
                <p:cNvSpPr/>
                <p:nvPr/>
              </p:nvSpPr>
              <p:spPr>
                <a:xfrm>
                  <a:off x="6129" y="3324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椭圆 188"/>
                <p:cNvSpPr/>
                <p:nvPr/>
              </p:nvSpPr>
              <p:spPr>
                <a:xfrm>
                  <a:off x="6127" y="319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6" name="组合 145"/>
              <p:cNvGrpSpPr/>
              <p:nvPr/>
            </p:nvGrpSpPr>
            <p:grpSpPr>
              <a:xfrm>
                <a:off x="10313" y="3561"/>
                <a:ext cx="191" cy="1154"/>
                <a:chOff x="10408" y="2375"/>
                <a:chExt cx="191" cy="1154"/>
              </a:xfrm>
            </p:grpSpPr>
            <p:sp>
              <p:nvSpPr>
                <p:cNvPr id="147" name="椭圆 146"/>
                <p:cNvSpPr/>
                <p:nvPr/>
              </p:nvSpPr>
              <p:spPr>
                <a:xfrm>
                  <a:off x="10408" y="288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8" name="组合 147"/>
                <p:cNvGrpSpPr/>
                <p:nvPr/>
              </p:nvGrpSpPr>
              <p:grpSpPr>
                <a:xfrm>
                  <a:off x="10408" y="2375"/>
                  <a:ext cx="190" cy="1154"/>
                  <a:chOff x="9361" y="3578"/>
                  <a:chExt cx="190" cy="1154"/>
                </a:xfrm>
              </p:grpSpPr>
              <p:grpSp>
                <p:nvGrpSpPr>
                  <p:cNvPr id="149" name="组合 148"/>
                  <p:cNvGrpSpPr/>
                  <p:nvPr/>
                </p:nvGrpSpPr>
                <p:grpSpPr>
                  <a:xfrm>
                    <a:off x="9361" y="4220"/>
                    <a:ext cx="191" cy="512"/>
                    <a:chOff x="6876256" y="3442339"/>
                    <a:chExt cx="137520" cy="359397"/>
                  </a:xfrm>
                </p:grpSpPr>
                <p:grpSp>
                  <p:nvGrpSpPr>
                    <p:cNvPr id="150" name="组合 149"/>
                    <p:cNvGrpSpPr/>
                    <p:nvPr/>
                  </p:nvGrpSpPr>
                  <p:grpSpPr>
                    <a:xfrm>
                      <a:off x="6876256" y="3623386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151" name="椭圆 150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52" name="椭圆 151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53" name="组合 152"/>
                    <p:cNvGrpSpPr/>
                    <p:nvPr/>
                  </p:nvGrpSpPr>
                  <p:grpSpPr>
                    <a:xfrm>
                      <a:off x="6876256" y="3442339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154" name="椭圆 153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55" name="椭圆 154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56" name="组合 155"/>
                  <p:cNvGrpSpPr/>
                  <p:nvPr/>
                </p:nvGrpSpPr>
                <p:grpSpPr>
                  <a:xfrm>
                    <a:off x="9361" y="3578"/>
                    <a:ext cx="191" cy="512"/>
                    <a:chOff x="6876256" y="3442339"/>
                    <a:chExt cx="137520" cy="359397"/>
                  </a:xfrm>
                </p:grpSpPr>
                <p:grpSp>
                  <p:nvGrpSpPr>
                    <p:cNvPr id="157" name="组合 156"/>
                    <p:cNvGrpSpPr/>
                    <p:nvPr/>
                  </p:nvGrpSpPr>
                  <p:grpSpPr>
                    <a:xfrm>
                      <a:off x="6876256" y="3623386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158" name="椭圆 157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59" name="椭圆 158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60" name="组合 159"/>
                    <p:cNvGrpSpPr/>
                    <p:nvPr/>
                  </p:nvGrpSpPr>
                  <p:grpSpPr>
                    <a:xfrm>
                      <a:off x="6876256" y="3442339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161" name="椭圆 160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62" name="椭圆 161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163" name="组合 162"/>
              <p:cNvGrpSpPr/>
              <p:nvPr/>
            </p:nvGrpSpPr>
            <p:grpSpPr>
              <a:xfrm>
                <a:off x="9360" y="3927"/>
                <a:ext cx="192" cy="786"/>
                <a:chOff x="9360" y="3927"/>
                <a:chExt cx="192" cy="786"/>
              </a:xfrm>
            </p:grpSpPr>
            <p:grpSp>
              <p:nvGrpSpPr>
                <p:cNvPr id="164" name="组合 163"/>
                <p:cNvGrpSpPr/>
                <p:nvPr/>
              </p:nvGrpSpPr>
              <p:grpSpPr>
                <a:xfrm>
                  <a:off x="9360" y="4073"/>
                  <a:ext cx="192" cy="640"/>
                  <a:chOff x="9360" y="4073"/>
                  <a:chExt cx="192" cy="640"/>
                </a:xfrm>
              </p:grpSpPr>
              <p:grpSp>
                <p:nvGrpSpPr>
                  <p:cNvPr id="165" name="组合 164"/>
                  <p:cNvGrpSpPr/>
                  <p:nvPr/>
                </p:nvGrpSpPr>
                <p:grpSpPr>
                  <a:xfrm>
                    <a:off x="9362" y="4203"/>
                    <a:ext cx="190" cy="511"/>
                    <a:chOff x="5340" y="3877"/>
                    <a:chExt cx="190" cy="511"/>
                  </a:xfrm>
                </p:grpSpPr>
                <p:grpSp>
                  <p:nvGrpSpPr>
                    <p:cNvPr id="166" name="组合 165"/>
                    <p:cNvGrpSpPr/>
                    <p:nvPr/>
                  </p:nvGrpSpPr>
                  <p:grpSpPr>
                    <a:xfrm>
                      <a:off x="5340" y="4130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167" name="椭圆 166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68" name="椭圆 167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69" name="组合 168"/>
                    <p:cNvGrpSpPr/>
                    <p:nvPr/>
                  </p:nvGrpSpPr>
                  <p:grpSpPr>
                    <a:xfrm>
                      <a:off x="5340" y="3877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170" name="椭圆 169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71" name="椭圆 170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72" name="椭圆 171"/>
                  <p:cNvSpPr/>
                  <p:nvPr/>
                </p:nvSpPr>
                <p:spPr>
                  <a:xfrm>
                    <a:off x="9360" y="4073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73" name="椭圆 172"/>
                <p:cNvSpPr/>
                <p:nvPr/>
              </p:nvSpPr>
              <p:spPr>
                <a:xfrm>
                  <a:off x="9360" y="392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4" name="组合 173"/>
              <p:cNvGrpSpPr/>
              <p:nvPr/>
            </p:nvGrpSpPr>
            <p:grpSpPr>
              <a:xfrm>
                <a:off x="11232" y="4332"/>
                <a:ext cx="195" cy="382"/>
                <a:chOff x="6127" y="4000"/>
                <a:chExt cx="195" cy="382"/>
              </a:xfrm>
            </p:grpSpPr>
            <p:grpSp>
              <p:nvGrpSpPr>
                <p:cNvPr id="175" name="组合 174"/>
                <p:cNvGrpSpPr/>
                <p:nvPr/>
              </p:nvGrpSpPr>
              <p:grpSpPr>
                <a:xfrm>
                  <a:off x="6127" y="4128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76" name="椭圆 17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7" name="椭圆 17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78" name="椭圆 177"/>
                <p:cNvSpPr/>
                <p:nvPr/>
              </p:nvSpPr>
              <p:spPr>
                <a:xfrm>
                  <a:off x="6132" y="400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90" name="文本框 189"/>
          <p:cNvSpPr txBox="1"/>
          <p:nvPr/>
        </p:nvSpPr>
        <p:spPr>
          <a:xfrm>
            <a:off x="5323205" y="218821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8288655" y="3614420"/>
            <a:ext cx="808355" cy="96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1" name="组合 180"/>
          <p:cNvGrpSpPr/>
          <p:nvPr/>
        </p:nvGrpSpPr>
        <p:grpSpPr>
          <a:xfrm>
            <a:off x="233045" y="3075940"/>
            <a:ext cx="1471930" cy="1766570"/>
            <a:chOff x="508" y="5455"/>
            <a:chExt cx="2318" cy="2782"/>
          </a:xfrm>
        </p:grpSpPr>
        <p:sp>
          <p:nvSpPr>
            <p:cNvPr id="2" name="圆角矩形标注 1"/>
            <p:cNvSpPr/>
            <p:nvPr/>
          </p:nvSpPr>
          <p:spPr>
            <a:xfrm>
              <a:off x="508" y="5455"/>
              <a:ext cx="2318" cy="2782"/>
            </a:xfrm>
            <a:prstGeom prst="wedgeRoundRectCallout">
              <a:avLst>
                <a:gd name="adj1" fmla="val -19097"/>
                <a:gd name="adj2" fmla="val -69647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文本框 179"/>
            <p:cNvSpPr txBox="1"/>
            <p:nvPr/>
          </p:nvSpPr>
          <p:spPr>
            <a:xfrm>
              <a:off x="508" y="5476"/>
              <a:ext cx="2318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三千六百九十三是由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个千、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个百、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个十和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个一组成的，写作：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3693</a:t>
              </a:r>
              <a:endParaRPr lang="en-US" altLang="zh-CN" sz="1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2339752" y="1707654"/>
            <a:ext cx="792480" cy="584835"/>
            <a:chOff x="3798" y="3015"/>
            <a:chExt cx="1248" cy="921"/>
          </a:xfrm>
        </p:grpSpPr>
        <p:sp>
          <p:nvSpPr>
            <p:cNvPr id="182" name="右箭头 181"/>
            <p:cNvSpPr/>
            <p:nvPr/>
          </p:nvSpPr>
          <p:spPr>
            <a:xfrm>
              <a:off x="3798" y="3596"/>
              <a:ext cx="1248" cy="3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3885" y="3015"/>
              <a:ext cx="116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/>
                <a:t>一千</a:t>
              </a:r>
              <a:endParaRPr lang="zh-CN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2164715" y="3118485"/>
            <a:ext cx="1616371" cy="1766570"/>
            <a:chOff x="508" y="5455"/>
            <a:chExt cx="3305" cy="2782"/>
          </a:xfrm>
        </p:grpSpPr>
        <p:sp>
          <p:nvSpPr>
            <p:cNvPr id="193" name="圆角矩形标注 192"/>
            <p:cNvSpPr/>
            <p:nvPr/>
          </p:nvSpPr>
          <p:spPr>
            <a:xfrm>
              <a:off x="508" y="5455"/>
              <a:ext cx="2934" cy="2781"/>
            </a:xfrm>
            <a:prstGeom prst="wedgeRoundRectCallout">
              <a:avLst>
                <a:gd name="adj1" fmla="val 26900"/>
                <a:gd name="adj2" fmla="val -77815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655" y="5476"/>
              <a:ext cx="3158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四千六百九十三是由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个千、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个百、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个十和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个一组成的，写作：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4693</a:t>
              </a:r>
              <a:endParaRPr lang="en-US" altLang="zh-CN" sz="1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4023995" y="2973705"/>
            <a:ext cx="1521422" cy="1766570"/>
            <a:chOff x="508" y="5455"/>
            <a:chExt cx="4083" cy="2782"/>
          </a:xfrm>
        </p:grpSpPr>
        <p:sp>
          <p:nvSpPr>
            <p:cNvPr id="197" name="圆角矩形标注 196"/>
            <p:cNvSpPr/>
            <p:nvPr/>
          </p:nvSpPr>
          <p:spPr>
            <a:xfrm>
              <a:off x="508" y="5455"/>
              <a:ext cx="3652" cy="2782"/>
            </a:xfrm>
            <a:prstGeom prst="wedgeRoundRectCallout">
              <a:avLst>
                <a:gd name="adj1" fmla="val 115373"/>
                <a:gd name="adj2" fmla="val -6718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508" y="5476"/>
              <a:ext cx="4083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九千六百九十三是由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个千、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个百、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个十和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个一组成的，写作：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9693</a:t>
              </a:r>
              <a:endParaRPr lang="en-US" altLang="zh-CN" sz="1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5923915" y="2760345"/>
            <a:ext cx="2364740" cy="1636395"/>
            <a:chOff x="9329" y="4347"/>
            <a:chExt cx="3724" cy="2577"/>
          </a:xfrm>
        </p:grpSpPr>
        <p:sp>
          <p:nvSpPr>
            <p:cNvPr id="205" name="云形标注 204"/>
            <p:cNvSpPr/>
            <p:nvPr/>
          </p:nvSpPr>
          <p:spPr>
            <a:xfrm>
              <a:off x="9329" y="4347"/>
              <a:ext cx="3724" cy="2577"/>
            </a:xfrm>
            <a:prstGeom prst="cloudCallout">
              <a:avLst>
                <a:gd name="adj1" fmla="val 49221"/>
                <a:gd name="adj2" fmla="val 3374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08" name="文本框 207"/>
            <p:cNvSpPr txBox="1"/>
            <p:nvPr/>
          </p:nvSpPr>
          <p:spPr>
            <a:xfrm>
              <a:off x="9556" y="4758"/>
              <a:ext cx="336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其中两个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9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的意义是不一样的。千位上的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9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代表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9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个千，十位上的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9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代表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9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个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十。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04" name="图片 20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35696" y="449466"/>
            <a:ext cx="1182370" cy="118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69595" y="1738630"/>
            <a:ext cx="707390" cy="797560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3364141" y="449466"/>
            <a:ext cx="2565938" cy="798195"/>
            <a:chOff x="6365" y="54"/>
            <a:chExt cx="7103" cy="1509"/>
          </a:xfrm>
        </p:grpSpPr>
        <p:sp>
          <p:nvSpPr>
            <p:cNvPr id="58" name="云形标注 57"/>
            <p:cNvSpPr/>
            <p:nvPr/>
          </p:nvSpPr>
          <p:spPr>
            <a:xfrm>
              <a:off x="6365" y="54"/>
              <a:ext cx="7103" cy="1509"/>
            </a:xfrm>
            <a:prstGeom prst="cloudCallout">
              <a:avLst>
                <a:gd name="adj1" fmla="val -70907"/>
                <a:gd name="adj2" fmla="val 5608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866" y="351"/>
              <a:ext cx="5701" cy="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一万有多大？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287780" y="1729105"/>
            <a:ext cx="707390" cy="7975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995805" y="1738630"/>
            <a:ext cx="707390" cy="7975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77520" y="2530475"/>
            <a:ext cx="707390" cy="7975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84910" y="2536190"/>
            <a:ext cx="707390" cy="7975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892300" y="2526665"/>
            <a:ext cx="707390" cy="7975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15925" y="3333750"/>
            <a:ext cx="707390" cy="7975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23315" y="3333750"/>
            <a:ext cx="707390" cy="7975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830705" y="3333750"/>
            <a:ext cx="707390" cy="79756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068955" y="1816735"/>
            <a:ext cx="1591310" cy="2471420"/>
            <a:chOff x="4833" y="2861"/>
            <a:chExt cx="2506" cy="3892"/>
          </a:xfrm>
        </p:grpSpPr>
        <p:grpSp>
          <p:nvGrpSpPr>
            <p:cNvPr id="43" name="组合 42"/>
            <p:cNvGrpSpPr/>
            <p:nvPr/>
          </p:nvGrpSpPr>
          <p:grpSpPr>
            <a:xfrm>
              <a:off x="4925" y="2861"/>
              <a:ext cx="2415" cy="2144"/>
              <a:chOff x="5246" y="2771"/>
              <a:chExt cx="2415" cy="2144"/>
            </a:xfrm>
          </p:grpSpPr>
          <p:pic>
            <p:nvPicPr>
              <p:cNvPr id="32" name="图片 31" descr="100个正方体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5246" y="2771"/>
                <a:ext cx="925" cy="939"/>
              </a:xfrm>
              <a:prstGeom prst="rect">
                <a:avLst/>
              </a:prstGeom>
            </p:spPr>
          </p:pic>
          <p:pic>
            <p:nvPicPr>
              <p:cNvPr id="33" name="图片 32" descr="100个正方体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5447" y="2927"/>
                <a:ext cx="925" cy="939"/>
              </a:xfrm>
              <a:prstGeom prst="rect">
                <a:avLst/>
              </a:prstGeom>
            </p:spPr>
          </p:pic>
          <p:pic>
            <p:nvPicPr>
              <p:cNvPr id="34" name="图片 33" descr="100个正方体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5603" y="3047"/>
                <a:ext cx="925" cy="939"/>
              </a:xfrm>
              <a:prstGeom prst="rect">
                <a:avLst/>
              </a:prstGeom>
            </p:spPr>
          </p:pic>
          <p:pic>
            <p:nvPicPr>
              <p:cNvPr id="35" name="图片 34" descr="100个正方体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5759" y="3241"/>
                <a:ext cx="925" cy="939"/>
              </a:xfrm>
              <a:prstGeom prst="rect">
                <a:avLst/>
              </a:prstGeom>
            </p:spPr>
          </p:pic>
          <p:pic>
            <p:nvPicPr>
              <p:cNvPr id="36" name="图片 35" descr="100个正方体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5914" y="3377"/>
                <a:ext cx="925" cy="939"/>
              </a:xfrm>
              <a:prstGeom prst="rect">
                <a:avLst/>
              </a:prstGeom>
            </p:spPr>
          </p:pic>
          <p:pic>
            <p:nvPicPr>
              <p:cNvPr id="37" name="图片 36" descr="100个正方体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6171" y="3542"/>
                <a:ext cx="925" cy="939"/>
              </a:xfrm>
              <a:prstGeom prst="rect">
                <a:avLst/>
              </a:prstGeom>
            </p:spPr>
          </p:pic>
          <p:pic>
            <p:nvPicPr>
              <p:cNvPr id="38" name="图片 37" descr="100个正方体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6372" y="3701"/>
                <a:ext cx="925" cy="939"/>
              </a:xfrm>
              <a:prstGeom prst="rect">
                <a:avLst/>
              </a:prstGeom>
            </p:spPr>
          </p:pic>
          <p:pic>
            <p:nvPicPr>
              <p:cNvPr id="39" name="图片 38" descr="100个正方体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6528" y="3841"/>
                <a:ext cx="925" cy="939"/>
              </a:xfrm>
              <a:prstGeom prst="rect">
                <a:avLst/>
              </a:prstGeom>
            </p:spPr>
          </p:pic>
          <p:pic>
            <p:nvPicPr>
              <p:cNvPr id="40" name="图片 39" descr="100个正方体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6737" y="3977"/>
                <a:ext cx="925" cy="939"/>
              </a:xfrm>
              <a:prstGeom prst="rect">
                <a:avLst/>
              </a:prstGeom>
            </p:spPr>
          </p:pic>
        </p:grpSp>
        <p:pic>
          <p:nvPicPr>
            <p:cNvPr id="41" name="Picture 2"/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4833" y="5235"/>
              <a:ext cx="1824" cy="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976" y="5280"/>
              <a:ext cx="147" cy="1341"/>
              <a:chOff x="9468" y="1791"/>
              <a:chExt cx="566" cy="4299"/>
            </a:xfrm>
          </p:grpSpPr>
          <p:sp>
            <p:nvSpPr>
              <p:cNvPr id="44" name="立方体 43"/>
              <p:cNvSpPr/>
              <p:nvPr/>
            </p:nvSpPr>
            <p:spPr>
              <a:xfrm>
                <a:off x="9468" y="5524"/>
                <a:ext cx="567" cy="567"/>
              </a:xfrm>
              <a:prstGeom prst="cub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立方体 44"/>
              <p:cNvSpPr/>
              <p:nvPr/>
            </p:nvSpPr>
            <p:spPr>
              <a:xfrm>
                <a:off x="9468" y="5104"/>
                <a:ext cx="567" cy="567"/>
              </a:xfrm>
              <a:prstGeom prst="cub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立方体 45"/>
              <p:cNvSpPr/>
              <p:nvPr/>
            </p:nvSpPr>
            <p:spPr>
              <a:xfrm>
                <a:off x="9468" y="4683"/>
                <a:ext cx="567" cy="567"/>
              </a:xfrm>
              <a:prstGeom prst="cub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立方体 46"/>
              <p:cNvSpPr/>
              <p:nvPr/>
            </p:nvSpPr>
            <p:spPr>
              <a:xfrm>
                <a:off x="9468" y="4275"/>
                <a:ext cx="567" cy="567"/>
              </a:xfrm>
              <a:prstGeom prst="cub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立方体 47"/>
              <p:cNvSpPr/>
              <p:nvPr/>
            </p:nvSpPr>
            <p:spPr>
              <a:xfrm>
                <a:off x="9468" y="3843"/>
                <a:ext cx="567" cy="567"/>
              </a:xfrm>
              <a:prstGeom prst="cub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立方体 48"/>
              <p:cNvSpPr/>
              <p:nvPr/>
            </p:nvSpPr>
            <p:spPr>
              <a:xfrm>
                <a:off x="9468" y="3427"/>
                <a:ext cx="567" cy="567"/>
              </a:xfrm>
              <a:prstGeom prst="cub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立方体 49"/>
              <p:cNvSpPr/>
              <p:nvPr/>
            </p:nvSpPr>
            <p:spPr>
              <a:xfrm>
                <a:off x="9468" y="3047"/>
                <a:ext cx="567" cy="567"/>
              </a:xfrm>
              <a:prstGeom prst="cub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立方体 50"/>
              <p:cNvSpPr/>
              <p:nvPr/>
            </p:nvSpPr>
            <p:spPr>
              <a:xfrm>
                <a:off x="9468" y="2641"/>
                <a:ext cx="567" cy="567"/>
              </a:xfrm>
              <a:prstGeom prst="cub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立方体 51"/>
              <p:cNvSpPr/>
              <p:nvPr/>
            </p:nvSpPr>
            <p:spPr>
              <a:xfrm>
                <a:off x="9468" y="2278"/>
                <a:ext cx="567" cy="567"/>
              </a:xfrm>
              <a:prstGeom prst="cub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立方体 52"/>
              <p:cNvSpPr/>
              <p:nvPr/>
            </p:nvSpPr>
            <p:spPr>
              <a:xfrm>
                <a:off x="9468" y="1791"/>
                <a:ext cx="567" cy="567"/>
              </a:xfrm>
              <a:prstGeom prst="cube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5829300" y="814070"/>
            <a:ext cx="1863090" cy="1134110"/>
            <a:chOff x="9468" y="3936"/>
            <a:chExt cx="2934" cy="1786"/>
          </a:xfrm>
        </p:grpSpPr>
        <p:sp>
          <p:nvSpPr>
            <p:cNvPr id="55" name="椭圆形标注 54"/>
            <p:cNvSpPr/>
            <p:nvPr/>
          </p:nvSpPr>
          <p:spPr>
            <a:xfrm>
              <a:off x="9468" y="3936"/>
              <a:ext cx="2935" cy="1787"/>
            </a:xfrm>
            <a:prstGeom prst="wedgeEllipseCallout">
              <a:avLst>
                <a:gd name="adj1" fmla="val 68432"/>
                <a:gd name="adj2" fmla="val -3273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9816" y="4074"/>
              <a:ext cx="2448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9990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、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9991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、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9992……9999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、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10000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70" name="右箭头 69"/>
          <p:cNvSpPr/>
          <p:nvPr/>
        </p:nvSpPr>
        <p:spPr>
          <a:xfrm>
            <a:off x="5005705" y="2729865"/>
            <a:ext cx="1151890" cy="172720"/>
          </a:xfrm>
          <a:prstGeom prst="rightArrow">
            <a:avLst>
              <a:gd name="adj1" fmla="val 50000"/>
              <a:gd name="adj2" fmla="val 841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709410" y="2139315"/>
            <a:ext cx="707390" cy="79756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7427595" y="2129790"/>
            <a:ext cx="707390" cy="79756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135620" y="2139315"/>
            <a:ext cx="707390" cy="79756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617335" y="2931160"/>
            <a:ext cx="707390" cy="797560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324725" y="2936875"/>
            <a:ext cx="707390" cy="797560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8032115" y="2927350"/>
            <a:ext cx="707390" cy="79756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555740" y="3734435"/>
            <a:ext cx="707390" cy="79756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7263130" y="3734435"/>
            <a:ext cx="707390" cy="79756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970520" y="3734435"/>
            <a:ext cx="707390" cy="797560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60085" y="3759200"/>
            <a:ext cx="707390" cy="797560"/>
          </a:xfrm>
          <a:prstGeom prst="rect">
            <a:avLst/>
          </a:prstGeom>
        </p:spPr>
      </p:pic>
      <p:sp>
        <p:nvSpPr>
          <p:cNvPr id="81" name="椭圆 80"/>
          <p:cNvSpPr/>
          <p:nvPr/>
        </p:nvSpPr>
        <p:spPr>
          <a:xfrm>
            <a:off x="2703195" y="1415415"/>
            <a:ext cx="2233930" cy="316865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73" name="图片 7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8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45737" y="2819297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107504" y="1360332"/>
            <a:ext cx="2600003" cy="1262380"/>
            <a:chOff x="8474" y="3393"/>
            <a:chExt cx="3912" cy="2139"/>
          </a:xfrm>
        </p:grpSpPr>
        <p:grpSp>
          <p:nvGrpSpPr>
            <p:cNvPr id="2" name="组合 1"/>
            <p:cNvGrpSpPr/>
            <p:nvPr/>
          </p:nvGrpSpPr>
          <p:grpSpPr>
            <a:xfrm>
              <a:off x="8506" y="3393"/>
              <a:ext cx="3810" cy="1973"/>
              <a:chOff x="3823" y="4041"/>
              <a:chExt cx="3810" cy="1973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3823" y="5489"/>
                <a:ext cx="3810" cy="525"/>
                <a:chOff x="5513186" y="3590320"/>
                <a:chExt cx="1811412" cy="368817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5513186" y="3590320"/>
                  <a:ext cx="1811412" cy="36741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>
                <a:xfrm>
                  <a:off x="5845127" y="3590320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6567013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" name="直接连接符 2"/>
                <p:cNvCxnSpPr/>
                <p:nvPr/>
              </p:nvCxnSpPr>
              <p:spPr>
                <a:xfrm>
                  <a:off x="6197108" y="3590642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直接连接符 4"/>
                <p:cNvCxnSpPr/>
                <p:nvPr/>
              </p:nvCxnSpPr>
              <p:spPr>
                <a:xfrm>
                  <a:off x="6942522" y="3601179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直接连接符 14"/>
              <p:cNvCxnSpPr/>
              <p:nvPr/>
            </p:nvCxnSpPr>
            <p:spPr>
              <a:xfrm>
                <a:off x="5640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4170" y="4056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4875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439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7220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8474" y="4743"/>
              <a:ext cx="3912" cy="789"/>
              <a:chOff x="8474" y="4743"/>
              <a:chExt cx="3912" cy="789"/>
            </a:xfrm>
          </p:grpSpPr>
          <p:sp>
            <p:nvSpPr>
              <p:cNvPr id="50" name="TextBox 207"/>
              <p:cNvSpPr txBox="1"/>
              <p:nvPr/>
            </p:nvSpPr>
            <p:spPr>
              <a:xfrm>
                <a:off x="11587" y="4752"/>
                <a:ext cx="79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TextBox 206"/>
              <p:cNvSpPr txBox="1"/>
              <p:nvPr/>
            </p:nvSpPr>
            <p:spPr>
              <a:xfrm>
                <a:off x="10804" y="4752"/>
                <a:ext cx="637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十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TextBox 205"/>
              <p:cNvSpPr txBox="1"/>
              <p:nvPr/>
            </p:nvSpPr>
            <p:spPr>
              <a:xfrm>
                <a:off x="10067" y="4749"/>
                <a:ext cx="68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百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TextBox 205"/>
              <p:cNvSpPr txBox="1"/>
              <p:nvPr/>
            </p:nvSpPr>
            <p:spPr>
              <a:xfrm>
                <a:off x="9253" y="4749"/>
                <a:ext cx="68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TextBox 205"/>
              <p:cNvSpPr txBox="1"/>
              <p:nvPr/>
            </p:nvSpPr>
            <p:spPr>
              <a:xfrm>
                <a:off x="8474" y="4743"/>
                <a:ext cx="79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万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20" name="组合 219"/>
          <p:cNvGrpSpPr/>
          <p:nvPr/>
        </p:nvGrpSpPr>
        <p:grpSpPr>
          <a:xfrm>
            <a:off x="2892614" y="1355252"/>
            <a:ext cx="2600003" cy="1262380"/>
            <a:chOff x="8474" y="3393"/>
            <a:chExt cx="3912" cy="2139"/>
          </a:xfrm>
        </p:grpSpPr>
        <p:grpSp>
          <p:nvGrpSpPr>
            <p:cNvPr id="221" name="组合 220"/>
            <p:cNvGrpSpPr/>
            <p:nvPr/>
          </p:nvGrpSpPr>
          <p:grpSpPr>
            <a:xfrm>
              <a:off x="8506" y="3393"/>
              <a:ext cx="3810" cy="1973"/>
              <a:chOff x="3823" y="4041"/>
              <a:chExt cx="3810" cy="1973"/>
            </a:xfrm>
          </p:grpSpPr>
          <p:grpSp>
            <p:nvGrpSpPr>
              <p:cNvPr id="222" name="组合 221"/>
              <p:cNvGrpSpPr/>
              <p:nvPr/>
            </p:nvGrpSpPr>
            <p:grpSpPr>
              <a:xfrm>
                <a:off x="3823" y="5489"/>
                <a:ext cx="3810" cy="525"/>
                <a:chOff x="5513186" y="3590320"/>
                <a:chExt cx="1811412" cy="368817"/>
              </a:xfrm>
            </p:grpSpPr>
            <p:sp>
              <p:nvSpPr>
                <p:cNvPr id="223" name="矩形 222"/>
                <p:cNvSpPr/>
                <p:nvPr/>
              </p:nvSpPr>
              <p:spPr>
                <a:xfrm>
                  <a:off x="5513186" y="3590320"/>
                  <a:ext cx="1811412" cy="36741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24" name="直接连接符 223"/>
                <p:cNvCxnSpPr/>
                <p:nvPr/>
              </p:nvCxnSpPr>
              <p:spPr>
                <a:xfrm>
                  <a:off x="5845127" y="3590320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直接连接符 224"/>
                <p:cNvCxnSpPr/>
                <p:nvPr/>
              </p:nvCxnSpPr>
              <p:spPr>
                <a:xfrm>
                  <a:off x="6567013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直接连接符 225"/>
                <p:cNvCxnSpPr/>
                <p:nvPr/>
              </p:nvCxnSpPr>
              <p:spPr>
                <a:xfrm>
                  <a:off x="6197108" y="3590642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直接连接符 226"/>
                <p:cNvCxnSpPr/>
                <p:nvPr/>
              </p:nvCxnSpPr>
              <p:spPr>
                <a:xfrm>
                  <a:off x="6942522" y="3601179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28" name="直接连接符 227"/>
              <p:cNvCxnSpPr/>
              <p:nvPr/>
            </p:nvCxnSpPr>
            <p:spPr>
              <a:xfrm>
                <a:off x="5640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/>
              <p:cNvCxnSpPr/>
              <p:nvPr/>
            </p:nvCxnSpPr>
            <p:spPr>
              <a:xfrm>
                <a:off x="4170" y="4056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/>
              <p:cNvCxnSpPr/>
              <p:nvPr/>
            </p:nvCxnSpPr>
            <p:spPr>
              <a:xfrm>
                <a:off x="4875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/>
              <p:cNvCxnSpPr/>
              <p:nvPr/>
            </p:nvCxnSpPr>
            <p:spPr>
              <a:xfrm>
                <a:off x="6439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/>
              <p:cNvCxnSpPr/>
              <p:nvPr/>
            </p:nvCxnSpPr>
            <p:spPr>
              <a:xfrm>
                <a:off x="7220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3" name="组合 232"/>
            <p:cNvGrpSpPr/>
            <p:nvPr/>
          </p:nvGrpSpPr>
          <p:grpSpPr>
            <a:xfrm>
              <a:off x="8474" y="4743"/>
              <a:ext cx="3912" cy="789"/>
              <a:chOff x="8474" y="4743"/>
              <a:chExt cx="3912" cy="789"/>
            </a:xfrm>
          </p:grpSpPr>
          <p:sp>
            <p:nvSpPr>
              <p:cNvPr id="234" name="TextBox 207"/>
              <p:cNvSpPr txBox="1"/>
              <p:nvPr/>
            </p:nvSpPr>
            <p:spPr>
              <a:xfrm>
                <a:off x="11587" y="4752"/>
                <a:ext cx="79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5" name="TextBox 206"/>
              <p:cNvSpPr txBox="1"/>
              <p:nvPr/>
            </p:nvSpPr>
            <p:spPr>
              <a:xfrm>
                <a:off x="10804" y="4752"/>
                <a:ext cx="637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十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6" name="TextBox 205"/>
              <p:cNvSpPr txBox="1"/>
              <p:nvPr/>
            </p:nvSpPr>
            <p:spPr>
              <a:xfrm>
                <a:off x="10067" y="4749"/>
                <a:ext cx="68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百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7" name="TextBox 205"/>
              <p:cNvSpPr txBox="1"/>
              <p:nvPr/>
            </p:nvSpPr>
            <p:spPr>
              <a:xfrm>
                <a:off x="9253" y="4749"/>
                <a:ext cx="68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8" name="TextBox 205"/>
              <p:cNvSpPr txBox="1"/>
              <p:nvPr/>
            </p:nvSpPr>
            <p:spPr>
              <a:xfrm>
                <a:off x="8474" y="4743"/>
                <a:ext cx="79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万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39" name="组合 238"/>
          <p:cNvGrpSpPr/>
          <p:nvPr/>
        </p:nvGrpSpPr>
        <p:grpSpPr>
          <a:xfrm>
            <a:off x="5775514" y="1355252"/>
            <a:ext cx="2600003" cy="1262380"/>
            <a:chOff x="8474" y="3393"/>
            <a:chExt cx="3912" cy="2139"/>
          </a:xfrm>
        </p:grpSpPr>
        <p:grpSp>
          <p:nvGrpSpPr>
            <p:cNvPr id="240" name="组合 239"/>
            <p:cNvGrpSpPr/>
            <p:nvPr/>
          </p:nvGrpSpPr>
          <p:grpSpPr>
            <a:xfrm>
              <a:off x="8506" y="3393"/>
              <a:ext cx="3810" cy="1973"/>
              <a:chOff x="3823" y="4041"/>
              <a:chExt cx="3810" cy="1973"/>
            </a:xfrm>
          </p:grpSpPr>
          <p:grpSp>
            <p:nvGrpSpPr>
              <p:cNvPr id="241" name="组合 240"/>
              <p:cNvGrpSpPr/>
              <p:nvPr/>
            </p:nvGrpSpPr>
            <p:grpSpPr>
              <a:xfrm>
                <a:off x="3823" y="5489"/>
                <a:ext cx="3810" cy="525"/>
                <a:chOff x="5513186" y="3590320"/>
                <a:chExt cx="1811412" cy="368817"/>
              </a:xfrm>
            </p:grpSpPr>
            <p:sp>
              <p:nvSpPr>
                <p:cNvPr id="242" name="矩形 241"/>
                <p:cNvSpPr/>
                <p:nvPr/>
              </p:nvSpPr>
              <p:spPr>
                <a:xfrm>
                  <a:off x="5513186" y="3590320"/>
                  <a:ext cx="1811412" cy="36741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43" name="直接连接符 242"/>
                <p:cNvCxnSpPr/>
                <p:nvPr/>
              </p:nvCxnSpPr>
              <p:spPr>
                <a:xfrm>
                  <a:off x="5845127" y="3590320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直接连接符 243"/>
                <p:cNvCxnSpPr/>
                <p:nvPr/>
              </p:nvCxnSpPr>
              <p:spPr>
                <a:xfrm>
                  <a:off x="6567013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直接连接符 244"/>
                <p:cNvCxnSpPr/>
                <p:nvPr/>
              </p:nvCxnSpPr>
              <p:spPr>
                <a:xfrm>
                  <a:off x="6197108" y="3590642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6942522" y="3601179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47" name="直接连接符 246"/>
              <p:cNvCxnSpPr/>
              <p:nvPr/>
            </p:nvCxnSpPr>
            <p:spPr>
              <a:xfrm>
                <a:off x="5640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接连接符 247"/>
              <p:cNvCxnSpPr/>
              <p:nvPr/>
            </p:nvCxnSpPr>
            <p:spPr>
              <a:xfrm>
                <a:off x="4170" y="4056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接连接符 248"/>
              <p:cNvCxnSpPr/>
              <p:nvPr/>
            </p:nvCxnSpPr>
            <p:spPr>
              <a:xfrm>
                <a:off x="4875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接连接符 249"/>
              <p:cNvCxnSpPr/>
              <p:nvPr/>
            </p:nvCxnSpPr>
            <p:spPr>
              <a:xfrm>
                <a:off x="6439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接连接符 250"/>
              <p:cNvCxnSpPr/>
              <p:nvPr/>
            </p:nvCxnSpPr>
            <p:spPr>
              <a:xfrm>
                <a:off x="7220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2" name="组合 251"/>
            <p:cNvGrpSpPr/>
            <p:nvPr/>
          </p:nvGrpSpPr>
          <p:grpSpPr>
            <a:xfrm>
              <a:off x="8474" y="4743"/>
              <a:ext cx="3912" cy="789"/>
              <a:chOff x="8474" y="4743"/>
              <a:chExt cx="3912" cy="789"/>
            </a:xfrm>
          </p:grpSpPr>
          <p:sp>
            <p:nvSpPr>
              <p:cNvPr id="253" name="TextBox 207"/>
              <p:cNvSpPr txBox="1"/>
              <p:nvPr/>
            </p:nvSpPr>
            <p:spPr>
              <a:xfrm>
                <a:off x="11587" y="4752"/>
                <a:ext cx="79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4" name="TextBox 206"/>
              <p:cNvSpPr txBox="1"/>
              <p:nvPr/>
            </p:nvSpPr>
            <p:spPr>
              <a:xfrm>
                <a:off x="10804" y="4752"/>
                <a:ext cx="637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十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5" name="TextBox 205"/>
              <p:cNvSpPr txBox="1"/>
              <p:nvPr/>
            </p:nvSpPr>
            <p:spPr>
              <a:xfrm>
                <a:off x="10067" y="4749"/>
                <a:ext cx="68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百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6" name="TextBox 205"/>
              <p:cNvSpPr txBox="1"/>
              <p:nvPr/>
            </p:nvSpPr>
            <p:spPr>
              <a:xfrm>
                <a:off x="9253" y="4749"/>
                <a:ext cx="68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7" name="TextBox 205"/>
              <p:cNvSpPr txBox="1"/>
              <p:nvPr/>
            </p:nvSpPr>
            <p:spPr>
              <a:xfrm>
                <a:off x="8474" y="4743"/>
                <a:ext cx="79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万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59" name="组合 258"/>
          <p:cNvGrpSpPr/>
          <p:nvPr/>
        </p:nvGrpSpPr>
        <p:grpSpPr>
          <a:xfrm>
            <a:off x="2325237" y="1491142"/>
            <a:ext cx="121285" cy="732790"/>
            <a:chOff x="10408" y="2375"/>
            <a:chExt cx="191" cy="1154"/>
          </a:xfrm>
        </p:grpSpPr>
        <p:sp>
          <p:nvSpPr>
            <p:cNvPr id="260" name="椭圆 259"/>
            <p:cNvSpPr/>
            <p:nvPr/>
          </p:nvSpPr>
          <p:spPr>
            <a:xfrm>
              <a:off x="10408" y="2887"/>
              <a:ext cx="191" cy="13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1" name="组合 260"/>
            <p:cNvGrpSpPr/>
            <p:nvPr/>
          </p:nvGrpSpPr>
          <p:grpSpPr>
            <a:xfrm>
              <a:off x="10408" y="2375"/>
              <a:ext cx="190" cy="1154"/>
              <a:chOff x="9361" y="3578"/>
              <a:chExt cx="190" cy="1154"/>
            </a:xfrm>
          </p:grpSpPr>
          <p:grpSp>
            <p:nvGrpSpPr>
              <p:cNvPr id="262" name="组合 261"/>
              <p:cNvGrpSpPr/>
              <p:nvPr/>
            </p:nvGrpSpPr>
            <p:grpSpPr>
              <a:xfrm>
                <a:off x="9361" y="4220"/>
                <a:ext cx="191" cy="512"/>
                <a:chOff x="6876256" y="3442339"/>
                <a:chExt cx="137520" cy="359397"/>
              </a:xfrm>
            </p:grpSpPr>
            <p:grpSp>
              <p:nvGrpSpPr>
                <p:cNvPr id="263" name="组合 262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264" name="椭圆 26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5" name="椭圆 26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66" name="组合 265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267" name="椭圆 266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8" name="椭圆 267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69" name="组合 268"/>
              <p:cNvGrpSpPr/>
              <p:nvPr/>
            </p:nvGrpSpPr>
            <p:grpSpPr>
              <a:xfrm>
                <a:off x="9361" y="3578"/>
                <a:ext cx="191" cy="512"/>
                <a:chOff x="6876256" y="3442339"/>
                <a:chExt cx="137520" cy="359397"/>
              </a:xfrm>
            </p:grpSpPr>
            <p:grpSp>
              <p:nvGrpSpPr>
                <p:cNvPr id="270" name="组合 269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271" name="椭圆 270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2" name="椭圆 271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3" name="组合 272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274" name="椭圆 27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5" name="椭圆 27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76" name="组合 275"/>
          <p:cNvGrpSpPr/>
          <p:nvPr/>
        </p:nvGrpSpPr>
        <p:grpSpPr>
          <a:xfrm>
            <a:off x="1806442" y="1491142"/>
            <a:ext cx="121285" cy="732790"/>
            <a:chOff x="10408" y="2375"/>
            <a:chExt cx="191" cy="1154"/>
          </a:xfrm>
        </p:grpSpPr>
        <p:sp>
          <p:nvSpPr>
            <p:cNvPr id="277" name="椭圆 276"/>
            <p:cNvSpPr/>
            <p:nvPr/>
          </p:nvSpPr>
          <p:spPr>
            <a:xfrm>
              <a:off x="10408" y="2887"/>
              <a:ext cx="191" cy="13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8" name="组合 277"/>
            <p:cNvGrpSpPr/>
            <p:nvPr/>
          </p:nvGrpSpPr>
          <p:grpSpPr>
            <a:xfrm>
              <a:off x="10408" y="2375"/>
              <a:ext cx="190" cy="1154"/>
              <a:chOff x="9361" y="3578"/>
              <a:chExt cx="190" cy="1154"/>
            </a:xfrm>
          </p:grpSpPr>
          <p:grpSp>
            <p:nvGrpSpPr>
              <p:cNvPr id="279" name="组合 278"/>
              <p:cNvGrpSpPr/>
              <p:nvPr/>
            </p:nvGrpSpPr>
            <p:grpSpPr>
              <a:xfrm>
                <a:off x="9361" y="4220"/>
                <a:ext cx="191" cy="512"/>
                <a:chOff x="6876256" y="3442339"/>
                <a:chExt cx="137520" cy="359397"/>
              </a:xfrm>
            </p:grpSpPr>
            <p:grpSp>
              <p:nvGrpSpPr>
                <p:cNvPr id="280" name="组合 279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281" name="椭圆 280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2" name="椭圆 281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3" name="组合 282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284" name="椭圆 28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5" name="椭圆 28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86" name="组合 285"/>
              <p:cNvGrpSpPr/>
              <p:nvPr/>
            </p:nvGrpSpPr>
            <p:grpSpPr>
              <a:xfrm>
                <a:off x="9361" y="3578"/>
                <a:ext cx="191" cy="512"/>
                <a:chOff x="6876256" y="3442339"/>
                <a:chExt cx="137520" cy="359397"/>
              </a:xfrm>
            </p:grpSpPr>
            <p:grpSp>
              <p:nvGrpSpPr>
                <p:cNvPr id="287" name="组合 286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288" name="椭圆 28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9" name="椭圆 28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90" name="组合 289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291" name="椭圆 290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2" name="椭圆 291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94" name="组合 293"/>
          <p:cNvGrpSpPr/>
          <p:nvPr/>
        </p:nvGrpSpPr>
        <p:grpSpPr>
          <a:xfrm>
            <a:off x="1276217" y="1482252"/>
            <a:ext cx="121285" cy="732790"/>
            <a:chOff x="10408" y="2375"/>
            <a:chExt cx="191" cy="1154"/>
          </a:xfrm>
        </p:grpSpPr>
        <p:sp>
          <p:nvSpPr>
            <p:cNvPr id="295" name="椭圆 294"/>
            <p:cNvSpPr/>
            <p:nvPr/>
          </p:nvSpPr>
          <p:spPr>
            <a:xfrm>
              <a:off x="10408" y="2887"/>
              <a:ext cx="191" cy="13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6" name="组合 295"/>
            <p:cNvGrpSpPr/>
            <p:nvPr/>
          </p:nvGrpSpPr>
          <p:grpSpPr>
            <a:xfrm>
              <a:off x="10408" y="2375"/>
              <a:ext cx="190" cy="1154"/>
              <a:chOff x="9361" y="3578"/>
              <a:chExt cx="190" cy="1154"/>
            </a:xfrm>
          </p:grpSpPr>
          <p:grpSp>
            <p:nvGrpSpPr>
              <p:cNvPr id="297" name="组合 296"/>
              <p:cNvGrpSpPr/>
              <p:nvPr/>
            </p:nvGrpSpPr>
            <p:grpSpPr>
              <a:xfrm>
                <a:off x="9361" y="4220"/>
                <a:ext cx="191" cy="512"/>
                <a:chOff x="6876256" y="3442339"/>
                <a:chExt cx="137520" cy="359397"/>
              </a:xfrm>
            </p:grpSpPr>
            <p:grpSp>
              <p:nvGrpSpPr>
                <p:cNvPr id="298" name="组合 297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299" name="椭圆 29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0" name="椭圆 29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01" name="组合 300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02" name="椭圆 30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3" name="椭圆 30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04" name="组合 303"/>
              <p:cNvGrpSpPr/>
              <p:nvPr/>
            </p:nvGrpSpPr>
            <p:grpSpPr>
              <a:xfrm>
                <a:off x="9361" y="3578"/>
                <a:ext cx="191" cy="512"/>
                <a:chOff x="6876256" y="3442339"/>
                <a:chExt cx="137520" cy="359397"/>
              </a:xfrm>
            </p:grpSpPr>
            <p:grpSp>
              <p:nvGrpSpPr>
                <p:cNvPr id="305" name="组合 304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06" name="椭圆 30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7" name="椭圆 30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08" name="组合 307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09" name="椭圆 30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0" name="椭圆 30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08" name="组合 407"/>
          <p:cNvGrpSpPr/>
          <p:nvPr/>
        </p:nvGrpSpPr>
        <p:grpSpPr>
          <a:xfrm>
            <a:off x="767582" y="1482252"/>
            <a:ext cx="121285" cy="732790"/>
            <a:chOff x="1823" y="2387"/>
            <a:chExt cx="191" cy="1154"/>
          </a:xfrm>
        </p:grpSpPr>
        <p:sp>
          <p:nvSpPr>
            <p:cNvPr id="312" name="椭圆 311"/>
            <p:cNvSpPr/>
            <p:nvPr/>
          </p:nvSpPr>
          <p:spPr>
            <a:xfrm>
              <a:off x="1823" y="2899"/>
              <a:ext cx="191" cy="13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3" name="组合 312"/>
            <p:cNvGrpSpPr/>
            <p:nvPr/>
          </p:nvGrpSpPr>
          <p:grpSpPr>
            <a:xfrm>
              <a:off x="1823" y="2387"/>
              <a:ext cx="190" cy="1154"/>
              <a:chOff x="9361" y="3578"/>
              <a:chExt cx="190" cy="1154"/>
            </a:xfrm>
          </p:grpSpPr>
          <p:grpSp>
            <p:nvGrpSpPr>
              <p:cNvPr id="314" name="组合 313"/>
              <p:cNvGrpSpPr/>
              <p:nvPr/>
            </p:nvGrpSpPr>
            <p:grpSpPr>
              <a:xfrm>
                <a:off x="9361" y="4220"/>
                <a:ext cx="191" cy="512"/>
                <a:chOff x="6876256" y="3442339"/>
                <a:chExt cx="137520" cy="359397"/>
              </a:xfrm>
            </p:grpSpPr>
            <p:grpSp>
              <p:nvGrpSpPr>
                <p:cNvPr id="315" name="组合 314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16" name="椭圆 31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7" name="椭圆 31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18" name="组合 317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19" name="椭圆 31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0" name="椭圆 31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21" name="组合 320"/>
              <p:cNvGrpSpPr/>
              <p:nvPr/>
            </p:nvGrpSpPr>
            <p:grpSpPr>
              <a:xfrm>
                <a:off x="9361" y="3578"/>
                <a:ext cx="191" cy="512"/>
                <a:chOff x="6876256" y="3442339"/>
                <a:chExt cx="137520" cy="359397"/>
              </a:xfrm>
            </p:grpSpPr>
            <p:grpSp>
              <p:nvGrpSpPr>
                <p:cNvPr id="322" name="组合 321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23" name="椭圆 322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4" name="椭圆 323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25" name="组合 324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26" name="椭圆 32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7" name="椭圆 32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2" name="组合 11"/>
          <p:cNvGrpSpPr/>
          <p:nvPr/>
        </p:nvGrpSpPr>
        <p:grpSpPr>
          <a:xfrm>
            <a:off x="5110982" y="1477172"/>
            <a:ext cx="121285" cy="732790"/>
            <a:chOff x="5113655" y="2004695"/>
            <a:chExt cx="121285" cy="732790"/>
          </a:xfrm>
        </p:grpSpPr>
        <p:sp>
          <p:nvSpPr>
            <p:cNvPr id="382" name="椭圆 381"/>
            <p:cNvSpPr/>
            <p:nvPr/>
          </p:nvSpPr>
          <p:spPr>
            <a:xfrm>
              <a:off x="5113655" y="2329815"/>
              <a:ext cx="121285" cy="825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113655" y="2004695"/>
              <a:ext cx="121285" cy="732790"/>
              <a:chOff x="5113655" y="2004695"/>
              <a:chExt cx="121285" cy="732790"/>
            </a:xfrm>
          </p:grpSpPr>
          <p:grpSp>
            <p:nvGrpSpPr>
              <p:cNvPr id="384" name="组合 383"/>
              <p:cNvGrpSpPr/>
              <p:nvPr/>
            </p:nvGrpSpPr>
            <p:grpSpPr>
              <a:xfrm>
                <a:off x="5113655" y="2412365"/>
                <a:ext cx="121285" cy="325120"/>
                <a:chOff x="6876256" y="3442339"/>
                <a:chExt cx="137520" cy="359397"/>
              </a:xfrm>
            </p:grpSpPr>
            <p:grpSp>
              <p:nvGrpSpPr>
                <p:cNvPr id="385" name="组合 384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86" name="椭圆 38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7" name="椭圆 38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88" name="组合 387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89" name="椭圆 38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0" name="椭圆 38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92" name="组合 391"/>
              <p:cNvGrpSpPr/>
              <p:nvPr/>
            </p:nvGrpSpPr>
            <p:grpSpPr>
              <a:xfrm>
                <a:off x="5113655" y="2168475"/>
                <a:ext cx="121285" cy="161340"/>
                <a:chOff x="6885113" y="3623386"/>
                <a:chExt cx="137520" cy="178350"/>
              </a:xfrm>
            </p:grpSpPr>
            <p:sp>
              <p:nvSpPr>
                <p:cNvPr id="393" name="椭圆 392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" name="椭圆 393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6" name="椭圆 395"/>
              <p:cNvSpPr/>
              <p:nvPr/>
            </p:nvSpPr>
            <p:spPr>
              <a:xfrm>
                <a:off x="5113655" y="2083450"/>
                <a:ext cx="121285" cy="82585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7" name="椭圆 396"/>
              <p:cNvSpPr/>
              <p:nvPr/>
            </p:nvSpPr>
            <p:spPr>
              <a:xfrm>
                <a:off x="5113655" y="2004695"/>
                <a:ext cx="121285" cy="82585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03" name="椭圆 402"/>
          <p:cNvSpPr/>
          <p:nvPr/>
        </p:nvSpPr>
        <p:spPr>
          <a:xfrm>
            <a:off x="5110982" y="1355252"/>
            <a:ext cx="121285" cy="8258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0" name="组合 399"/>
          <p:cNvGrpSpPr/>
          <p:nvPr/>
        </p:nvGrpSpPr>
        <p:grpSpPr>
          <a:xfrm>
            <a:off x="2051739" y="339549"/>
            <a:ext cx="6250724" cy="711640"/>
            <a:chOff x="6494" y="530"/>
            <a:chExt cx="5351" cy="1691"/>
          </a:xfrm>
        </p:grpSpPr>
        <p:sp>
          <p:nvSpPr>
            <p:cNvPr id="398" name="云形标注 397"/>
            <p:cNvSpPr/>
            <p:nvPr/>
          </p:nvSpPr>
          <p:spPr>
            <a:xfrm>
              <a:off x="6494" y="530"/>
              <a:ext cx="5351" cy="1691"/>
            </a:xfrm>
            <a:prstGeom prst="cloudCallout">
              <a:avLst>
                <a:gd name="adj1" fmla="val -60509"/>
                <a:gd name="adj2" fmla="val 6214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文本框 398"/>
            <p:cNvSpPr txBox="1"/>
            <p:nvPr/>
          </p:nvSpPr>
          <p:spPr>
            <a:xfrm>
              <a:off x="6913" y="736"/>
              <a:ext cx="4523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在计数器上拨出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9999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，再加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是多少？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401" name="文本框 400"/>
          <p:cNvSpPr txBox="1"/>
          <p:nvPr/>
        </p:nvSpPr>
        <p:spPr>
          <a:xfrm>
            <a:off x="638677" y="2622712"/>
            <a:ext cx="2022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9  9  9  9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7" name="椭圆 406"/>
          <p:cNvSpPr/>
          <p:nvPr/>
        </p:nvSpPr>
        <p:spPr>
          <a:xfrm>
            <a:off x="3083427" y="1394622"/>
            <a:ext cx="121285" cy="825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" name="椭圆 408"/>
          <p:cNvSpPr/>
          <p:nvPr/>
        </p:nvSpPr>
        <p:spPr>
          <a:xfrm>
            <a:off x="5966327" y="2155352"/>
            <a:ext cx="121285" cy="825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文本框 409"/>
          <p:cNvSpPr txBox="1"/>
          <p:nvPr/>
        </p:nvSpPr>
        <p:spPr>
          <a:xfrm>
            <a:off x="5844407" y="2622712"/>
            <a:ext cx="2910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1  0  0  0  0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1" name="弧形 410"/>
          <p:cNvSpPr/>
          <p:nvPr/>
        </p:nvSpPr>
        <p:spPr>
          <a:xfrm rot="18900000">
            <a:off x="4552315" y="1720850"/>
            <a:ext cx="726440" cy="761365"/>
          </a:xfrm>
          <a:prstGeom prst="arc">
            <a:avLst>
              <a:gd name="adj1" fmla="val 16178527"/>
              <a:gd name="adj2" fmla="val 125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弧形 411"/>
          <p:cNvSpPr/>
          <p:nvPr/>
        </p:nvSpPr>
        <p:spPr>
          <a:xfrm rot="18900000">
            <a:off x="4035425" y="1721485"/>
            <a:ext cx="726440" cy="761365"/>
          </a:xfrm>
          <a:prstGeom prst="arc">
            <a:avLst>
              <a:gd name="adj1" fmla="val 16178527"/>
              <a:gd name="adj2" fmla="val 125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弧形 412"/>
          <p:cNvSpPr/>
          <p:nvPr/>
        </p:nvSpPr>
        <p:spPr>
          <a:xfrm rot="18900000">
            <a:off x="3522345" y="1721485"/>
            <a:ext cx="726440" cy="761365"/>
          </a:xfrm>
          <a:prstGeom prst="arc">
            <a:avLst>
              <a:gd name="adj1" fmla="val 16178527"/>
              <a:gd name="adj2" fmla="val 125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弧形 413"/>
          <p:cNvSpPr/>
          <p:nvPr/>
        </p:nvSpPr>
        <p:spPr>
          <a:xfrm rot="18900000">
            <a:off x="3016885" y="1722120"/>
            <a:ext cx="726440" cy="761365"/>
          </a:xfrm>
          <a:prstGeom prst="arc">
            <a:avLst>
              <a:gd name="adj1" fmla="val 16178527"/>
              <a:gd name="adj2" fmla="val 125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7" name="组合 416"/>
          <p:cNvGrpSpPr/>
          <p:nvPr/>
        </p:nvGrpSpPr>
        <p:grpSpPr>
          <a:xfrm>
            <a:off x="2463667" y="3045623"/>
            <a:ext cx="4841875" cy="1368599"/>
            <a:chOff x="3884" y="5627"/>
            <a:chExt cx="7625" cy="2179"/>
          </a:xfrm>
        </p:grpSpPr>
        <p:sp>
          <p:nvSpPr>
            <p:cNvPr id="415" name="圆角矩形标注 414"/>
            <p:cNvSpPr/>
            <p:nvPr/>
          </p:nvSpPr>
          <p:spPr>
            <a:xfrm>
              <a:off x="3966" y="5627"/>
              <a:ext cx="7353" cy="2179"/>
            </a:xfrm>
            <a:prstGeom prst="wedgeRoundRectCallout">
              <a:avLst>
                <a:gd name="adj1" fmla="val 63749"/>
                <a:gd name="adj2" fmla="val -3558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文本框 415"/>
            <p:cNvSpPr txBox="1"/>
            <p:nvPr/>
          </p:nvSpPr>
          <p:spPr>
            <a:xfrm>
              <a:off x="3884" y="5697"/>
              <a:ext cx="7625" cy="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个位满十向十位进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1,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十位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满十向百位进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，百位满十向千位进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，千位也满十向万位进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4592223" y="1485885"/>
            <a:ext cx="121285" cy="732790"/>
            <a:chOff x="5113655" y="2004695"/>
            <a:chExt cx="121285" cy="732790"/>
          </a:xfrm>
        </p:grpSpPr>
        <p:sp>
          <p:nvSpPr>
            <p:cNvPr id="328" name="椭圆 327"/>
            <p:cNvSpPr/>
            <p:nvPr/>
          </p:nvSpPr>
          <p:spPr>
            <a:xfrm>
              <a:off x="5113655" y="2329815"/>
              <a:ext cx="121285" cy="825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6" name="组合 345"/>
            <p:cNvGrpSpPr/>
            <p:nvPr/>
          </p:nvGrpSpPr>
          <p:grpSpPr>
            <a:xfrm>
              <a:off x="5113655" y="2004695"/>
              <a:ext cx="121285" cy="732790"/>
              <a:chOff x="5113655" y="2004695"/>
              <a:chExt cx="121285" cy="732790"/>
            </a:xfrm>
          </p:grpSpPr>
          <p:grpSp>
            <p:nvGrpSpPr>
              <p:cNvPr id="402" name="组合 401"/>
              <p:cNvGrpSpPr/>
              <p:nvPr/>
            </p:nvGrpSpPr>
            <p:grpSpPr>
              <a:xfrm>
                <a:off x="5113655" y="2412365"/>
                <a:ext cx="121285" cy="325120"/>
                <a:chOff x="6876256" y="3442339"/>
                <a:chExt cx="137520" cy="359397"/>
              </a:xfrm>
            </p:grpSpPr>
            <p:grpSp>
              <p:nvGrpSpPr>
                <p:cNvPr id="423" name="组合 422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427" name="椭圆 426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8" name="椭圆 427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24" name="组合 423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425" name="椭圆 424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6" name="椭圆 425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18" name="组合 417"/>
              <p:cNvGrpSpPr/>
              <p:nvPr/>
            </p:nvGrpSpPr>
            <p:grpSpPr>
              <a:xfrm>
                <a:off x="5113655" y="2168475"/>
                <a:ext cx="121285" cy="161340"/>
                <a:chOff x="6885113" y="3623386"/>
                <a:chExt cx="137520" cy="178350"/>
              </a:xfrm>
            </p:grpSpPr>
            <p:sp>
              <p:nvSpPr>
                <p:cNvPr id="421" name="椭圆 420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" name="椭圆 421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9" name="椭圆 418"/>
              <p:cNvSpPr/>
              <p:nvPr/>
            </p:nvSpPr>
            <p:spPr>
              <a:xfrm>
                <a:off x="5113655" y="2083450"/>
                <a:ext cx="121285" cy="82585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椭圆 419"/>
              <p:cNvSpPr/>
              <p:nvPr/>
            </p:nvSpPr>
            <p:spPr>
              <a:xfrm>
                <a:off x="5113655" y="2004695"/>
                <a:ext cx="121285" cy="82585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1" name="椭圆 310"/>
          <p:cNvSpPr/>
          <p:nvPr/>
        </p:nvSpPr>
        <p:spPr>
          <a:xfrm>
            <a:off x="4592223" y="1363965"/>
            <a:ext cx="121285" cy="8258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0" name="组合 429"/>
          <p:cNvGrpSpPr/>
          <p:nvPr/>
        </p:nvGrpSpPr>
        <p:grpSpPr>
          <a:xfrm>
            <a:off x="4060858" y="1469534"/>
            <a:ext cx="121285" cy="732790"/>
            <a:chOff x="5113655" y="2004695"/>
            <a:chExt cx="121285" cy="732790"/>
          </a:xfrm>
        </p:grpSpPr>
        <p:sp>
          <p:nvSpPr>
            <p:cNvPr id="432" name="椭圆 431"/>
            <p:cNvSpPr/>
            <p:nvPr/>
          </p:nvSpPr>
          <p:spPr>
            <a:xfrm>
              <a:off x="5113655" y="2329815"/>
              <a:ext cx="121285" cy="825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3" name="组合 432"/>
            <p:cNvGrpSpPr/>
            <p:nvPr/>
          </p:nvGrpSpPr>
          <p:grpSpPr>
            <a:xfrm>
              <a:off x="5113655" y="2004695"/>
              <a:ext cx="121285" cy="732790"/>
              <a:chOff x="5113655" y="2004695"/>
              <a:chExt cx="121285" cy="732790"/>
            </a:xfrm>
          </p:grpSpPr>
          <p:grpSp>
            <p:nvGrpSpPr>
              <p:cNvPr id="434" name="组合 433"/>
              <p:cNvGrpSpPr/>
              <p:nvPr/>
            </p:nvGrpSpPr>
            <p:grpSpPr>
              <a:xfrm>
                <a:off x="5113655" y="2412365"/>
                <a:ext cx="121285" cy="325120"/>
                <a:chOff x="6876256" y="3442339"/>
                <a:chExt cx="137520" cy="359397"/>
              </a:xfrm>
            </p:grpSpPr>
            <p:grpSp>
              <p:nvGrpSpPr>
                <p:cNvPr id="440" name="组合 439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444" name="椭圆 44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5" name="椭圆 44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41" name="组合 440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442" name="椭圆 44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3" name="椭圆 44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35" name="组合 434"/>
              <p:cNvGrpSpPr/>
              <p:nvPr/>
            </p:nvGrpSpPr>
            <p:grpSpPr>
              <a:xfrm>
                <a:off x="5113655" y="2168475"/>
                <a:ext cx="121285" cy="161340"/>
                <a:chOff x="6885113" y="3623386"/>
                <a:chExt cx="137520" cy="178350"/>
              </a:xfrm>
            </p:grpSpPr>
            <p:sp>
              <p:nvSpPr>
                <p:cNvPr id="438" name="椭圆 437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9" name="椭圆 438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36" name="椭圆 435"/>
              <p:cNvSpPr/>
              <p:nvPr/>
            </p:nvSpPr>
            <p:spPr>
              <a:xfrm>
                <a:off x="5113655" y="2083450"/>
                <a:ext cx="121285" cy="82585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" name="椭圆 436"/>
              <p:cNvSpPr/>
              <p:nvPr/>
            </p:nvSpPr>
            <p:spPr>
              <a:xfrm>
                <a:off x="5113655" y="2004695"/>
                <a:ext cx="121285" cy="82585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31" name="椭圆 430"/>
          <p:cNvSpPr/>
          <p:nvPr/>
        </p:nvSpPr>
        <p:spPr>
          <a:xfrm>
            <a:off x="4060858" y="1347614"/>
            <a:ext cx="121285" cy="8258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7" name="组合 446"/>
          <p:cNvGrpSpPr/>
          <p:nvPr/>
        </p:nvGrpSpPr>
        <p:grpSpPr>
          <a:xfrm>
            <a:off x="3552422" y="1469534"/>
            <a:ext cx="121285" cy="732790"/>
            <a:chOff x="5113655" y="2004695"/>
            <a:chExt cx="121285" cy="732790"/>
          </a:xfrm>
        </p:grpSpPr>
        <p:sp>
          <p:nvSpPr>
            <p:cNvPr id="449" name="椭圆 448"/>
            <p:cNvSpPr/>
            <p:nvPr/>
          </p:nvSpPr>
          <p:spPr>
            <a:xfrm>
              <a:off x="5113655" y="2329815"/>
              <a:ext cx="121285" cy="825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0" name="组合 449"/>
            <p:cNvGrpSpPr/>
            <p:nvPr/>
          </p:nvGrpSpPr>
          <p:grpSpPr>
            <a:xfrm>
              <a:off x="5113655" y="2004695"/>
              <a:ext cx="121285" cy="732790"/>
              <a:chOff x="5113655" y="2004695"/>
              <a:chExt cx="121285" cy="732790"/>
            </a:xfrm>
          </p:grpSpPr>
          <p:grpSp>
            <p:nvGrpSpPr>
              <p:cNvPr id="451" name="组合 450"/>
              <p:cNvGrpSpPr/>
              <p:nvPr/>
            </p:nvGrpSpPr>
            <p:grpSpPr>
              <a:xfrm>
                <a:off x="5113655" y="2412365"/>
                <a:ext cx="121285" cy="325120"/>
                <a:chOff x="6876256" y="3442339"/>
                <a:chExt cx="137520" cy="359397"/>
              </a:xfrm>
            </p:grpSpPr>
            <p:grpSp>
              <p:nvGrpSpPr>
                <p:cNvPr id="457" name="组合 456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461" name="椭圆 460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2" name="椭圆 461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8" name="组合 457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459" name="椭圆 45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0" name="椭圆 45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52" name="组合 451"/>
              <p:cNvGrpSpPr/>
              <p:nvPr/>
            </p:nvGrpSpPr>
            <p:grpSpPr>
              <a:xfrm>
                <a:off x="5113655" y="2168475"/>
                <a:ext cx="121285" cy="161340"/>
                <a:chOff x="6885113" y="3623386"/>
                <a:chExt cx="137520" cy="178350"/>
              </a:xfrm>
            </p:grpSpPr>
            <p:sp>
              <p:nvSpPr>
                <p:cNvPr id="455" name="椭圆 454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" name="椭圆 455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3" name="椭圆 452"/>
              <p:cNvSpPr/>
              <p:nvPr/>
            </p:nvSpPr>
            <p:spPr>
              <a:xfrm>
                <a:off x="5113655" y="2083450"/>
                <a:ext cx="121285" cy="82585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4" name="椭圆 453"/>
              <p:cNvSpPr/>
              <p:nvPr/>
            </p:nvSpPr>
            <p:spPr>
              <a:xfrm>
                <a:off x="5113655" y="2004695"/>
                <a:ext cx="121285" cy="82585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48" name="椭圆 447"/>
          <p:cNvSpPr/>
          <p:nvPr/>
        </p:nvSpPr>
        <p:spPr>
          <a:xfrm>
            <a:off x="3552422" y="1347614"/>
            <a:ext cx="121285" cy="8258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2" name="组合 2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3" name="图片 2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" grpId="0" animBg="1"/>
      <p:bldP spid="401" grpId="0"/>
      <p:bldP spid="407" grpId="0" animBg="1"/>
      <p:bldP spid="409" grpId="0" animBg="1"/>
      <p:bldP spid="410" grpId="0"/>
      <p:bldP spid="411" grpId="0" animBg="1"/>
      <p:bldP spid="412" grpId="0" animBg="1"/>
      <p:bldP spid="413" grpId="0" animBg="1"/>
      <p:bldP spid="414" grpId="0" animBg="1"/>
      <p:bldP spid="311" grpId="0" animBg="1"/>
      <p:bldP spid="431" grpId="0" animBg="1"/>
      <p:bldP spid="4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415925" y="2726055"/>
            <a:ext cx="1065530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/>
          <p:nvPr/>
        </p:nvGraphicFramePr>
        <p:xfrm>
          <a:off x="2498725" y="219710"/>
          <a:ext cx="508635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7725"/>
                <a:gridCol w="847725"/>
                <a:gridCol w="847725"/>
                <a:gridCol w="847725"/>
                <a:gridCol w="847725"/>
                <a:gridCol w="847725"/>
              </a:tblGrid>
              <a:tr h="457200">
                <a:tc gridSpan="6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数位顺序表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万位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千位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百位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十位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个位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337185" y="1151890"/>
            <a:ext cx="2242820" cy="1084580"/>
            <a:chOff x="6274" y="2800"/>
            <a:chExt cx="4750" cy="1708"/>
          </a:xfrm>
        </p:grpSpPr>
        <p:sp>
          <p:nvSpPr>
            <p:cNvPr id="7" name="矩形标注 6"/>
            <p:cNvSpPr/>
            <p:nvPr/>
          </p:nvSpPr>
          <p:spPr>
            <a:xfrm>
              <a:off x="6274" y="2802"/>
              <a:ext cx="4750" cy="1706"/>
            </a:xfrm>
            <a:prstGeom prst="wedgeRectCallout">
              <a:avLst>
                <a:gd name="adj1" fmla="val -24744"/>
                <a:gd name="adj2" fmla="val 6866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75" y="2800"/>
              <a:ext cx="474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因为还有比万位高的数位，所以万位前面用省略号表示。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0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7228840" y="1254125"/>
            <a:ext cx="1215390" cy="121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351654" y="1407080"/>
            <a:ext cx="3704227" cy="504350"/>
            <a:chOff x="5749" y="2802"/>
            <a:chExt cx="3732" cy="1135"/>
          </a:xfrm>
        </p:grpSpPr>
        <p:sp>
          <p:nvSpPr>
            <p:cNvPr id="23" name="圆角矩形标注 22"/>
            <p:cNvSpPr/>
            <p:nvPr/>
          </p:nvSpPr>
          <p:spPr>
            <a:xfrm>
              <a:off x="5749" y="2802"/>
              <a:ext cx="3732" cy="1135"/>
            </a:xfrm>
            <a:prstGeom prst="wedgeRoundRectCallout">
              <a:avLst>
                <a:gd name="adj1" fmla="val 62017"/>
                <a:gd name="adj2" fmla="val 35844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804" y="2850"/>
              <a:ext cx="3677" cy="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你会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借助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数位顺序表写数吗？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27" name="表格 26"/>
          <p:cNvGraphicFramePr/>
          <p:nvPr/>
        </p:nvGraphicFramePr>
        <p:xfrm>
          <a:off x="1619672" y="2387446"/>
          <a:ext cx="4358005" cy="212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7785"/>
                <a:gridCol w="786130"/>
                <a:gridCol w="745490"/>
                <a:gridCol w="751205"/>
                <a:gridCol w="747395"/>
              </a:tblGrid>
              <a:tr h="532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千位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百位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十位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个位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2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一千五百</a:t>
                      </a:r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32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六千零五十</a:t>
                      </a:r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32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三千零五</a:t>
                      </a:r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7922499" y="2918350"/>
            <a:ext cx="808355" cy="96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6228184" y="2211710"/>
            <a:ext cx="1302813" cy="2245357"/>
            <a:chOff x="7502" y="2802"/>
            <a:chExt cx="1188" cy="5053"/>
          </a:xfrm>
        </p:grpSpPr>
        <p:sp>
          <p:nvSpPr>
            <p:cNvPr id="29" name="圆角矩形标注 28"/>
            <p:cNvSpPr/>
            <p:nvPr/>
          </p:nvSpPr>
          <p:spPr>
            <a:xfrm>
              <a:off x="7502" y="2802"/>
              <a:ext cx="1188" cy="4919"/>
            </a:xfrm>
            <a:prstGeom prst="wedgeRoundRectCallout">
              <a:avLst>
                <a:gd name="adj1" fmla="val 75810"/>
                <a:gd name="adj2" fmla="val 821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528" y="2802"/>
              <a:ext cx="1138" cy="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哪一位上一个计数单位也没有，就在那个数位上写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“0”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占位。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0450" y="623570"/>
            <a:ext cx="4343400" cy="808355"/>
            <a:chOff x="1018" y="1975"/>
            <a:chExt cx="3005" cy="2973"/>
          </a:xfrm>
        </p:grpSpPr>
        <p:sp>
          <p:nvSpPr>
            <p:cNvPr id="2" name="椭圆形标注 1"/>
            <p:cNvSpPr/>
            <p:nvPr/>
          </p:nvSpPr>
          <p:spPr>
            <a:xfrm>
              <a:off x="1018" y="1975"/>
              <a:ext cx="3005" cy="2973"/>
            </a:xfrm>
            <a:prstGeom prst="wedgeEllipseCallout">
              <a:avLst>
                <a:gd name="adj1" fmla="val -56856"/>
                <a:gd name="adj2" fmla="val 5459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256" y="2124"/>
              <a:ext cx="2666" cy="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万以内数的读法和千以内数的读法相同，都是从高位读起。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aphicFrame>
        <p:nvGraphicFramePr>
          <p:cNvPr id="6" name="表格 5"/>
          <p:cNvGraphicFramePr/>
          <p:nvPr/>
        </p:nvGraphicFramePr>
        <p:xfrm>
          <a:off x="265430" y="1758315"/>
          <a:ext cx="6061075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2215"/>
                <a:gridCol w="1212215"/>
                <a:gridCol w="1212215"/>
                <a:gridCol w="1212215"/>
                <a:gridCol w="1212215"/>
              </a:tblGrid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千位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百位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十位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个位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2573</a:t>
                      </a:r>
                      <a:endParaRPr lang="en-US" altLang="zh-CN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二千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五百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七千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8007</a:t>
                      </a:r>
                      <a:endParaRPr lang="en-US" altLang="zh-CN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八千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零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七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8070</a:t>
                      </a:r>
                      <a:endParaRPr lang="en-US" altLang="zh-CN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八千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零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七十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8700</a:t>
                      </a:r>
                      <a:endParaRPr lang="en-US" altLang="zh-CN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八千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七百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6769100" y="1826895"/>
            <a:ext cx="2170430" cy="791210"/>
            <a:chOff x="10489" y="4390"/>
            <a:chExt cx="3418" cy="1246"/>
          </a:xfrm>
        </p:grpSpPr>
        <p:sp>
          <p:nvSpPr>
            <p:cNvPr id="9" name="矩形标注 8"/>
            <p:cNvSpPr/>
            <p:nvPr/>
          </p:nvSpPr>
          <p:spPr>
            <a:xfrm>
              <a:off x="10489" y="4390"/>
              <a:ext cx="3000" cy="1247"/>
            </a:xfrm>
            <a:prstGeom prst="wedgeRectCallout">
              <a:avLst>
                <a:gd name="adj1" fmla="val -70566"/>
                <a:gd name="adj2" fmla="val 63873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489" y="4457"/>
              <a:ext cx="341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中间有两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就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只读一个零。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97345" y="2690495"/>
            <a:ext cx="2171065" cy="791845"/>
            <a:chOff x="10376" y="4390"/>
            <a:chExt cx="3419" cy="1247"/>
          </a:xfrm>
        </p:grpSpPr>
        <p:sp>
          <p:nvSpPr>
            <p:cNvPr id="16" name="矩形标注 15"/>
            <p:cNvSpPr/>
            <p:nvPr/>
          </p:nvSpPr>
          <p:spPr>
            <a:xfrm>
              <a:off x="10489" y="4390"/>
              <a:ext cx="3000" cy="1247"/>
            </a:xfrm>
            <a:prstGeom prst="wedgeRectCallout">
              <a:avLst>
                <a:gd name="adj1" fmla="val -73666"/>
                <a:gd name="adj2" fmla="val 3027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376" y="4457"/>
              <a:ext cx="3419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中间有一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，读一</a:t>
              </a:r>
              <a:endPara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个零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，末尾的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不读。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69100" y="3554730"/>
            <a:ext cx="1905000" cy="791845"/>
            <a:chOff x="10489" y="4390"/>
            <a:chExt cx="3000" cy="1247"/>
          </a:xfrm>
        </p:grpSpPr>
        <p:sp>
          <p:nvSpPr>
            <p:cNvPr id="20" name="矩形标注 19"/>
            <p:cNvSpPr/>
            <p:nvPr/>
          </p:nvSpPr>
          <p:spPr>
            <a:xfrm>
              <a:off x="10489" y="4390"/>
              <a:ext cx="3000" cy="1247"/>
            </a:xfrm>
            <a:prstGeom prst="wedgeRectCallout">
              <a:avLst>
                <a:gd name="adj1" fmla="val -69000"/>
                <a:gd name="adj2" fmla="val -18323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489" y="4457"/>
              <a:ext cx="299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末尾不管有几个</a:t>
              </a:r>
              <a:r>
                <a:rPr lang="en-US" altLang="zh-CN" sz="200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，都不读。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284b22df-679f-4c56-b79b-c7e98f13a0f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1426</Words>
  <Application>WPS 演示</Application>
  <PresentationFormat>全屏显示(16:9)</PresentationFormat>
  <Paragraphs>385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Times New Roman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92</cp:revision>
  <dcterms:created xsi:type="dcterms:W3CDTF">2018-09-11T05:46:00Z</dcterms:created>
  <dcterms:modified xsi:type="dcterms:W3CDTF">2023-02-01T01:40:20Z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7D9BE0520839478989EE93AEF81D2C60</vt:lpwstr>
  </property>
  <property fmtid="{D5CDD505-2E9C-101B-9397-08002B2CF9AE}" pid="3" name="KSOProductBuildVer">
    <vt:lpwstr>2052-11.1.0.13703</vt:lpwstr>
  </property>
</Properties>
</file>