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93" r:id="rId4"/>
    <p:sldId id="294" r:id="rId5"/>
    <p:sldId id="295" r:id="rId7"/>
    <p:sldId id="296" r:id="rId8"/>
    <p:sldId id="297" r:id="rId9"/>
    <p:sldId id="298" r:id="rId10"/>
    <p:sldId id="299" r:id="rId11"/>
    <p:sldId id="300" r:id="rId12"/>
    <p:sldId id="301" r:id="rId13"/>
    <p:sldId id="302" r:id="rId14"/>
    <p:sldId id="303" r:id="rId15"/>
    <p:sldId id="304" r:id="rId16"/>
    <p:sldId id="305" r:id="rId17"/>
    <p:sldId id="306" r:id="rId18"/>
    <p:sldId id="272" r:id="rId19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9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6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048B9D-C3EF-4F87-954D-825FFBFDF1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4254CC-6D17-4AB3-A887-1E6F5D60F3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1979712" cy="216024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07504" y="51470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0" baseline="0" dirty="0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万以内数的认识  万以内数的大小比较</a:t>
            </a:r>
            <a:endParaRPr lang="zh-CN" altLang="en-US" sz="1200" b="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8.xml"/><Relationship Id="rId5" Type="http://schemas.openxmlformats.org/officeDocument/2006/relationships/slide" Target="slide16.xml"/><Relationship Id="rId4" Type="http://schemas.openxmlformats.org/officeDocument/2006/relationships/slide" Target="slide14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image" Target="../media/image33.png"/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slide" Target="slide1.xml"/><Relationship Id="rId7" Type="http://schemas.openxmlformats.org/officeDocument/2006/relationships/image" Target="../media/image41.png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43.png"/><Relationship Id="rId1" Type="http://schemas.openxmlformats.org/officeDocument/2006/relationships/image" Target="../media/image42.emf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42.emf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6.png"/><Relationship Id="rId6" Type="http://schemas.openxmlformats.org/officeDocument/2006/relationships/slide" Target="slide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microsoft.com/office/2007/relationships/hdphoto" Target="../media/image8.wdp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15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image" Target="../media/image17.png"/><Relationship Id="rId3" Type="http://schemas.openxmlformats.org/officeDocument/2006/relationships/image" Target="../media/image12.png"/><Relationship Id="rId2" Type="http://schemas.microsoft.com/office/2007/relationships/hdphoto" Target="../media/image20.wdp"/><Relationship Id="rId1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6.png"/><Relationship Id="rId6" Type="http://schemas.openxmlformats.org/officeDocument/2006/relationships/slide" Target="slide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microsoft.com/office/2007/relationships/hdphoto" Target="../media/image26.wdp"/><Relationship Id="rId1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46675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70829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二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单圆角矩形 25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单圆角矩形 26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单圆角矩形 27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单圆角矩形 28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单圆角矩形 29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圆角矩形 30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圆角矩形 31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圆角矩形 32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圆角矩形 33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圆角矩形 34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692137" y="2211710"/>
            <a:ext cx="1436933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3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420509" y="793878"/>
            <a:ext cx="5008422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游览北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京</a:t>
            </a:r>
            <a:r>
              <a:rPr lang="en-US" altLang="zh-CN" sz="24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400" b="1" dirty="0" smtClean="0">
                <a:solidFill>
                  <a:srgbClr val="0050AA"/>
                </a:solidFill>
                <a:latin typeface="华文楷体" pitchFamily="2" charset="-122"/>
                <a:ea typeface="华文楷体" pitchFamily="2" charset="-122"/>
              </a:rPr>
              <a:t>万以内数的认识</a:t>
            </a:r>
            <a:endParaRPr lang="zh-CN" altLang="en-US" sz="2400" b="1" dirty="0">
              <a:solidFill>
                <a:srgbClr val="0050AA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678578" y="824503"/>
            <a:ext cx="661174" cy="648000"/>
            <a:chOff x="1326371" y="1457547"/>
            <a:chExt cx="661174" cy="648000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32724" y="1457547"/>
              <a:ext cx="654821" cy="648000"/>
            </a:xfrm>
            <a:prstGeom prst="rect">
              <a:avLst/>
            </a:prstGeom>
          </p:spPr>
        </p:pic>
        <p:sp>
          <p:nvSpPr>
            <p:cNvPr id="40" name="文本框 10"/>
            <p:cNvSpPr txBox="1"/>
            <p:nvPr/>
          </p:nvSpPr>
          <p:spPr>
            <a:xfrm>
              <a:off x="1326371" y="1457547"/>
              <a:ext cx="661173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2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00450" y="623570"/>
            <a:ext cx="4343400" cy="808355"/>
            <a:chOff x="1018" y="1975"/>
            <a:chExt cx="3005" cy="2973"/>
          </a:xfrm>
          <a:noFill/>
        </p:grpSpPr>
        <p:sp>
          <p:nvSpPr>
            <p:cNvPr id="2" name="椭圆形标注 1"/>
            <p:cNvSpPr/>
            <p:nvPr/>
          </p:nvSpPr>
          <p:spPr>
            <a:xfrm>
              <a:off x="1018" y="1975"/>
              <a:ext cx="3005" cy="2973"/>
            </a:xfrm>
            <a:prstGeom prst="wedgeEllipseCallout">
              <a:avLst>
                <a:gd name="adj1" fmla="val -56856"/>
                <a:gd name="adj2" fmla="val 5459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316" y="2449"/>
              <a:ext cx="2666" cy="192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比较下面各数的大小。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259631" y="2244840"/>
            <a:ext cx="6768753" cy="2084698"/>
            <a:chOff x="1259631" y="2244840"/>
            <a:chExt cx="6768753" cy="2084698"/>
          </a:xfrm>
        </p:grpSpPr>
        <p:sp>
          <p:nvSpPr>
            <p:cNvPr id="3" name="TextBox 2"/>
            <p:cNvSpPr txBox="1"/>
            <p:nvPr/>
          </p:nvSpPr>
          <p:spPr>
            <a:xfrm>
              <a:off x="1259632" y="2244840"/>
              <a:ext cx="25922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5612  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732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259631" y="3003798"/>
              <a:ext cx="27715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287  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3971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259631" y="3795886"/>
              <a:ext cx="27715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4298  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999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148064" y="2244840"/>
              <a:ext cx="28803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419  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6721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148064" y="3003798"/>
              <a:ext cx="25922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2519      892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148064" y="3806318"/>
              <a:ext cx="25922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4427  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318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339752" y="2347279"/>
              <a:ext cx="449864" cy="41233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2339752" y="3059241"/>
              <a:ext cx="449864" cy="41233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2339752" y="3861761"/>
              <a:ext cx="449864" cy="41233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219276" y="2355726"/>
              <a:ext cx="449864" cy="41233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6271956" y="3059956"/>
              <a:ext cx="449864" cy="41233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6271956" y="3861761"/>
              <a:ext cx="449864" cy="41233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2339752" y="2264554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271956" y="2984634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228184" y="3795886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267744" y="3004513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156176" y="2283718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339752" y="3795886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42" name="图片 4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3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4" grpId="0"/>
      <p:bldP spid="4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云形标注 7"/>
          <p:cNvSpPr/>
          <p:nvPr/>
        </p:nvSpPr>
        <p:spPr>
          <a:xfrm>
            <a:off x="4500245" y="411480"/>
            <a:ext cx="3278505" cy="1075690"/>
          </a:xfrm>
          <a:prstGeom prst="cloudCallout">
            <a:avLst>
              <a:gd name="adj1" fmla="val -61795"/>
              <a:gd name="adj2" fmla="val 289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984115" y="514350"/>
            <a:ext cx="27946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比较一下下面哪件物品的价格高。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051720" y="2676277"/>
            <a:ext cx="504056" cy="50405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626461" y="3910285"/>
            <a:ext cx="1209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3768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77644" y="3910285"/>
            <a:ext cx="10742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999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2848998" y="2583248"/>
            <a:ext cx="1130060" cy="69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8268" y="1809914"/>
            <a:ext cx="968503" cy="182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 bwMode="auto">
          <a:xfrm>
            <a:off x="7525862" y="1765842"/>
            <a:ext cx="1242204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 bwMode="auto">
          <a:xfrm>
            <a:off x="5364088" y="1727898"/>
            <a:ext cx="1080120" cy="1992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椭圆 22"/>
          <p:cNvSpPr/>
          <p:nvPr/>
        </p:nvSpPr>
        <p:spPr>
          <a:xfrm>
            <a:off x="6804248" y="2561564"/>
            <a:ext cx="504056" cy="50405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5351781" y="3852122"/>
            <a:ext cx="10798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68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528856" y="3939902"/>
            <a:ext cx="12652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68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090646" y="2686149"/>
            <a:ext cx="5371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804248" y="2586582"/>
            <a:ext cx="5371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6" grpId="0" animBg="1"/>
      <p:bldP spid="10" grpId="0"/>
      <p:bldP spid="11" grpId="0"/>
      <p:bldP spid="23" grpId="0" animBg="1"/>
      <p:bldP spid="24" grpId="0"/>
      <p:bldP spid="25" grpId="0"/>
      <p:bldP spid="26" grpId="0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2051720" y="916509"/>
            <a:ext cx="1195387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9" name="组合 18"/>
          <p:cNvGrpSpPr/>
          <p:nvPr/>
        </p:nvGrpSpPr>
        <p:grpSpPr>
          <a:xfrm>
            <a:off x="3743771" y="787629"/>
            <a:ext cx="4343400" cy="808355"/>
            <a:chOff x="1018" y="1975"/>
            <a:chExt cx="3005" cy="2973"/>
          </a:xfrm>
          <a:noFill/>
        </p:grpSpPr>
        <p:sp>
          <p:nvSpPr>
            <p:cNvPr id="20" name="椭圆形标注 19"/>
            <p:cNvSpPr/>
            <p:nvPr/>
          </p:nvSpPr>
          <p:spPr>
            <a:xfrm>
              <a:off x="1018" y="1975"/>
              <a:ext cx="3005" cy="2973"/>
            </a:xfrm>
            <a:prstGeom prst="wedgeEllipseCallout">
              <a:avLst>
                <a:gd name="adj1" fmla="val -56856"/>
                <a:gd name="adj2" fmla="val 5459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文本框 3"/>
            <p:cNvSpPr txBox="1"/>
            <p:nvPr/>
          </p:nvSpPr>
          <p:spPr>
            <a:xfrm>
              <a:off x="1316" y="2449"/>
              <a:ext cx="2666" cy="192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比较下面各数的大小。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151619" y="1991348"/>
            <a:ext cx="6984777" cy="2084698"/>
            <a:chOff x="1259631" y="2244840"/>
            <a:chExt cx="6984777" cy="2084698"/>
          </a:xfrm>
        </p:grpSpPr>
        <p:sp>
          <p:nvSpPr>
            <p:cNvPr id="23" name="TextBox 22"/>
            <p:cNvSpPr txBox="1"/>
            <p:nvPr/>
          </p:nvSpPr>
          <p:spPr>
            <a:xfrm>
              <a:off x="1259632" y="2244840"/>
              <a:ext cx="27715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3481  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3582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259631" y="3003798"/>
              <a:ext cx="302433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4184  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3971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259631" y="3795886"/>
              <a:ext cx="302433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4298      3364  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076056" y="2244840"/>
              <a:ext cx="28803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1419  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1411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148064" y="3003798"/>
              <a:ext cx="29523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2574       2753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148064" y="3806318"/>
              <a:ext cx="30963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314  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5587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2339752" y="2347279"/>
              <a:ext cx="449864" cy="41233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2339752" y="3059241"/>
              <a:ext cx="449864" cy="41233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2339752" y="3861761"/>
              <a:ext cx="449864" cy="41233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6219276" y="2355726"/>
              <a:ext cx="449864" cy="41233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6271956" y="3059956"/>
              <a:ext cx="449864" cy="41233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6271956" y="3861761"/>
              <a:ext cx="449864" cy="41233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2231740" y="2011062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163944" y="2731142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120172" y="3542394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159732" y="2751021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159732" y="3542394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048164" y="2030226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42" name="图片 4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122355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4"/>
          <p:cNvSpPr>
            <a:spLocks noChangeArrowheads="1"/>
          </p:cNvSpPr>
          <p:nvPr/>
        </p:nvSpPr>
        <p:spPr bwMode="auto">
          <a:xfrm>
            <a:off x="1115616" y="1059582"/>
            <a:ext cx="151315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比一比。</a:t>
            </a:r>
            <a:endParaRPr lang="zh-CN" altLang="en-US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2400892" y="380515"/>
            <a:ext cx="1152128" cy="69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4103948" y="387318"/>
            <a:ext cx="3204356" cy="916787"/>
            <a:chOff x="3419872" y="623907"/>
            <a:chExt cx="2664296" cy="916787"/>
          </a:xfrm>
          <a:noFill/>
        </p:grpSpPr>
        <p:sp>
          <p:nvSpPr>
            <p:cNvPr id="9" name="圆角矩形标注 8"/>
            <p:cNvSpPr/>
            <p:nvPr/>
          </p:nvSpPr>
          <p:spPr>
            <a:xfrm>
              <a:off x="3491880" y="623907"/>
              <a:ext cx="2448272" cy="916787"/>
            </a:xfrm>
            <a:prstGeom prst="wedgeRoundRectCallout">
              <a:avLst>
                <a:gd name="adj1" fmla="val -68444"/>
                <a:gd name="adj2" fmla="val -13716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419872" y="660633"/>
              <a:ext cx="2664296" cy="830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把下面物品的价格按从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小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到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大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的顺序排列。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 bwMode="auto">
          <a:xfrm>
            <a:off x="3779912" y="1993801"/>
            <a:ext cx="1037395" cy="736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 bwMode="auto">
          <a:xfrm>
            <a:off x="2017308" y="1947779"/>
            <a:ext cx="959648" cy="1030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5" cstate="email"/>
          <a:srcRect/>
          <a:stretch>
            <a:fillRect/>
          </a:stretch>
        </p:blipFill>
        <p:spPr bwMode="auto">
          <a:xfrm>
            <a:off x="5508104" y="2017399"/>
            <a:ext cx="849121" cy="631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6" cstate="email"/>
          <a:srcRect/>
          <a:stretch>
            <a:fillRect/>
          </a:stretch>
        </p:blipFill>
        <p:spPr bwMode="auto">
          <a:xfrm>
            <a:off x="253977" y="1920806"/>
            <a:ext cx="646622" cy="929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7" cstate="email"/>
          <a:srcRect/>
          <a:stretch>
            <a:fillRect/>
          </a:stretch>
        </p:blipFill>
        <p:spPr bwMode="auto">
          <a:xfrm>
            <a:off x="6710704" y="2106687"/>
            <a:ext cx="2105936" cy="7126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23527" y="3075806"/>
            <a:ext cx="9543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1854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943823" y="3075806"/>
            <a:ext cx="10440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298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758252" y="3117461"/>
            <a:ext cx="10297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5913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414436" y="3117461"/>
            <a:ext cx="10297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140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135095" y="3117461"/>
            <a:ext cx="10297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3467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32" y="3867894"/>
            <a:ext cx="90833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）＜（      ）＜（      ）＜（      ）＜（  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131268" y="3898422"/>
            <a:ext cx="9543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1854</a:t>
            </a: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23526" y="3898671"/>
            <a:ext cx="9543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1402</a:t>
            </a: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960047" y="3891115"/>
            <a:ext cx="10440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298</a:t>
            </a:r>
            <a:r>
              <a:rPr lang="en-US" altLang="zh-CN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774476" y="3911693"/>
            <a:ext cx="10297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3467</a:t>
            </a: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524328" y="3898671"/>
            <a:ext cx="10297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5913</a:t>
            </a: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9" grpId="0"/>
      <p:bldP spid="20" grpId="0"/>
      <p:bldP spid="22" grpId="0"/>
      <p:bldP spid="23" grpId="0"/>
      <p:bldP spid="8" grpId="0"/>
      <p:bldP spid="27" grpId="0"/>
      <p:bldP spid="28" grpId="0"/>
      <p:bldP spid="29" grpId="0"/>
      <p:bldP spid="30" grpId="0"/>
      <p:bldP spid="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60918" y="2079888"/>
            <a:ext cx="70840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与准确数最接近的整千、整百、几千几百或几百几十的数都称之为准确数的近似数，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准确数与它的近似数之间用约等号连接。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71600" y="3252921"/>
            <a:ext cx="7200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比较位数不同的万以内的数的大小时，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位数多的数大于位数小的数。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203598"/>
            <a:ext cx="7500895" cy="3168352"/>
          </a:xfrm>
          <a:prstGeom prst="rect">
            <a:avLst/>
          </a:prstGeom>
        </p:spPr>
      </p:pic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783813" y="627534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71600" y="1491630"/>
            <a:ext cx="71287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比较位数相同的万以内的数的大小时，先比较最高位上的数字，最高位上的数字大的那个数大；如果最高位上的数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字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相同，就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依次比较下一位上的数字，直到比较出大小为止。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43608" y="3003798"/>
            <a:ext cx="71287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借助近似数比较两个数的大小：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把两个要比较的数写成它们的近似数，然后比较它们的近似数的大小即可得出结果。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6" grpId="0"/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195736" y="1601237"/>
            <a:ext cx="4608512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243205" y="1273810"/>
            <a:ext cx="2226945" cy="1499870"/>
            <a:chOff x="539552" y="1453529"/>
            <a:chExt cx="3351645" cy="1499615"/>
          </a:xfrm>
          <a:noFill/>
        </p:grpSpPr>
        <p:sp>
          <p:nvSpPr>
            <p:cNvPr id="3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351645" cy="1499615"/>
            </a:xfrm>
            <a:prstGeom prst="cloudCallout">
              <a:avLst>
                <a:gd name="adj1" fmla="val -18241"/>
                <a:gd name="adj2" fmla="val 8154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1022086" y="1603999"/>
              <a:ext cx="2386754" cy="119867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观察右图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，你能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得到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什么信息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2699792" y="451982"/>
            <a:ext cx="5442790" cy="4352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992764" y="3916628"/>
          <a:ext cx="2227308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3654"/>
                <a:gridCol w="111365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tx1"/>
                          </a:solidFill>
                        </a:rPr>
                        <a:t>一楼餐厅</a:t>
                      </a:r>
                      <a:endParaRPr lang="zh-CN" alt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solidFill>
                            <a:schemeClr val="tx1"/>
                          </a:solidFill>
                        </a:rPr>
                        <a:t>597</a:t>
                      </a:r>
                      <a:r>
                        <a:rPr lang="zh-CN" altLang="en-US" sz="1800" b="1" dirty="0" smtClean="0">
                          <a:solidFill>
                            <a:schemeClr val="tx1"/>
                          </a:solidFill>
                        </a:rPr>
                        <a:t>座</a:t>
                      </a:r>
                      <a:endParaRPr lang="zh-CN" alt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tx1"/>
                          </a:solidFill>
                        </a:rPr>
                        <a:t>二楼餐厅</a:t>
                      </a:r>
                      <a:endParaRPr lang="zh-CN" alt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solidFill>
                            <a:schemeClr val="tx1"/>
                          </a:solidFill>
                        </a:rPr>
                        <a:t>508</a:t>
                      </a:r>
                      <a:r>
                        <a:rPr lang="zh-CN" altLang="en-US" sz="1800" b="1" dirty="0" smtClean="0">
                          <a:solidFill>
                            <a:schemeClr val="tx1"/>
                          </a:solidFill>
                        </a:rPr>
                        <a:t>座</a:t>
                      </a:r>
                      <a:endParaRPr lang="zh-CN" alt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5657060" y="3897578"/>
          <a:ext cx="2227308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3654"/>
                <a:gridCol w="111365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tx1"/>
                          </a:solidFill>
                        </a:rPr>
                        <a:t>故事书</a:t>
                      </a:r>
                      <a:endParaRPr lang="zh-CN" alt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solidFill>
                            <a:schemeClr val="tx1"/>
                          </a:solidFill>
                        </a:rPr>
                        <a:t>895</a:t>
                      </a:r>
                      <a:r>
                        <a:rPr lang="zh-CN" altLang="en-US" sz="1800" b="1" dirty="0" smtClean="0">
                          <a:solidFill>
                            <a:schemeClr val="tx1"/>
                          </a:solidFill>
                        </a:rPr>
                        <a:t>册</a:t>
                      </a:r>
                      <a:endParaRPr lang="zh-CN" alt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tx1"/>
                          </a:solidFill>
                        </a:rPr>
                        <a:t>科技书</a:t>
                      </a:r>
                      <a:endParaRPr lang="zh-CN" alt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solidFill>
                            <a:schemeClr val="tx1"/>
                          </a:solidFill>
                        </a:rPr>
                        <a:t>806</a:t>
                      </a:r>
                      <a:r>
                        <a:rPr lang="zh-CN" altLang="en-US" sz="1800" b="1" dirty="0" smtClean="0">
                          <a:solidFill>
                            <a:schemeClr val="tx1"/>
                          </a:solidFill>
                        </a:rPr>
                        <a:t>册</a:t>
                      </a:r>
                      <a:endParaRPr lang="zh-CN" alt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16" name="组合 15"/>
          <p:cNvGrpSpPr/>
          <p:nvPr/>
        </p:nvGrpSpPr>
        <p:grpSpPr>
          <a:xfrm>
            <a:off x="3501988" y="656046"/>
            <a:ext cx="3446276" cy="833910"/>
            <a:chOff x="539552" y="1453226"/>
            <a:chExt cx="4660127" cy="1200125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17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4660127" cy="1199822"/>
            </a:xfrm>
            <a:prstGeom prst="wedgeRoundRectCallout">
              <a:avLst>
                <a:gd name="adj1" fmla="val -29677"/>
                <a:gd name="adj2" fmla="val 77114"/>
                <a:gd name="adj3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矩形 4"/>
            <p:cNvSpPr>
              <a:spLocks noChangeArrowheads="1"/>
            </p:cNvSpPr>
            <p:nvPr/>
          </p:nvSpPr>
          <p:spPr bwMode="auto">
            <a:xfrm>
              <a:off x="569978" y="1453226"/>
              <a:ext cx="4521326" cy="120012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你们光明小学有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1210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人，我们实验小学有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958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人。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pic74.nipic.com/file/20150813/21438120_093503125943_2.jpg"/>
          <p:cNvPicPr>
            <a:picLocks noChangeAspect="1" noChangeArrowheads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4824" l="11068" r="89912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723846" y="888979"/>
            <a:ext cx="1067190" cy="1009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4427984" y="535940"/>
            <a:ext cx="2952115" cy="1171575"/>
            <a:chOff x="1252" y="2009"/>
            <a:chExt cx="4649" cy="1845"/>
          </a:xfrm>
          <a:noFill/>
        </p:grpSpPr>
        <p:sp>
          <p:nvSpPr>
            <p:cNvPr id="2" name="云形标注 1"/>
            <p:cNvSpPr/>
            <p:nvPr/>
          </p:nvSpPr>
          <p:spPr>
            <a:xfrm>
              <a:off x="1252" y="2009"/>
              <a:ext cx="4649" cy="1845"/>
            </a:xfrm>
            <a:prstGeom prst="cloudCallout">
              <a:avLst>
                <a:gd name="adj1" fmla="val -77128"/>
                <a:gd name="adj2" fmla="val -6200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571" y="2145"/>
              <a:ext cx="4246" cy="130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一楼餐厅大约能做多少人呢？二楼呢？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511429" y="3003798"/>
            <a:ext cx="3208336" cy="1035873"/>
            <a:chOff x="3275856" y="771550"/>
            <a:chExt cx="3240360" cy="1035873"/>
          </a:xfrm>
          <a:noFill/>
        </p:grpSpPr>
        <p:sp>
          <p:nvSpPr>
            <p:cNvPr id="4" name="圆角矩形标注 3"/>
            <p:cNvSpPr/>
            <p:nvPr/>
          </p:nvSpPr>
          <p:spPr>
            <a:xfrm>
              <a:off x="3275856" y="821434"/>
              <a:ext cx="3240360" cy="985989"/>
            </a:xfrm>
            <a:prstGeom prst="wedgeRoundRectCallout">
              <a:avLst>
                <a:gd name="adj1" fmla="val 58698"/>
                <a:gd name="adj2" fmla="val 28175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275856" y="771550"/>
              <a:ext cx="3240360" cy="95410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597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的近似数是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600,</a:t>
              </a:r>
              <a:endPara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508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的近似数是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500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33277" y="1275606"/>
            <a:ext cx="2270486" cy="954108"/>
            <a:chOff x="539552" y="1275605"/>
            <a:chExt cx="1890358" cy="911514"/>
          </a:xfrm>
          <a:noFill/>
        </p:grpSpPr>
        <p:sp>
          <p:nvSpPr>
            <p:cNvPr id="9" name="圆角矩形标注 8"/>
            <p:cNvSpPr/>
            <p:nvPr/>
          </p:nvSpPr>
          <p:spPr>
            <a:xfrm>
              <a:off x="539552" y="1275605"/>
              <a:ext cx="1728192" cy="911513"/>
            </a:xfrm>
            <a:prstGeom prst="wedgeRoundRectCallout">
              <a:avLst>
                <a:gd name="adj1" fmla="val -20833"/>
                <a:gd name="adj2" fmla="val 76062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39552" y="1275606"/>
              <a:ext cx="1890358" cy="91151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一楼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大约能做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600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人。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128823" y="2361348"/>
            <a:ext cx="2257237" cy="954107"/>
            <a:chOff x="2902356" y="1635646"/>
            <a:chExt cx="1845969" cy="985604"/>
          </a:xfrm>
          <a:noFill/>
        </p:grpSpPr>
        <p:sp>
          <p:nvSpPr>
            <p:cNvPr id="45" name="圆角矩形标注 44"/>
            <p:cNvSpPr/>
            <p:nvPr/>
          </p:nvSpPr>
          <p:spPr>
            <a:xfrm>
              <a:off x="2902357" y="1664171"/>
              <a:ext cx="1728192" cy="957079"/>
            </a:xfrm>
            <a:prstGeom prst="wedgeRoundRectCallout">
              <a:avLst>
                <a:gd name="adj1" fmla="val -22830"/>
                <a:gd name="adj2" fmla="val 79834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2902356" y="1635646"/>
              <a:ext cx="1845969" cy="98560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二楼大约能做</a:t>
              </a:r>
              <a:r>
                <a:rPr lang="en-US" altLang="zh-CN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00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人。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028384" y="3507854"/>
            <a:ext cx="621721" cy="801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166383" y="1774572"/>
            <a:ext cx="1106763" cy="666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2" name="组合 51"/>
          <p:cNvGrpSpPr/>
          <p:nvPr/>
        </p:nvGrpSpPr>
        <p:grpSpPr>
          <a:xfrm>
            <a:off x="4788024" y="1898234"/>
            <a:ext cx="1771628" cy="864096"/>
            <a:chOff x="539552" y="1275606"/>
            <a:chExt cx="1771628" cy="864096"/>
          </a:xfrm>
          <a:noFill/>
        </p:grpSpPr>
        <p:sp>
          <p:nvSpPr>
            <p:cNvPr id="53" name="圆角矩形标注 52"/>
            <p:cNvSpPr/>
            <p:nvPr/>
          </p:nvSpPr>
          <p:spPr>
            <a:xfrm>
              <a:off x="539552" y="1275606"/>
              <a:ext cx="1728192" cy="864096"/>
            </a:xfrm>
            <a:prstGeom prst="wedgeRoundRectCallout">
              <a:avLst>
                <a:gd name="adj1" fmla="val 78998"/>
                <a:gd name="adj2" fmla="val -20361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539552" y="1275606"/>
              <a:ext cx="1771628" cy="830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他们的说法对吗？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" name="组合 98"/>
          <p:cNvGrpSpPr/>
          <p:nvPr/>
        </p:nvGrpSpPr>
        <p:grpSpPr>
          <a:xfrm>
            <a:off x="2551938" y="2241630"/>
            <a:ext cx="4328239" cy="554753"/>
            <a:chOff x="2350724" y="3682770"/>
            <a:chExt cx="3896191" cy="360626"/>
          </a:xfrm>
        </p:grpSpPr>
        <p:grpSp>
          <p:nvGrpSpPr>
            <p:cNvPr id="100" name="组合 99"/>
            <p:cNvGrpSpPr/>
            <p:nvPr/>
          </p:nvGrpSpPr>
          <p:grpSpPr>
            <a:xfrm>
              <a:off x="2537045" y="3682770"/>
              <a:ext cx="3709870" cy="212193"/>
              <a:chOff x="2537045" y="3682770"/>
              <a:chExt cx="3709870" cy="212193"/>
            </a:xfrm>
          </p:grpSpPr>
          <p:pic>
            <p:nvPicPr>
              <p:cNvPr id="102" name="Picture 8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37045" y="3802903"/>
                <a:ext cx="1674915" cy="920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3" name="Picture 8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4139952" y="3802903"/>
                <a:ext cx="1674915" cy="920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104" name="直接箭头连接符 103"/>
              <p:cNvCxnSpPr/>
              <p:nvPr/>
            </p:nvCxnSpPr>
            <p:spPr>
              <a:xfrm>
                <a:off x="2555776" y="3867893"/>
                <a:ext cx="3691139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104"/>
              <p:cNvCxnSpPr/>
              <p:nvPr/>
            </p:nvCxnSpPr>
            <p:spPr>
              <a:xfrm>
                <a:off x="2555776" y="3682770"/>
                <a:ext cx="0" cy="17491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直接连接符 105"/>
              <p:cNvCxnSpPr/>
              <p:nvPr/>
            </p:nvCxnSpPr>
            <p:spPr>
              <a:xfrm>
                <a:off x="3376859" y="3692977"/>
                <a:ext cx="0" cy="17491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接连接符 106"/>
              <p:cNvCxnSpPr/>
              <p:nvPr/>
            </p:nvCxnSpPr>
            <p:spPr>
              <a:xfrm>
                <a:off x="4152509" y="3682770"/>
                <a:ext cx="0" cy="17491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接连接符 107"/>
              <p:cNvCxnSpPr/>
              <p:nvPr/>
            </p:nvCxnSpPr>
            <p:spPr>
              <a:xfrm>
                <a:off x="4980612" y="3702088"/>
                <a:ext cx="0" cy="17491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108"/>
              <p:cNvCxnSpPr/>
              <p:nvPr/>
            </p:nvCxnSpPr>
            <p:spPr>
              <a:xfrm>
                <a:off x="5814867" y="3682770"/>
                <a:ext cx="0" cy="17491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1" name="TextBox 100"/>
            <p:cNvSpPr txBox="1"/>
            <p:nvPr/>
          </p:nvSpPr>
          <p:spPr>
            <a:xfrm>
              <a:off x="2350724" y="3823314"/>
              <a:ext cx="3742026" cy="22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500      550      600      650      700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0" name="TextBox 109"/>
          <p:cNvSpPr txBox="1"/>
          <p:nvPr/>
        </p:nvSpPr>
        <p:spPr>
          <a:xfrm>
            <a:off x="2617169" y="1559849"/>
            <a:ext cx="7037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508</a:t>
            </a:r>
            <a:endParaRPr lang="zh-CN" altLang="en-US" sz="2000" dirty="0"/>
          </a:p>
        </p:txBody>
      </p:sp>
      <p:cxnSp>
        <p:nvCxnSpPr>
          <p:cNvPr id="111" name="直接箭头连接符 110"/>
          <p:cNvCxnSpPr/>
          <p:nvPr/>
        </p:nvCxnSpPr>
        <p:spPr>
          <a:xfrm>
            <a:off x="4500934" y="1987742"/>
            <a:ext cx="0" cy="438689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TextBox 115"/>
          <p:cNvSpPr txBox="1"/>
          <p:nvPr/>
        </p:nvSpPr>
        <p:spPr>
          <a:xfrm>
            <a:off x="4201346" y="1559849"/>
            <a:ext cx="6589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597</a:t>
            </a:r>
            <a:endParaRPr lang="zh-CN" altLang="en-US" sz="2000" dirty="0"/>
          </a:p>
        </p:txBody>
      </p:sp>
      <p:cxnSp>
        <p:nvCxnSpPr>
          <p:cNvPr id="117" name="直接箭头连接符 116"/>
          <p:cNvCxnSpPr/>
          <p:nvPr/>
        </p:nvCxnSpPr>
        <p:spPr>
          <a:xfrm>
            <a:off x="2912014" y="1937478"/>
            <a:ext cx="0" cy="438689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TextBox 117"/>
          <p:cNvSpPr txBox="1"/>
          <p:nvPr/>
        </p:nvSpPr>
        <p:spPr>
          <a:xfrm>
            <a:off x="3894185" y="2859782"/>
            <a:ext cx="14507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597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600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2033539" y="2859782"/>
            <a:ext cx="14507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508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14437" y="1126183"/>
            <a:ext cx="1926838" cy="1200329"/>
            <a:chOff x="4067946" y="579851"/>
            <a:chExt cx="2891344" cy="1200329"/>
          </a:xfrm>
          <a:noFill/>
        </p:grpSpPr>
        <p:sp>
          <p:nvSpPr>
            <p:cNvPr id="2" name="圆角矩形标注 1"/>
            <p:cNvSpPr/>
            <p:nvPr/>
          </p:nvSpPr>
          <p:spPr>
            <a:xfrm>
              <a:off x="4067946" y="579851"/>
              <a:ext cx="2891344" cy="1200329"/>
            </a:xfrm>
            <a:prstGeom prst="wedgeRoundRectCallout">
              <a:avLst>
                <a:gd name="adj1" fmla="val -29643"/>
                <a:gd name="adj2" fmla="val 72681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4139952" y="579851"/>
              <a:ext cx="2819337" cy="120032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怎样验证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597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508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的近似数的正确性。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427984" y="421157"/>
            <a:ext cx="2531818" cy="707886"/>
            <a:chOff x="4067944" y="579851"/>
            <a:chExt cx="2228928" cy="707886"/>
          </a:xfrm>
          <a:noFill/>
        </p:grpSpPr>
        <p:sp>
          <p:nvSpPr>
            <p:cNvPr id="30" name="圆角矩形标注 29"/>
            <p:cNvSpPr/>
            <p:nvPr/>
          </p:nvSpPr>
          <p:spPr>
            <a:xfrm>
              <a:off x="4067944" y="579852"/>
              <a:ext cx="2158829" cy="705026"/>
            </a:xfrm>
            <a:prstGeom prst="wedgeRoundRectCallout">
              <a:avLst>
                <a:gd name="adj1" fmla="val -69957"/>
                <a:gd name="adj2" fmla="val -7940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139953" y="579851"/>
              <a:ext cx="2156919" cy="70788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在路线图上找出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597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508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的大致位置。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720001" y="1167538"/>
            <a:ext cx="2168083" cy="1196597"/>
            <a:chOff x="4067944" y="579851"/>
            <a:chExt cx="3518128" cy="1196597"/>
          </a:xfrm>
          <a:noFill/>
        </p:grpSpPr>
        <p:sp>
          <p:nvSpPr>
            <p:cNvPr id="34" name="圆角矩形标注 33"/>
            <p:cNvSpPr/>
            <p:nvPr/>
          </p:nvSpPr>
          <p:spPr>
            <a:xfrm>
              <a:off x="4067944" y="579851"/>
              <a:ext cx="3518128" cy="1196597"/>
            </a:xfrm>
            <a:prstGeom prst="wedgeRoundRectCallout">
              <a:avLst>
                <a:gd name="adj1" fmla="val 18692"/>
                <a:gd name="adj2" fmla="val 80183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4155425" y="594367"/>
              <a:ext cx="3343163" cy="101566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从数线图上可以看到：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597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接近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600,508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接近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500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6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124446" y="2705249"/>
            <a:ext cx="804863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 rot="5400000">
            <a:off x="2248963" y="3584956"/>
            <a:ext cx="964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···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 rot="5400000">
            <a:off x="4118788" y="3566204"/>
            <a:ext cx="10015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···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39631" y="4062686"/>
            <a:ext cx="11987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约等号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954159" y="4062685"/>
            <a:ext cx="11987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约等号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7182373" y="3587862"/>
            <a:ext cx="996574" cy="760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5526913" y="3147759"/>
            <a:ext cx="1353264" cy="1200329"/>
            <a:chOff x="5667008" y="2787774"/>
            <a:chExt cx="1353264" cy="1200329"/>
          </a:xfrm>
          <a:noFill/>
        </p:grpSpPr>
        <p:sp>
          <p:nvSpPr>
            <p:cNvPr id="8" name="圆角矩形标注 7"/>
            <p:cNvSpPr/>
            <p:nvPr/>
          </p:nvSpPr>
          <p:spPr>
            <a:xfrm>
              <a:off x="5667008" y="2796383"/>
              <a:ext cx="1353264" cy="1191720"/>
            </a:xfrm>
            <a:prstGeom prst="wedgeRoundRectCallout">
              <a:avLst>
                <a:gd name="adj1" fmla="val 85749"/>
                <a:gd name="adj2" fmla="val 15323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686871" y="2787774"/>
              <a:ext cx="1333401" cy="120032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准确数与它的近似数之间用“≈”连接。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45" name="图片 44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/>
      <p:bldP spid="116" grpId="0"/>
      <p:bldP spid="118" grpId="0"/>
      <p:bldP spid="119" grpId="0"/>
      <p:bldP spid="6" grpId="0"/>
      <p:bldP spid="38" grpId="0"/>
      <p:bldP spid="7" grpId="0"/>
      <p:bldP spid="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139952" y="167659"/>
            <a:ext cx="3528600" cy="912495"/>
            <a:chOff x="2913" y="129"/>
            <a:chExt cx="8430" cy="1437"/>
          </a:xfrm>
          <a:noFill/>
        </p:grpSpPr>
        <p:sp>
          <p:nvSpPr>
            <p:cNvPr id="4" name="云形标注 3"/>
            <p:cNvSpPr/>
            <p:nvPr/>
          </p:nvSpPr>
          <p:spPr>
            <a:xfrm>
              <a:off x="2913" y="129"/>
              <a:ext cx="8094" cy="1437"/>
            </a:xfrm>
            <a:prstGeom prst="cloudCallout">
              <a:avLst>
                <a:gd name="adj1" fmla="val -63972"/>
                <a:gd name="adj2" fmla="val 28102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58"/>
            <p:cNvSpPr txBox="1"/>
            <p:nvPr/>
          </p:nvSpPr>
          <p:spPr>
            <a:xfrm>
              <a:off x="3422" y="319"/>
              <a:ext cx="7921" cy="82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哪所学校的人数多。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548348" y="1355311"/>
            <a:ext cx="1195644" cy="720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3267" y="2931790"/>
            <a:ext cx="1268413" cy="1268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416081" y="1331296"/>
            <a:ext cx="2055668" cy="1384995"/>
            <a:chOff x="860148" y="1059582"/>
            <a:chExt cx="2055668" cy="1384995"/>
          </a:xfrm>
          <a:noFill/>
        </p:grpSpPr>
        <p:sp>
          <p:nvSpPr>
            <p:cNvPr id="10" name="圆角矩形标注 9"/>
            <p:cNvSpPr/>
            <p:nvPr/>
          </p:nvSpPr>
          <p:spPr>
            <a:xfrm>
              <a:off x="860148" y="1131590"/>
              <a:ext cx="2055668" cy="1248246"/>
            </a:xfrm>
            <a:prstGeom prst="wedgeRoundRectCallou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60148" y="1059582"/>
              <a:ext cx="2053313" cy="138499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比一比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1210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958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的大小就知道了。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295361" y="1475179"/>
            <a:ext cx="3457766" cy="1200330"/>
            <a:chOff x="5364086" y="1451220"/>
            <a:chExt cx="3457766" cy="1200330"/>
          </a:xfrm>
          <a:noFill/>
        </p:grpSpPr>
        <p:sp>
          <p:nvSpPr>
            <p:cNvPr id="12" name="圆角矩形标注 11"/>
            <p:cNvSpPr/>
            <p:nvPr/>
          </p:nvSpPr>
          <p:spPr>
            <a:xfrm>
              <a:off x="5372669" y="1451220"/>
              <a:ext cx="3449183" cy="1200329"/>
            </a:xfrm>
            <a:prstGeom prst="wedgeRoundRectCallout">
              <a:avLst>
                <a:gd name="adj1" fmla="val 67473"/>
                <a:gd name="adj2" fmla="val -18357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364086" y="1451221"/>
              <a:ext cx="3385759" cy="120032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1210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比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1000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大，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958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比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1000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小，所以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1210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＞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958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，光明小学的人数多。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282331" y="2931790"/>
            <a:ext cx="4960602" cy="1248246"/>
            <a:chOff x="5364087" y="1403304"/>
            <a:chExt cx="2792748" cy="1248246"/>
          </a:xfrm>
          <a:noFill/>
        </p:grpSpPr>
        <p:sp>
          <p:nvSpPr>
            <p:cNvPr id="21" name="圆角矩形标注 20"/>
            <p:cNvSpPr/>
            <p:nvPr/>
          </p:nvSpPr>
          <p:spPr>
            <a:xfrm>
              <a:off x="5372670" y="1403304"/>
              <a:ext cx="2784164" cy="1248246"/>
            </a:xfrm>
            <a:prstGeom prst="wedgeRoundRectCallout">
              <a:avLst>
                <a:gd name="adj1" fmla="val 60321"/>
                <a:gd name="adj2" fmla="val 14124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364087" y="1451221"/>
              <a:ext cx="2792748" cy="120032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还可以这样想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1210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是四位数，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958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是三位数，四位数比三位数的位数多，所以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1210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＞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958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，光明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小学的人数多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8084125" y="2944287"/>
            <a:ext cx="808355" cy="962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050" name="组合 2049"/>
          <p:cNvGrpSpPr/>
          <p:nvPr/>
        </p:nvGrpSpPr>
        <p:grpSpPr>
          <a:xfrm>
            <a:off x="4242094" y="315729"/>
            <a:ext cx="3322329" cy="1251784"/>
            <a:chOff x="860788" y="1131590"/>
            <a:chExt cx="2343060" cy="1251784"/>
          </a:xfrm>
          <a:noFill/>
        </p:grpSpPr>
        <p:sp>
          <p:nvSpPr>
            <p:cNvPr id="2048" name="云形标注 2047"/>
            <p:cNvSpPr/>
            <p:nvPr/>
          </p:nvSpPr>
          <p:spPr>
            <a:xfrm>
              <a:off x="860788" y="1131590"/>
              <a:ext cx="2343060" cy="1251784"/>
            </a:xfrm>
            <a:prstGeom prst="cloudCallout">
              <a:avLst>
                <a:gd name="adj1" fmla="val -68036"/>
                <a:gd name="adj2" fmla="val 6263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9" name="TextBox 2048"/>
            <p:cNvSpPr txBox="1"/>
            <p:nvPr/>
          </p:nvSpPr>
          <p:spPr>
            <a:xfrm>
              <a:off x="1115615" y="1267184"/>
              <a:ext cx="2088232" cy="95410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故事书和科技书，哪类册数多？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06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5235" y="2931790"/>
            <a:ext cx="1218941" cy="1175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07" name="组合 206"/>
          <p:cNvGrpSpPr/>
          <p:nvPr/>
        </p:nvGrpSpPr>
        <p:grpSpPr>
          <a:xfrm>
            <a:off x="327520" y="1231180"/>
            <a:ext cx="2055668" cy="1384995"/>
            <a:chOff x="860148" y="1059582"/>
            <a:chExt cx="2055668" cy="1384995"/>
          </a:xfrm>
          <a:noFill/>
        </p:grpSpPr>
        <p:sp>
          <p:nvSpPr>
            <p:cNvPr id="210" name="圆角矩形标注 209"/>
            <p:cNvSpPr/>
            <p:nvPr/>
          </p:nvSpPr>
          <p:spPr>
            <a:xfrm>
              <a:off x="860148" y="1131590"/>
              <a:ext cx="2055668" cy="1248246"/>
            </a:xfrm>
            <a:prstGeom prst="wedgeRoundRectCallou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TextBox 210"/>
            <p:cNvSpPr txBox="1"/>
            <p:nvPr/>
          </p:nvSpPr>
          <p:spPr>
            <a:xfrm>
              <a:off x="860148" y="1059582"/>
              <a:ext cx="2053313" cy="138499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比一比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895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806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的大小就知道了。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1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868144" y="1491630"/>
            <a:ext cx="1195644" cy="720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13" name="组合 212"/>
          <p:cNvGrpSpPr/>
          <p:nvPr/>
        </p:nvGrpSpPr>
        <p:grpSpPr>
          <a:xfrm>
            <a:off x="3736400" y="1688311"/>
            <a:ext cx="1530835" cy="868740"/>
            <a:chOff x="5372670" y="1542382"/>
            <a:chExt cx="2102321" cy="1569204"/>
          </a:xfrm>
          <a:noFill/>
        </p:grpSpPr>
        <p:sp>
          <p:nvSpPr>
            <p:cNvPr id="214" name="圆角矩形标注 213"/>
            <p:cNvSpPr/>
            <p:nvPr/>
          </p:nvSpPr>
          <p:spPr>
            <a:xfrm>
              <a:off x="5390631" y="1639839"/>
              <a:ext cx="2084360" cy="1471747"/>
            </a:xfrm>
            <a:prstGeom prst="wedgeRoundRectCallout">
              <a:avLst>
                <a:gd name="adj1" fmla="val 83007"/>
                <a:gd name="adj2" fmla="val -19310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TextBox 214"/>
            <p:cNvSpPr txBox="1"/>
            <p:nvPr/>
          </p:nvSpPr>
          <p:spPr>
            <a:xfrm>
              <a:off x="5372670" y="1542382"/>
              <a:ext cx="2037555" cy="127865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对应数位来逐步比较。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51" name="TextBox 2050"/>
          <p:cNvSpPr txBox="1"/>
          <p:nvPr/>
        </p:nvSpPr>
        <p:spPr>
          <a:xfrm>
            <a:off x="1619672" y="2962224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8  9  5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7" name="TextBox 216"/>
          <p:cNvSpPr txBox="1"/>
          <p:nvPr/>
        </p:nvSpPr>
        <p:spPr>
          <a:xfrm>
            <a:off x="1619672" y="3694261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8  0  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8" name="TextBox 217"/>
          <p:cNvSpPr txBox="1"/>
          <p:nvPr/>
        </p:nvSpPr>
        <p:spPr>
          <a:xfrm>
            <a:off x="3707904" y="2962224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8  9  5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9" name="TextBox 218"/>
          <p:cNvSpPr txBox="1"/>
          <p:nvPr/>
        </p:nvSpPr>
        <p:spPr>
          <a:xfrm>
            <a:off x="3707904" y="3694261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8  0  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52" name="矩形 2051"/>
          <p:cNvSpPr/>
          <p:nvPr/>
        </p:nvSpPr>
        <p:spPr>
          <a:xfrm>
            <a:off x="1619672" y="2962224"/>
            <a:ext cx="360040" cy="1193702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0" name="矩形 219"/>
          <p:cNvSpPr/>
          <p:nvPr/>
        </p:nvSpPr>
        <p:spPr>
          <a:xfrm>
            <a:off x="4135236" y="2962224"/>
            <a:ext cx="360040" cy="1193702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3" name="右箭头 2052"/>
          <p:cNvSpPr/>
          <p:nvPr/>
        </p:nvSpPr>
        <p:spPr>
          <a:xfrm>
            <a:off x="2987824" y="3423889"/>
            <a:ext cx="679497" cy="1905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56" name="组合 2055"/>
          <p:cNvGrpSpPr/>
          <p:nvPr/>
        </p:nvGrpSpPr>
        <p:grpSpPr>
          <a:xfrm>
            <a:off x="5318431" y="2355726"/>
            <a:ext cx="2500929" cy="1938992"/>
            <a:chOff x="5903259" y="1923678"/>
            <a:chExt cx="2500929" cy="1938992"/>
          </a:xfrm>
          <a:noFill/>
        </p:grpSpPr>
        <p:sp>
          <p:nvSpPr>
            <p:cNvPr id="2054" name="圆角矩形标注 2053"/>
            <p:cNvSpPr/>
            <p:nvPr/>
          </p:nvSpPr>
          <p:spPr>
            <a:xfrm>
              <a:off x="5903260" y="1950444"/>
              <a:ext cx="2500928" cy="1912226"/>
            </a:xfrm>
            <a:prstGeom prst="wedgeRoundRectCallout">
              <a:avLst>
                <a:gd name="adj1" fmla="val 59599"/>
                <a:gd name="adj2" fmla="val 14807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5" name="TextBox 2054"/>
            <p:cNvSpPr txBox="1"/>
            <p:nvPr/>
          </p:nvSpPr>
          <p:spPr>
            <a:xfrm>
              <a:off x="5903259" y="1923678"/>
              <a:ext cx="2486684" cy="193899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859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806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都是三位数，先比较百位上的数，百位上的数字相同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;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再比较十位上的数十位上的数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,9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＞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0,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所以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895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＞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806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/>
      <p:bldP spid="217" grpId="0"/>
      <p:bldP spid="218" grpId="0"/>
      <p:bldP spid="219" grpId="0"/>
      <p:bldP spid="2052" grpId="0" animBg="1"/>
      <p:bldP spid="220" grpId="0" animBg="1"/>
      <p:bldP spid="205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pic74.nipic.com/file/20150813/21438120_093503125943_2.jpg"/>
          <p:cNvPicPr>
            <a:picLocks noChangeAspect="1" noChangeArrowheads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4824" l="11068" r="89912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123728" y="665490"/>
            <a:ext cx="1182370" cy="1186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0" name="组合 59"/>
          <p:cNvGrpSpPr/>
          <p:nvPr/>
        </p:nvGrpSpPr>
        <p:grpSpPr>
          <a:xfrm>
            <a:off x="3629035" y="192757"/>
            <a:ext cx="3384805" cy="1173746"/>
            <a:chOff x="6365" y="54"/>
            <a:chExt cx="6379" cy="2495"/>
          </a:xfrm>
          <a:noFill/>
        </p:grpSpPr>
        <p:sp>
          <p:nvSpPr>
            <p:cNvPr id="58" name="云形标注 57"/>
            <p:cNvSpPr/>
            <p:nvPr/>
          </p:nvSpPr>
          <p:spPr>
            <a:xfrm>
              <a:off x="6365" y="54"/>
              <a:ext cx="6379" cy="2495"/>
            </a:xfrm>
            <a:prstGeom prst="cloudCallout">
              <a:avLst>
                <a:gd name="adj1" fmla="val -62996"/>
                <a:gd name="adj2" fmla="val 34766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6866" y="351"/>
              <a:ext cx="5701" cy="157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还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可以借助近似值来进行比较。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23528" y="1228072"/>
            <a:ext cx="1863725" cy="1134745"/>
            <a:chOff x="9468" y="3936"/>
            <a:chExt cx="2935" cy="1787"/>
          </a:xfrm>
          <a:noFill/>
        </p:grpSpPr>
        <p:sp>
          <p:nvSpPr>
            <p:cNvPr id="55" name="椭圆形标注 54"/>
            <p:cNvSpPr/>
            <p:nvPr/>
          </p:nvSpPr>
          <p:spPr>
            <a:xfrm>
              <a:off x="9468" y="3936"/>
              <a:ext cx="2935" cy="1787"/>
            </a:xfrm>
            <a:prstGeom prst="wedgeEllipseCallout">
              <a:avLst>
                <a:gd name="adj1" fmla="val -1923"/>
                <a:gd name="adj2" fmla="val 78829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9468" y="4154"/>
              <a:ext cx="2827" cy="130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我们用线段来表示一下。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2079737" y="2461443"/>
            <a:ext cx="4328239" cy="554753"/>
            <a:chOff x="2350724" y="3682770"/>
            <a:chExt cx="3896191" cy="360626"/>
          </a:xfrm>
        </p:grpSpPr>
        <p:grpSp>
          <p:nvGrpSpPr>
            <p:cNvPr id="101" name="组合 100"/>
            <p:cNvGrpSpPr/>
            <p:nvPr/>
          </p:nvGrpSpPr>
          <p:grpSpPr>
            <a:xfrm>
              <a:off x="2537045" y="3682770"/>
              <a:ext cx="3709870" cy="212193"/>
              <a:chOff x="2537045" y="3682770"/>
              <a:chExt cx="3709870" cy="212193"/>
            </a:xfrm>
          </p:grpSpPr>
          <p:pic>
            <p:nvPicPr>
              <p:cNvPr id="103" name="Picture 8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2537045" y="3802903"/>
                <a:ext cx="1674915" cy="920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" name="Picture 8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4139952" y="3802903"/>
                <a:ext cx="1674915" cy="920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105" name="直接箭头连接符 104"/>
              <p:cNvCxnSpPr/>
              <p:nvPr/>
            </p:nvCxnSpPr>
            <p:spPr>
              <a:xfrm>
                <a:off x="2555776" y="3867893"/>
                <a:ext cx="3691139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直接连接符 105"/>
              <p:cNvCxnSpPr/>
              <p:nvPr/>
            </p:nvCxnSpPr>
            <p:spPr>
              <a:xfrm>
                <a:off x="2555776" y="3682770"/>
                <a:ext cx="0" cy="17491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接连接符 106"/>
              <p:cNvCxnSpPr/>
              <p:nvPr/>
            </p:nvCxnSpPr>
            <p:spPr>
              <a:xfrm>
                <a:off x="3376859" y="3692977"/>
                <a:ext cx="0" cy="17491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接连接符 107"/>
              <p:cNvCxnSpPr/>
              <p:nvPr/>
            </p:nvCxnSpPr>
            <p:spPr>
              <a:xfrm>
                <a:off x="4152509" y="3682770"/>
                <a:ext cx="0" cy="17491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108"/>
              <p:cNvCxnSpPr/>
              <p:nvPr/>
            </p:nvCxnSpPr>
            <p:spPr>
              <a:xfrm>
                <a:off x="4980612" y="3702088"/>
                <a:ext cx="0" cy="17491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09"/>
              <p:cNvCxnSpPr/>
              <p:nvPr/>
            </p:nvCxnSpPr>
            <p:spPr>
              <a:xfrm>
                <a:off x="5814867" y="3682770"/>
                <a:ext cx="0" cy="17491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2" name="TextBox 101"/>
            <p:cNvSpPr txBox="1"/>
            <p:nvPr/>
          </p:nvSpPr>
          <p:spPr>
            <a:xfrm>
              <a:off x="2350724" y="3823314"/>
              <a:ext cx="3896191" cy="22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en-US" altLang="zh-CN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00      </a:t>
              </a:r>
              <a:r>
                <a:rPr lang="en-US" altLang="zh-CN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en-US" altLang="zh-CN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50      </a:t>
              </a:r>
              <a:r>
                <a:rPr lang="en-US" altLang="zh-CN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r>
                <a:rPr lang="en-US" altLang="zh-CN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00      </a:t>
              </a:r>
              <a:r>
                <a:rPr lang="en-US" altLang="zh-CN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r>
                <a:rPr lang="en-US" altLang="zh-CN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50     1000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7" name="TextBox 96"/>
          <p:cNvSpPr txBox="1"/>
          <p:nvPr/>
        </p:nvSpPr>
        <p:spPr>
          <a:xfrm>
            <a:off x="2144968" y="1779662"/>
            <a:ext cx="7037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806</a:t>
            </a:r>
            <a:endParaRPr lang="zh-CN" altLang="en-US" sz="2000" dirty="0"/>
          </a:p>
        </p:txBody>
      </p:sp>
      <p:cxnSp>
        <p:nvCxnSpPr>
          <p:cNvPr id="98" name="直接箭头连接符 97"/>
          <p:cNvCxnSpPr/>
          <p:nvPr/>
        </p:nvCxnSpPr>
        <p:spPr>
          <a:xfrm>
            <a:off x="4028733" y="2207555"/>
            <a:ext cx="0" cy="438689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/>
          <p:cNvSpPr txBox="1"/>
          <p:nvPr/>
        </p:nvSpPr>
        <p:spPr>
          <a:xfrm>
            <a:off x="3729145" y="1779662"/>
            <a:ext cx="6589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895</a:t>
            </a:r>
            <a:endParaRPr lang="zh-CN" altLang="en-US" sz="2000" dirty="0"/>
          </a:p>
        </p:txBody>
      </p:sp>
      <p:cxnSp>
        <p:nvCxnSpPr>
          <p:cNvPr id="100" name="直接箭头连接符 99"/>
          <p:cNvCxnSpPr/>
          <p:nvPr/>
        </p:nvCxnSpPr>
        <p:spPr>
          <a:xfrm>
            <a:off x="2439813" y="2157291"/>
            <a:ext cx="0" cy="438689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1" name="Picture 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flipH="1">
            <a:off x="8228271" y="3086088"/>
            <a:ext cx="808355" cy="962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12" name="组合 111"/>
          <p:cNvGrpSpPr/>
          <p:nvPr/>
        </p:nvGrpSpPr>
        <p:grpSpPr>
          <a:xfrm>
            <a:off x="6480860" y="1203598"/>
            <a:ext cx="2350084" cy="1663146"/>
            <a:chOff x="5903259" y="1923678"/>
            <a:chExt cx="2500929" cy="1663146"/>
          </a:xfrm>
          <a:noFill/>
        </p:grpSpPr>
        <p:sp>
          <p:nvSpPr>
            <p:cNvPr id="113" name="圆角矩形标注 112"/>
            <p:cNvSpPr/>
            <p:nvPr/>
          </p:nvSpPr>
          <p:spPr>
            <a:xfrm>
              <a:off x="5903260" y="1950444"/>
              <a:ext cx="2500928" cy="1636380"/>
            </a:xfrm>
            <a:prstGeom prst="wedgeRoundRectCallout">
              <a:avLst>
                <a:gd name="adj1" fmla="val 25106"/>
                <a:gd name="adj2" fmla="val 60370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TextBox 113"/>
            <p:cNvSpPr txBox="1"/>
            <p:nvPr/>
          </p:nvSpPr>
          <p:spPr>
            <a:xfrm>
              <a:off x="5903259" y="1923678"/>
              <a:ext cx="2486684" cy="163121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从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线段可以看出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895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接近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900,806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接近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800,900</a:t>
              </a:r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比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800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大，所以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895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＞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806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，故事书的册数多。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823845" y="3232220"/>
            <a:ext cx="2579930" cy="1247828"/>
            <a:chOff x="2004801" y="3772194"/>
            <a:chExt cx="2579930" cy="1247828"/>
          </a:xfrm>
        </p:grpSpPr>
        <p:sp>
          <p:nvSpPr>
            <p:cNvPr id="8" name="爆炸形 1 7"/>
            <p:cNvSpPr/>
            <p:nvPr/>
          </p:nvSpPr>
          <p:spPr>
            <a:xfrm>
              <a:off x="2004801" y="3772194"/>
              <a:ext cx="2579930" cy="1247828"/>
            </a:xfrm>
            <a:prstGeom prst="irregularSeal1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603085" y="4163391"/>
              <a:ext cx="15241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806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≈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800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4440342" y="3163652"/>
            <a:ext cx="2579930" cy="1247828"/>
            <a:chOff x="2004801" y="3772194"/>
            <a:chExt cx="2579930" cy="1247828"/>
          </a:xfrm>
        </p:grpSpPr>
        <p:sp>
          <p:nvSpPr>
            <p:cNvPr id="117" name="爆炸形 1 116"/>
            <p:cNvSpPr/>
            <p:nvPr/>
          </p:nvSpPr>
          <p:spPr>
            <a:xfrm>
              <a:off x="2004801" y="3772194"/>
              <a:ext cx="2579930" cy="1247828"/>
            </a:xfrm>
            <a:prstGeom prst="irregularSeal1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TextBox 117"/>
            <p:cNvSpPr txBox="1"/>
            <p:nvPr/>
          </p:nvSpPr>
          <p:spPr>
            <a:xfrm>
              <a:off x="2603085" y="4163391"/>
              <a:ext cx="15241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895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≈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00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/>
      <p:bldP spid="9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4031894" y="555526"/>
            <a:ext cx="3636450" cy="576064"/>
            <a:chOff x="3761887" y="555526"/>
            <a:chExt cx="3636450" cy="576064"/>
          </a:xfrm>
          <a:noFill/>
        </p:grpSpPr>
        <p:sp>
          <p:nvSpPr>
            <p:cNvPr id="13" name="圆角矩形标注 12"/>
            <p:cNvSpPr/>
            <p:nvPr/>
          </p:nvSpPr>
          <p:spPr>
            <a:xfrm>
              <a:off x="3761887" y="555526"/>
              <a:ext cx="3636450" cy="576064"/>
            </a:xfrm>
            <a:prstGeom prst="wedgeRoundRectCallout">
              <a:avLst>
                <a:gd name="adj1" fmla="val -59263"/>
                <a:gd name="adj2" fmla="val -7881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761887" y="597917"/>
              <a:ext cx="3636450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将括号内合适的数圈起来。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1560" y="1563638"/>
            <a:ext cx="2009006" cy="1316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716772" y="2968665"/>
            <a:ext cx="18390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本练习本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3347865" y="1563639"/>
            <a:ext cx="1656184" cy="13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3203849" y="2968665"/>
            <a:ext cx="20162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整套书有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603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页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52119" y="1563639"/>
            <a:ext cx="2304257" cy="1316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8" name="TextBox 257"/>
          <p:cNvSpPr txBox="1"/>
          <p:nvPr/>
        </p:nvSpPr>
        <p:spPr>
          <a:xfrm>
            <a:off x="5220072" y="2962208"/>
            <a:ext cx="33123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服装厂每天制作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2980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件衣服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39552" y="3472721"/>
            <a:ext cx="2016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大约（</a:t>
            </a:r>
            <a:r>
              <a:rPr lang="en-US" altLang="zh-CN" sz="1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r>
              <a:rPr lang="zh-CN" altLang="en-US" sz="1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本    </a:t>
            </a:r>
            <a:r>
              <a:rPr lang="en-US" altLang="zh-CN" sz="1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r>
              <a:rPr lang="zh-CN" altLang="en-US" sz="1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本    </a:t>
            </a:r>
            <a:r>
              <a:rPr lang="en-US" altLang="zh-CN" sz="1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r>
              <a:rPr lang="zh-CN" altLang="en-US" sz="1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本）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94579" y="3795886"/>
            <a:ext cx="576064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9" name="TextBox 328"/>
          <p:cNvSpPr txBox="1"/>
          <p:nvPr/>
        </p:nvSpPr>
        <p:spPr>
          <a:xfrm>
            <a:off x="3043677" y="3489609"/>
            <a:ext cx="2016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大约（</a:t>
            </a:r>
            <a:r>
              <a:rPr lang="en-US" altLang="zh-CN" sz="1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页</a:t>
            </a:r>
            <a:r>
              <a:rPr lang="zh-CN" altLang="en-US" sz="1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1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600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页</a:t>
            </a:r>
            <a:r>
              <a:rPr lang="zh-CN" altLang="en-US" sz="1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1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700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页</a:t>
            </a:r>
            <a:r>
              <a:rPr lang="zh-CN" altLang="en-US" sz="1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0" name="椭圆 329"/>
          <p:cNvSpPr/>
          <p:nvPr/>
        </p:nvSpPr>
        <p:spPr>
          <a:xfrm>
            <a:off x="3043677" y="3775900"/>
            <a:ext cx="704539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1" name="TextBox 330"/>
          <p:cNvSpPr txBox="1"/>
          <p:nvPr/>
        </p:nvSpPr>
        <p:spPr>
          <a:xfrm>
            <a:off x="5652119" y="3489609"/>
            <a:ext cx="2016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大约（</a:t>
            </a:r>
            <a:r>
              <a:rPr lang="en-US" altLang="zh-CN" sz="1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3000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件</a:t>
            </a:r>
            <a:r>
              <a:rPr lang="zh-CN" altLang="en-US" sz="1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1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2000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件</a:t>
            </a:r>
            <a:r>
              <a:rPr lang="zh-CN" altLang="en-US" sz="1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1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件</a:t>
            </a:r>
            <a:r>
              <a:rPr lang="zh-CN" altLang="en-US" sz="1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2" name="椭圆 331"/>
          <p:cNvSpPr/>
          <p:nvPr/>
        </p:nvSpPr>
        <p:spPr>
          <a:xfrm>
            <a:off x="6372200" y="3501109"/>
            <a:ext cx="792088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8" grpId="0"/>
      <p:bldP spid="25" grpId="0"/>
      <p:bldP spid="30" grpId="0" animBg="1"/>
      <p:bldP spid="329" grpId="0"/>
      <p:bldP spid="330" grpId="0" animBg="1"/>
      <p:bldP spid="331" grpId="0"/>
      <p:bldP spid="33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pic74.nipic.com/file/20150813/21438120_093503125943_2.jpg"/>
          <p:cNvPicPr>
            <a:picLocks noChangeAspect="1" noChangeArrowheads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4824" l="11068" r="89912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627784" y="591483"/>
            <a:ext cx="968613" cy="972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4139952" y="467913"/>
            <a:ext cx="2808312" cy="954107"/>
            <a:chOff x="3851920" y="123478"/>
            <a:chExt cx="2808312" cy="954107"/>
          </a:xfrm>
          <a:noFill/>
        </p:grpSpPr>
        <p:sp>
          <p:nvSpPr>
            <p:cNvPr id="2" name="圆角矩形标注 1"/>
            <p:cNvSpPr/>
            <p:nvPr/>
          </p:nvSpPr>
          <p:spPr>
            <a:xfrm>
              <a:off x="3923928" y="219889"/>
              <a:ext cx="2736304" cy="808037"/>
            </a:xfrm>
            <a:prstGeom prst="wedgeRoundRectCallout">
              <a:avLst>
                <a:gd name="adj1" fmla="val -64969"/>
                <a:gd name="adj2" fmla="val -4757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3851920" y="123478"/>
              <a:ext cx="2808312" cy="95410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写出下面每种家具的的大约价格。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 bwMode="auto">
          <a:xfrm>
            <a:off x="3592781" y="1491630"/>
            <a:ext cx="1771308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 bwMode="auto">
          <a:xfrm>
            <a:off x="1075451" y="1144299"/>
            <a:ext cx="1795503" cy="2003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 rotWithShape="1">
          <a:blip r:embed="rId5" cstate="email"/>
          <a:srcRect/>
          <a:stretch>
            <a:fillRect/>
          </a:stretch>
        </p:blipFill>
        <p:spPr bwMode="auto">
          <a:xfrm>
            <a:off x="6023689" y="1399079"/>
            <a:ext cx="2076703" cy="1532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75451" y="3105423"/>
            <a:ext cx="18627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衣柜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3698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778645" y="3075806"/>
            <a:ext cx="1836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沙发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4089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548059" y="3105423"/>
            <a:ext cx="15523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床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6303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27584" y="3639096"/>
            <a:ext cx="23444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大约（    ）元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405223" y="3639096"/>
            <a:ext cx="23444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大约（    ）元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152014" y="3629205"/>
            <a:ext cx="23444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大约（    ）元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701092" y="3609479"/>
            <a:ext cx="9313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3700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283968" y="3590315"/>
            <a:ext cx="9313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4100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020272" y="3590315"/>
            <a:ext cx="9313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6300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8" grpId="0"/>
      <p:bldP spid="19" grpId="0"/>
      <p:bldP spid="21" grpId="0"/>
      <p:bldP spid="22" grpId="0"/>
      <p:bldP spid="23" grpId="0"/>
      <p:bldP spid="25" grpId="0"/>
      <p:bldP spid="26" grpId="0"/>
      <p:bldP spid="27" grpId="0"/>
    </p:bldLst>
  </p:timing>
</p:sld>
</file>

<file path=ppt/tags/tag1.xml><?xml version="1.0" encoding="utf-8"?>
<p:tagLst xmlns:p="http://schemas.openxmlformats.org/presentationml/2006/main">
  <p:tag name="KSO_WPP_MARK_KEY" val="7a3f6e58-a885-41e4-8a5f-980bb4c6aa3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1597</Words>
  <Application>WPS 演示</Application>
  <PresentationFormat>全屏显示(16:9)</PresentationFormat>
  <Paragraphs>300</Paragraphs>
  <Slides>16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Arial</vt:lpstr>
      <vt:lpstr>宋体</vt:lpstr>
      <vt:lpstr>Wingdings</vt:lpstr>
      <vt:lpstr>黑体</vt:lpstr>
      <vt:lpstr>微软雅黑</vt:lpstr>
      <vt:lpstr>华文楷体</vt:lpstr>
      <vt:lpstr>等线</vt:lpstr>
      <vt:lpstr>楷体</vt:lpstr>
      <vt:lpstr>幼圆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92</cp:revision>
  <dcterms:created xsi:type="dcterms:W3CDTF">2018-09-11T05:46:00Z</dcterms:created>
  <dcterms:modified xsi:type="dcterms:W3CDTF">2023-02-01T01:41:07Z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0F5FDB704204440AA362A4E159F964D0</vt:lpwstr>
  </property>
  <property fmtid="{D5CDD505-2E9C-101B-9397-08002B2CF9AE}" pid="3" name="KSOProductBuildVer">
    <vt:lpwstr>2052-11.1.0.13703</vt:lpwstr>
  </property>
</Properties>
</file>