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93" r:id="rId4"/>
    <p:sldId id="294" r:id="rId5"/>
    <p:sldId id="295" r:id="rId7"/>
    <p:sldId id="296" r:id="rId8"/>
    <p:sldId id="297" r:id="rId9"/>
    <p:sldId id="298" r:id="rId10"/>
    <p:sldId id="299" r:id="rId11"/>
    <p:sldId id="300" r:id="rId12"/>
    <p:sldId id="301" r:id="rId13"/>
    <p:sldId id="302" r:id="rId14"/>
    <p:sldId id="303" r:id="rId15"/>
    <p:sldId id="291" r:id="rId16"/>
    <p:sldId id="272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64" autoAdjust="0"/>
    <p:restoredTop sz="99852" autoAdjust="0"/>
  </p:normalViewPr>
  <p:slideViewPr>
    <p:cSldViewPr>
      <p:cViewPr>
        <p:scale>
          <a:sx n="140" d="100"/>
          <a:sy n="140" d="100"/>
        </p:scale>
        <p:origin x="-984" y="-33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48B9D-C3EF-4F87-954D-825FFBFDF1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254CC-6D17-4AB3-A887-1E6F5D60F3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1979712" cy="216024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07504" y="51470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0" baseline="0" dirty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万以内数的认识  估计</a:t>
            </a:r>
            <a:endParaRPr lang="zh-CN" altLang="en-US" sz="1200" b="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6.xml"/><Relationship Id="rId5" Type="http://schemas.openxmlformats.org/officeDocument/2006/relationships/slide" Target="slide14.xml"/><Relationship Id="rId4" Type="http://schemas.openxmlformats.org/officeDocument/2006/relationships/slide" Target="slide13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5.png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8.png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1.png"/><Relationship Id="rId1" Type="http://schemas.openxmlformats.org/officeDocument/2006/relationships/image" Target="../media/image20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microsoft.com/office/2007/relationships/hdphoto" Target="../media/image9.wdp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46675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70829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二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单圆角矩形 25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单圆角矩形 26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单圆角矩形 27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单圆角矩形 28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单圆角矩形 29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圆角矩形 30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圆角矩形 32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圆角矩形 33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圆角矩形 34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692137" y="2139702"/>
            <a:ext cx="1436933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5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420509" y="793878"/>
            <a:ext cx="5008422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游览北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京</a:t>
            </a:r>
            <a:r>
              <a:rPr lang="en-US" altLang="zh-CN" sz="24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400" b="1" dirty="0" smtClean="0">
                <a:solidFill>
                  <a:srgbClr val="0050AA"/>
                </a:solidFill>
                <a:latin typeface="华文楷体" pitchFamily="2" charset="-122"/>
                <a:ea typeface="华文楷体" pitchFamily="2" charset="-122"/>
              </a:rPr>
              <a:t>万以内数的认识</a:t>
            </a:r>
            <a:endParaRPr lang="zh-CN" altLang="en-US" sz="2400" b="1" dirty="0">
              <a:solidFill>
                <a:srgbClr val="0050AA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678578" y="824503"/>
            <a:ext cx="661174" cy="648000"/>
            <a:chOff x="1326371" y="1457547"/>
            <a:chExt cx="661174" cy="648000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32724" y="1457547"/>
              <a:ext cx="654821" cy="648000"/>
            </a:xfrm>
            <a:prstGeom prst="rect">
              <a:avLst/>
            </a:prstGeom>
          </p:spPr>
        </p:pic>
        <p:sp>
          <p:nvSpPr>
            <p:cNvPr id="40" name="文本框 10"/>
            <p:cNvSpPr txBox="1"/>
            <p:nvPr/>
          </p:nvSpPr>
          <p:spPr>
            <a:xfrm>
              <a:off x="1326371" y="1457547"/>
              <a:ext cx="661173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ic74.nipic.com/file/20150813/21438120_093503125943_2.jpg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4824" l="11068" r="89912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288342" y="568896"/>
            <a:ext cx="792088" cy="562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29" y="1131590"/>
            <a:ext cx="4009115" cy="3336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5047626" y="1779662"/>
            <a:ext cx="3552378" cy="576064"/>
            <a:chOff x="5023640" y="2204095"/>
            <a:chExt cx="3552378" cy="576064"/>
          </a:xfrm>
          <a:noFill/>
        </p:grpSpPr>
        <p:sp>
          <p:nvSpPr>
            <p:cNvPr id="5" name="圆角矩形标注 4"/>
            <p:cNvSpPr/>
            <p:nvPr/>
          </p:nvSpPr>
          <p:spPr>
            <a:xfrm>
              <a:off x="5023640" y="2204095"/>
              <a:ext cx="3430033" cy="576064"/>
            </a:xfrm>
            <a:prstGeom prst="wedgeRoundRectCallout">
              <a:avLst>
                <a:gd name="adj1" fmla="val -64709"/>
                <a:gd name="adj2" fmla="val -30094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047626" y="2211710"/>
              <a:ext cx="3528392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一层估计有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本书。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419872" y="470018"/>
            <a:ext cx="4397167" cy="589564"/>
            <a:chOff x="3419872" y="470018"/>
            <a:chExt cx="4760412" cy="589564"/>
          </a:xfrm>
          <a:noFill/>
        </p:grpSpPr>
        <p:sp>
          <p:nvSpPr>
            <p:cNvPr id="3" name="圆角矩形标注 2"/>
            <p:cNvSpPr/>
            <p:nvPr/>
          </p:nvSpPr>
          <p:spPr>
            <a:xfrm>
              <a:off x="3491880" y="505584"/>
              <a:ext cx="4371513" cy="553998"/>
            </a:xfrm>
            <a:prstGeom prst="wedgeRoundRectCallout">
              <a:avLst>
                <a:gd name="adj1" fmla="val -58182"/>
                <a:gd name="adj2" fmla="val -21747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419872" y="470018"/>
              <a:ext cx="4760412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估计书架上有多少本书？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103213" y="2643758"/>
            <a:ext cx="3552378" cy="576064"/>
            <a:chOff x="5023640" y="2204095"/>
            <a:chExt cx="3552378" cy="576064"/>
          </a:xfrm>
          <a:noFill/>
        </p:grpSpPr>
        <p:sp>
          <p:nvSpPr>
            <p:cNvPr id="31" name="圆角矩形标注 30"/>
            <p:cNvSpPr/>
            <p:nvPr/>
          </p:nvSpPr>
          <p:spPr>
            <a:xfrm>
              <a:off x="5023640" y="2204095"/>
              <a:ext cx="3430033" cy="576064"/>
            </a:xfrm>
            <a:prstGeom prst="wedgeRoundRectCallout">
              <a:avLst>
                <a:gd name="adj1" fmla="val -64709"/>
                <a:gd name="adj2" fmla="val -30094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047626" y="2211710"/>
              <a:ext cx="3528392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一共有（   ）层书。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788024" y="3579862"/>
            <a:ext cx="4464496" cy="576064"/>
            <a:chOff x="5023640" y="2204095"/>
            <a:chExt cx="3640878" cy="576064"/>
          </a:xfrm>
          <a:noFill/>
        </p:grpSpPr>
        <p:sp>
          <p:nvSpPr>
            <p:cNvPr id="34" name="圆角矩形标注 33"/>
            <p:cNvSpPr/>
            <p:nvPr/>
          </p:nvSpPr>
          <p:spPr>
            <a:xfrm>
              <a:off x="5023640" y="2204095"/>
              <a:ext cx="3430033" cy="576064"/>
            </a:xfrm>
            <a:prstGeom prst="wedgeRoundRectCallout">
              <a:avLst>
                <a:gd name="adj1" fmla="val -55877"/>
                <a:gd name="adj2" fmla="val -36708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5047626" y="2211710"/>
              <a:ext cx="3616892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估计书架上有（  ）本书。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6710981" y="2622843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164288" y="3525922"/>
            <a:ext cx="8280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5536" y="1169127"/>
            <a:ext cx="3959060" cy="410299"/>
          </a:xfrm>
          <a:prstGeom prst="rect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403658" y="1673183"/>
            <a:ext cx="3959060" cy="410299"/>
          </a:xfrm>
          <a:prstGeom prst="rect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395536" y="2249247"/>
            <a:ext cx="3959060" cy="410299"/>
          </a:xfrm>
          <a:prstGeom prst="rect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403658" y="2799668"/>
            <a:ext cx="3959060" cy="410299"/>
          </a:xfrm>
          <a:prstGeom prst="rect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378629" y="3371693"/>
            <a:ext cx="3959060" cy="410299"/>
          </a:xfrm>
          <a:prstGeom prst="rect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378629" y="3883682"/>
            <a:ext cx="3959060" cy="410299"/>
          </a:xfrm>
          <a:prstGeom prst="rect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7" grpId="0"/>
      <p:bldP spid="8" grpId="0" animBg="1"/>
      <p:bldP spid="39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 descr="http://pic74.nipic.com/file/20150813/21438120_093503125943_2.jpg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4824" l="11068" r="89912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483768" y="373057"/>
            <a:ext cx="968613" cy="972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67013" y="1817871"/>
            <a:ext cx="3514725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3995936" y="541848"/>
            <a:ext cx="3600400" cy="954107"/>
            <a:chOff x="3995936" y="541848"/>
            <a:chExt cx="3024336" cy="954107"/>
          </a:xfrm>
          <a:noFill/>
        </p:grpSpPr>
        <p:sp>
          <p:nvSpPr>
            <p:cNvPr id="3" name="圆角矩形标注 2"/>
            <p:cNvSpPr/>
            <p:nvPr/>
          </p:nvSpPr>
          <p:spPr>
            <a:xfrm>
              <a:off x="3995936" y="555526"/>
              <a:ext cx="3024336" cy="521838"/>
            </a:xfrm>
            <a:prstGeom prst="wedgeRoundRectCallout">
              <a:avLst>
                <a:gd name="adj1" fmla="val -63679"/>
                <a:gd name="adj2" fmla="val -6861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995936" y="541848"/>
              <a:ext cx="2952328" cy="95410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下图中约有多少人？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圆角矩形标注 5"/>
          <p:cNvSpPr/>
          <p:nvPr/>
        </p:nvSpPr>
        <p:spPr>
          <a:xfrm>
            <a:off x="2845776" y="1779662"/>
            <a:ext cx="1150160" cy="969903"/>
          </a:xfrm>
          <a:prstGeom prst="wedgeRoundRectCallout">
            <a:avLst/>
          </a:prstGeom>
          <a:noFill/>
          <a:ln>
            <a:solidFill>
              <a:srgbClr val="FFC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322320" y="1635645"/>
            <a:ext cx="2161448" cy="936104"/>
            <a:chOff x="416082" y="1635646"/>
            <a:chExt cx="2161448" cy="936104"/>
          </a:xfrm>
          <a:noFill/>
        </p:grpSpPr>
        <p:sp>
          <p:nvSpPr>
            <p:cNvPr id="7" name="圆角矩形标注 6"/>
            <p:cNvSpPr/>
            <p:nvPr/>
          </p:nvSpPr>
          <p:spPr>
            <a:xfrm>
              <a:off x="416082" y="1635646"/>
              <a:ext cx="2067686" cy="936104"/>
            </a:xfrm>
            <a:prstGeom prst="wedgeRoundRectCallout">
              <a:avLst>
                <a:gd name="adj1" fmla="val 59782"/>
                <a:gd name="adj2" fmla="val 37367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50438" y="1688199"/>
              <a:ext cx="2127092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圈起来的这一块大约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人。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881668" y="3807244"/>
            <a:ext cx="6434748" cy="668933"/>
            <a:chOff x="416081" y="1635646"/>
            <a:chExt cx="2691131" cy="936104"/>
          </a:xfrm>
          <a:noFill/>
        </p:grpSpPr>
        <p:sp>
          <p:nvSpPr>
            <p:cNvPr id="47" name="圆角矩形标注 46"/>
            <p:cNvSpPr/>
            <p:nvPr/>
          </p:nvSpPr>
          <p:spPr>
            <a:xfrm>
              <a:off x="416081" y="1635646"/>
              <a:ext cx="2269521" cy="936104"/>
            </a:xfrm>
            <a:prstGeom prst="wedgeRoundRectCallout">
              <a:avLst>
                <a:gd name="adj1" fmla="val 18323"/>
                <a:gd name="adj2" fmla="val -79647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524869" y="1688198"/>
              <a:ext cx="2582343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一共可以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分成这样的（   ）块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9" name="圆角矩形标注 48"/>
          <p:cNvSpPr/>
          <p:nvPr/>
        </p:nvSpPr>
        <p:spPr>
          <a:xfrm>
            <a:off x="3997904" y="1792654"/>
            <a:ext cx="1150160" cy="969903"/>
          </a:xfrm>
          <a:prstGeom prst="wedgeRoundRectCallout">
            <a:avLst/>
          </a:prstGeom>
          <a:noFill/>
          <a:ln>
            <a:solidFill>
              <a:srgbClr val="FFC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圆角矩形标注 49"/>
          <p:cNvSpPr/>
          <p:nvPr/>
        </p:nvSpPr>
        <p:spPr>
          <a:xfrm>
            <a:off x="5148064" y="1773604"/>
            <a:ext cx="1133674" cy="969903"/>
          </a:xfrm>
          <a:prstGeom prst="wedgeRoundRectCallout">
            <a:avLst/>
          </a:prstGeom>
          <a:noFill/>
          <a:ln>
            <a:solidFill>
              <a:srgbClr val="FFC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6807081" y="1519008"/>
            <a:ext cx="2085399" cy="1052742"/>
            <a:chOff x="416083" y="1635646"/>
            <a:chExt cx="1790470" cy="861201"/>
          </a:xfrm>
          <a:noFill/>
        </p:grpSpPr>
        <p:sp>
          <p:nvSpPr>
            <p:cNvPr id="53" name="圆角矩形标注 52"/>
            <p:cNvSpPr/>
            <p:nvPr/>
          </p:nvSpPr>
          <p:spPr>
            <a:xfrm>
              <a:off x="416083" y="1635646"/>
              <a:ext cx="1733856" cy="818209"/>
            </a:xfrm>
            <a:prstGeom prst="wedgeRoundRectCallout">
              <a:avLst>
                <a:gd name="adj1" fmla="val -61653"/>
                <a:gd name="adj2" fmla="val 26470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433070" y="1665850"/>
              <a:ext cx="1773483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一共约（   ）人。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8192214" y="1592808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364088" y="3838277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9" grpId="0" animBg="1"/>
      <p:bldP spid="50" grpId="0" animBg="1"/>
      <p:bldP spid="10" grpId="0"/>
      <p:bldP spid="5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99113" y="284780"/>
            <a:ext cx="1182687" cy="118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3607458" y="504059"/>
            <a:ext cx="4358552" cy="790391"/>
            <a:chOff x="3125340" y="237535"/>
            <a:chExt cx="4358552" cy="790391"/>
          </a:xfrm>
          <a:noFill/>
        </p:grpSpPr>
        <p:sp>
          <p:nvSpPr>
            <p:cNvPr id="7" name="圆角矩形标注 6"/>
            <p:cNvSpPr/>
            <p:nvPr/>
          </p:nvSpPr>
          <p:spPr>
            <a:xfrm>
              <a:off x="3125340" y="237535"/>
              <a:ext cx="4182963" cy="790391"/>
            </a:xfrm>
            <a:prstGeom prst="wedgeRoundRectCallout">
              <a:avLst>
                <a:gd name="adj1" fmla="val -57314"/>
                <a:gd name="adj2" fmla="val -12524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125341" y="237535"/>
              <a:ext cx="4358551" cy="70788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下面是用火柴摆成的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580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，请你移动其中一根，变成另外三位数。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23528" y="1851378"/>
            <a:ext cx="2160240" cy="972691"/>
            <a:chOff x="1403648" y="1635645"/>
            <a:chExt cx="2376264" cy="1080704"/>
          </a:xfrm>
        </p:grpSpPr>
        <p:sp>
          <p:nvSpPr>
            <p:cNvPr id="8" name="减号 7"/>
            <p:cNvSpPr/>
            <p:nvPr/>
          </p:nvSpPr>
          <p:spPr>
            <a:xfrm>
              <a:off x="1403648" y="1635646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减号 24"/>
            <p:cNvSpPr/>
            <p:nvPr/>
          </p:nvSpPr>
          <p:spPr>
            <a:xfrm rot="5400000">
              <a:off x="1187624" y="1851670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减号 25"/>
            <p:cNvSpPr/>
            <p:nvPr/>
          </p:nvSpPr>
          <p:spPr>
            <a:xfrm>
              <a:off x="1403648" y="2068277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减号 26"/>
            <p:cNvSpPr/>
            <p:nvPr/>
          </p:nvSpPr>
          <p:spPr>
            <a:xfrm rot="5400000">
              <a:off x="1619672" y="2284301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减号 27"/>
            <p:cNvSpPr/>
            <p:nvPr/>
          </p:nvSpPr>
          <p:spPr>
            <a:xfrm>
              <a:off x="1403648" y="2499742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减号 28"/>
            <p:cNvSpPr/>
            <p:nvPr/>
          </p:nvSpPr>
          <p:spPr>
            <a:xfrm>
              <a:off x="2234584" y="1635645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减号 29"/>
            <p:cNvSpPr/>
            <p:nvPr/>
          </p:nvSpPr>
          <p:spPr>
            <a:xfrm>
              <a:off x="2234584" y="2067694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减号 30"/>
            <p:cNvSpPr/>
            <p:nvPr/>
          </p:nvSpPr>
          <p:spPr>
            <a:xfrm>
              <a:off x="2234584" y="2499742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减号 31"/>
            <p:cNvSpPr/>
            <p:nvPr/>
          </p:nvSpPr>
          <p:spPr>
            <a:xfrm rot="5400000">
              <a:off x="2018560" y="1852253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减号 32"/>
            <p:cNvSpPr/>
            <p:nvPr/>
          </p:nvSpPr>
          <p:spPr>
            <a:xfrm rot="5400000">
              <a:off x="2450608" y="1852253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减号 33"/>
            <p:cNvSpPr/>
            <p:nvPr/>
          </p:nvSpPr>
          <p:spPr>
            <a:xfrm rot="5400000">
              <a:off x="2021429" y="2284301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减号 34"/>
            <p:cNvSpPr/>
            <p:nvPr/>
          </p:nvSpPr>
          <p:spPr>
            <a:xfrm rot="5400000">
              <a:off x="2450054" y="2284301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减号 41"/>
            <p:cNvSpPr/>
            <p:nvPr/>
          </p:nvSpPr>
          <p:spPr>
            <a:xfrm>
              <a:off x="3131840" y="1635645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减号 42"/>
            <p:cNvSpPr/>
            <p:nvPr/>
          </p:nvSpPr>
          <p:spPr>
            <a:xfrm>
              <a:off x="3131840" y="2499742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减号 43"/>
            <p:cNvSpPr/>
            <p:nvPr/>
          </p:nvSpPr>
          <p:spPr>
            <a:xfrm rot="5400000">
              <a:off x="2915816" y="1852253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减号 44"/>
            <p:cNvSpPr/>
            <p:nvPr/>
          </p:nvSpPr>
          <p:spPr>
            <a:xfrm rot="5400000">
              <a:off x="3347864" y="1852253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减号 45"/>
            <p:cNvSpPr/>
            <p:nvPr/>
          </p:nvSpPr>
          <p:spPr>
            <a:xfrm rot="5400000">
              <a:off x="2918685" y="2284301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减号 46"/>
            <p:cNvSpPr/>
            <p:nvPr/>
          </p:nvSpPr>
          <p:spPr>
            <a:xfrm rot="5400000">
              <a:off x="3347310" y="2284301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343045" y="1848700"/>
            <a:ext cx="2268252" cy="972166"/>
            <a:chOff x="5810969" y="1742200"/>
            <a:chExt cx="2376264" cy="1081870"/>
          </a:xfrm>
        </p:grpSpPr>
        <p:sp>
          <p:nvSpPr>
            <p:cNvPr id="49" name="减号 48"/>
            <p:cNvSpPr/>
            <p:nvPr/>
          </p:nvSpPr>
          <p:spPr>
            <a:xfrm>
              <a:off x="5810969" y="1742201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减号 49"/>
            <p:cNvSpPr/>
            <p:nvPr/>
          </p:nvSpPr>
          <p:spPr>
            <a:xfrm rot="5400000">
              <a:off x="5594945" y="1958225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减号 50"/>
            <p:cNvSpPr/>
            <p:nvPr/>
          </p:nvSpPr>
          <p:spPr>
            <a:xfrm>
              <a:off x="5810969" y="2174832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减号 51"/>
            <p:cNvSpPr/>
            <p:nvPr/>
          </p:nvSpPr>
          <p:spPr>
            <a:xfrm rot="5400000">
              <a:off x="6026993" y="2390856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减号 52"/>
            <p:cNvSpPr/>
            <p:nvPr/>
          </p:nvSpPr>
          <p:spPr>
            <a:xfrm>
              <a:off x="5810969" y="2606297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减号 53"/>
            <p:cNvSpPr/>
            <p:nvPr/>
          </p:nvSpPr>
          <p:spPr>
            <a:xfrm>
              <a:off x="6641905" y="1742200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减号 54"/>
            <p:cNvSpPr/>
            <p:nvPr/>
          </p:nvSpPr>
          <p:spPr>
            <a:xfrm>
              <a:off x="6641905" y="2174249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减号 55"/>
            <p:cNvSpPr/>
            <p:nvPr/>
          </p:nvSpPr>
          <p:spPr>
            <a:xfrm>
              <a:off x="6641905" y="2606297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减号 56"/>
            <p:cNvSpPr/>
            <p:nvPr/>
          </p:nvSpPr>
          <p:spPr>
            <a:xfrm rot="5400000">
              <a:off x="6425881" y="1958808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减号 57"/>
            <p:cNvSpPr/>
            <p:nvPr/>
          </p:nvSpPr>
          <p:spPr>
            <a:xfrm rot="5400000">
              <a:off x="6857929" y="1958808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减号 58"/>
            <p:cNvSpPr/>
            <p:nvPr/>
          </p:nvSpPr>
          <p:spPr>
            <a:xfrm rot="5400000">
              <a:off x="5594945" y="2392022"/>
              <a:ext cx="648072" cy="216024"/>
            </a:xfrm>
            <a:prstGeom prst="mathMinus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减号 59"/>
            <p:cNvSpPr/>
            <p:nvPr/>
          </p:nvSpPr>
          <p:spPr>
            <a:xfrm rot="5400000">
              <a:off x="6857375" y="2390856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减号 60"/>
            <p:cNvSpPr/>
            <p:nvPr/>
          </p:nvSpPr>
          <p:spPr>
            <a:xfrm>
              <a:off x="7539161" y="1742200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减号 61"/>
            <p:cNvSpPr/>
            <p:nvPr/>
          </p:nvSpPr>
          <p:spPr>
            <a:xfrm>
              <a:off x="7539161" y="2606297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减号 62"/>
            <p:cNvSpPr/>
            <p:nvPr/>
          </p:nvSpPr>
          <p:spPr>
            <a:xfrm rot="5400000">
              <a:off x="7323137" y="1958808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减号 63"/>
            <p:cNvSpPr/>
            <p:nvPr/>
          </p:nvSpPr>
          <p:spPr>
            <a:xfrm rot="5400000">
              <a:off x="7755185" y="1958808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减号 64"/>
            <p:cNvSpPr/>
            <p:nvPr/>
          </p:nvSpPr>
          <p:spPr>
            <a:xfrm rot="5400000">
              <a:off x="7326006" y="2390856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减号 65"/>
            <p:cNvSpPr/>
            <p:nvPr/>
          </p:nvSpPr>
          <p:spPr>
            <a:xfrm rot="5400000">
              <a:off x="7754631" y="2390856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227392" y="1850213"/>
            <a:ext cx="2352720" cy="973274"/>
            <a:chOff x="3131840" y="1742783"/>
            <a:chExt cx="2376264" cy="1080704"/>
          </a:xfrm>
        </p:grpSpPr>
        <p:sp>
          <p:nvSpPr>
            <p:cNvPr id="68" name="减号 67"/>
            <p:cNvSpPr/>
            <p:nvPr/>
          </p:nvSpPr>
          <p:spPr>
            <a:xfrm>
              <a:off x="3131840" y="1742784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减号 68"/>
            <p:cNvSpPr/>
            <p:nvPr/>
          </p:nvSpPr>
          <p:spPr>
            <a:xfrm rot="5400000">
              <a:off x="2915816" y="1958808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减号 69"/>
            <p:cNvSpPr/>
            <p:nvPr/>
          </p:nvSpPr>
          <p:spPr>
            <a:xfrm>
              <a:off x="3131840" y="2175415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减号 70"/>
            <p:cNvSpPr/>
            <p:nvPr/>
          </p:nvSpPr>
          <p:spPr>
            <a:xfrm rot="5400000">
              <a:off x="3347864" y="2391439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减号 71"/>
            <p:cNvSpPr/>
            <p:nvPr/>
          </p:nvSpPr>
          <p:spPr>
            <a:xfrm>
              <a:off x="3131840" y="2606880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减号 72"/>
            <p:cNvSpPr/>
            <p:nvPr/>
          </p:nvSpPr>
          <p:spPr>
            <a:xfrm>
              <a:off x="3962776" y="1742783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减号 73"/>
            <p:cNvSpPr/>
            <p:nvPr/>
          </p:nvSpPr>
          <p:spPr>
            <a:xfrm>
              <a:off x="3962776" y="2174832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减号 74"/>
            <p:cNvSpPr/>
            <p:nvPr/>
          </p:nvSpPr>
          <p:spPr>
            <a:xfrm>
              <a:off x="3962776" y="2606880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减号 75"/>
            <p:cNvSpPr/>
            <p:nvPr/>
          </p:nvSpPr>
          <p:spPr>
            <a:xfrm rot="5400000">
              <a:off x="3746752" y="1959391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减号 76"/>
            <p:cNvSpPr/>
            <p:nvPr/>
          </p:nvSpPr>
          <p:spPr>
            <a:xfrm rot="5400000">
              <a:off x="4178800" y="1959391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减号 77"/>
            <p:cNvSpPr/>
            <p:nvPr/>
          </p:nvSpPr>
          <p:spPr>
            <a:xfrm rot="5400000">
              <a:off x="3749621" y="2391439"/>
              <a:ext cx="648072" cy="216024"/>
            </a:xfrm>
            <a:prstGeom prst="mathMinus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减号 78"/>
            <p:cNvSpPr/>
            <p:nvPr/>
          </p:nvSpPr>
          <p:spPr>
            <a:xfrm rot="5400000">
              <a:off x="4178246" y="2391439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减号 79"/>
            <p:cNvSpPr/>
            <p:nvPr/>
          </p:nvSpPr>
          <p:spPr>
            <a:xfrm>
              <a:off x="4860032" y="1742783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减号 80"/>
            <p:cNvSpPr/>
            <p:nvPr/>
          </p:nvSpPr>
          <p:spPr>
            <a:xfrm>
              <a:off x="4860032" y="2606880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减号 81"/>
            <p:cNvSpPr/>
            <p:nvPr/>
          </p:nvSpPr>
          <p:spPr>
            <a:xfrm rot="5400000">
              <a:off x="4644008" y="1959391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减号 82"/>
            <p:cNvSpPr/>
            <p:nvPr/>
          </p:nvSpPr>
          <p:spPr>
            <a:xfrm rot="5400000">
              <a:off x="5076056" y="1959391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减号 83"/>
            <p:cNvSpPr/>
            <p:nvPr/>
          </p:nvSpPr>
          <p:spPr>
            <a:xfrm rot="5400000">
              <a:off x="4646877" y="2391439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减号 84"/>
            <p:cNvSpPr/>
            <p:nvPr/>
          </p:nvSpPr>
          <p:spPr>
            <a:xfrm rot="5400000">
              <a:off x="5075502" y="2391439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5925726" y="3003798"/>
            <a:ext cx="2376264" cy="1081870"/>
            <a:chOff x="3645487" y="3363838"/>
            <a:chExt cx="2376264" cy="1081870"/>
          </a:xfrm>
        </p:grpSpPr>
        <p:sp>
          <p:nvSpPr>
            <p:cNvPr id="90" name="减号 89"/>
            <p:cNvSpPr/>
            <p:nvPr/>
          </p:nvSpPr>
          <p:spPr>
            <a:xfrm>
              <a:off x="3645487" y="3363839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减号 90"/>
            <p:cNvSpPr/>
            <p:nvPr/>
          </p:nvSpPr>
          <p:spPr>
            <a:xfrm rot="5400000">
              <a:off x="3429463" y="3579863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减号 91"/>
            <p:cNvSpPr/>
            <p:nvPr/>
          </p:nvSpPr>
          <p:spPr>
            <a:xfrm>
              <a:off x="3645487" y="3796470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减号 92"/>
            <p:cNvSpPr/>
            <p:nvPr/>
          </p:nvSpPr>
          <p:spPr>
            <a:xfrm rot="5400000">
              <a:off x="3861511" y="4012494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减号 93"/>
            <p:cNvSpPr/>
            <p:nvPr/>
          </p:nvSpPr>
          <p:spPr>
            <a:xfrm>
              <a:off x="3645487" y="4227935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减号 94"/>
            <p:cNvSpPr/>
            <p:nvPr/>
          </p:nvSpPr>
          <p:spPr>
            <a:xfrm>
              <a:off x="4476423" y="3363838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减号 95"/>
            <p:cNvSpPr/>
            <p:nvPr/>
          </p:nvSpPr>
          <p:spPr>
            <a:xfrm>
              <a:off x="4476423" y="3795887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减号 96"/>
            <p:cNvSpPr/>
            <p:nvPr/>
          </p:nvSpPr>
          <p:spPr>
            <a:xfrm>
              <a:off x="4476423" y="4227935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减号 97"/>
            <p:cNvSpPr/>
            <p:nvPr/>
          </p:nvSpPr>
          <p:spPr>
            <a:xfrm rot="5400000">
              <a:off x="4260399" y="3580446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减号 98"/>
            <p:cNvSpPr/>
            <p:nvPr/>
          </p:nvSpPr>
          <p:spPr>
            <a:xfrm rot="5400000">
              <a:off x="4692447" y="3580446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减号 99"/>
            <p:cNvSpPr/>
            <p:nvPr/>
          </p:nvSpPr>
          <p:spPr>
            <a:xfrm rot="5400000">
              <a:off x="3429463" y="4013660"/>
              <a:ext cx="648072" cy="216024"/>
            </a:xfrm>
            <a:prstGeom prst="mathMinus">
              <a:avLst/>
            </a:prstGeom>
            <a:solidFill>
              <a:srgbClr val="00B0F0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减号 100"/>
            <p:cNvSpPr/>
            <p:nvPr/>
          </p:nvSpPr>
          <p:spPr>
            <a:xfrm rot="5400000">
              <a:off x="4691893" y="4012494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减号 101"/>
            <p:cNvSpPr/>
            <p:nvPr/>
          </p:nvSpPr>
          <p:spPr>
            <a:xfrm>
              <a:off x="5373679" y="3363838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减号 102"/>
            <p:cNvSpPr/>
            <p:nvPr/>
          </p:nvSpPr>
          <p:spPr>
            <a:xfrm>
              <a:off x="5373679" y="4227935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减号 103"/>
            <p:cNvSpPr/>
            <p:nvPr/>
          </p:nvSpPr>
          <p:spPr>
            <a:xfrm rot="5400000">
              <a:off x="5157655" y="3580446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减号 104"/>
            <p:cNvSpPr/>
            <p:nvPr/>
          </p:nvSpPr>
          <p:spPr>
            <a:xfrm rot="5400000">
              <a:off x="5589703" y="3580446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减号 105"/>
            <p:cNvSpPr/>
            <p:nvPr/>
          </p:nvSpPr>
          <p:spPr>
            <a:xfrm rot="5400000">
              <a:off x="5160524" y="4012494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减号 106"/>
            <p:cNvSpPr/>
            <p:nvPr/>
          </p:nvSpPr>
          <p:spPr>
            <a:xfrm rot="5400000">
              <a:off x="5589149" y="4012494"/>
              <a:ext cx="648072" cy="216024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右箭头 22"/>
          <p:cNvSpPr/>
          <p:nvPr/>
        </p:nvSpPr>
        <p:spPr>
          <a:xfrm>
            <a:off x="2555776" y="2240770"/>
            <a:ext cx="504056" cy="1944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右箭头 108"/>
          <p:cNvSpPr/>
          <p:nvPr/>
        </p:nvSpPr>
        <p:spPr>
          <a:xfrm>
            <a:off x="5714963" y="2240770"/>
            <a:ext cx="504056" cy="1944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144" name="组合 6143"/>
          <p:cNvGrpSpPr/>
          <p:nvPr/>
        </p:nvGrpSpPr>
        <p:grpSpPr>
          <a:xfrm>
            <a:off x="1859965" y="2824137"/>
            <a:ext cx="2928059" cy="1403797"/>
            <a:chOff x="1763688" y="3147814"/>
            <a:chExt cx="2928059" cy="1403797"/>
          </a:xfrm>
          <a:noFill/>
        </p:grpSpPr>
        <p:sp>
          <p:nvSpPr>
            <p:cNvPr id="87" name="圆角矩形标注 86"/>
            <p:cNvSpPr/>
            <p:nvPr/>
          </p:nvSpPr>
          <p:spPr>
            <a:xfrm>
              <a:off x="1763688" y="3147814"/>
              <a:ext cx="2928059" cy="1403797"/>
            </a:xfrm>
            <a:prstGeom prst="wedgeRoundRectCallout">
              <a:avLst>
                <a:gd name="adj1" fmla="val -58532"/>
                <a:gd name="adj2" fmla="val -8744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1897220" y="3249547"/>
              <a:ext cx="2473700" cy="120032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将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下面的左边的那根移动到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的左边就可以变成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690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10" name="图片 10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0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15616" y="2067694"/>
            <a:ext cx="668250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估计的方法有很多，可以凭经验估计，也可以先数出或圈出一部分，再根据数出或圈出的部分的数量估计出结果；估计较大的数量时，可以用“切块的方法”，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先把总数量平均切成几小块，估计出一个小块的数量，再估计出总数量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483768" y="1601237"/>
            <a:ext cx="4608512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243205" y="1273810"/>
            <a:ext cx="2226945" cy="1499870"/>
            <a:chOff x="539552" y="1453529"/>
            <a:chExt cx="3351645" cy="1499615"/>
          </a:xfrm>
          <a:noFill/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645" cy="1499615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1022086" y="1603999"/>
              <a:ext cx="2386754" cy="119867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观察右图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，你能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得到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什么信息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2771800" y="720642"/>
            <a:ext cx="5934024" cy="3805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2915816" y="1303666"/>
            <a:ext cx="1872208" cy="727337"/>
            <a:chOff x="2915816" y="1303666"/>
            <a:chExt cx="1872208" cy="727337"/>
          </a:xfrm>
        </p:grpSpPr>
        <p:sp>
          <p:nvSpPr>
            <p:cNvPr id="5" name="椭圆形标注 4"/>
            <p:cNvSpPr/>
            <p:nvPr/>
          </p:nvSpPr>
          <p:spPr>
            <a:xfrm>
              <a:off x="2915816" y="1303666"/>
              <a:ext cx="1872208" cy="720080"/>
            </a:xfrm>
            <a:prstGeom prst="wedgeEllipseCallout">
              <a:avLst>
                <a:gd name="adj1" fmla="val 30043"/>
                <a:gd name="adj2" fmla="val 91601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059832" y="1323117"/>
              <a:ext cx="172819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这张班报大约有多少字。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3974650" y="467778"/>
            <a:ext cx="3585604" cy="591804"/>
            <a:chOff x="60628" y="1131591"/>
            <a:chExt cx="1991092" cy="591804"/>
          </a:xfrm>
          <a:noFill/>
        </p:grpSpPr>
        <p:sp>
          <p:nvSpPr>
            <p:cNvPr id="2079" name="圆角矩形标注 2078"/>
            <p:cNvSpPr/>
            <p:nvPr/>
          </p:nvSpPr>
          <p:spPr>
            <a:xfrm>
              <a:off x="60628" y="1131591"/>
              <a:ext cx="1991092" cy="591804"/>
            </a:xfrm>
            <a:prstGeom prst="wedgeRoundRectCallout">
              <a:avLst>
                <a:gd name="adj1" fmla="val -58017"/>
                <a:gd name="adj2" fmla="val 26858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07504" y="1203598"/>
              <a:ext cx="1872460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这篇日记大约有多少字？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5681258" y="1131590"/>
            <a:ext cx="276298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1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1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日晴</a:t>
            </a:r>
            <a:endParaRPr lang="en-US" altLang="zh-CN" sz="18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1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1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我终于登上了万里长城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r>
              <a:rPr lang="zh-CN" altLang="en-US" sz="1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我原以为长城是又窄又短的，可是亲眼看到长城后，才恍然大悟，原来长城是那么宽广那么长，真让我大开眼界，难怪人们称它“万里长城”。要想爬到最高处可没那么容易呦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r>
              <a:rPr lang="zh-CN" altLang="en-US" sz="1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在爬的过程中，会有很多陡的斜坡。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67452" y="1491630"/>
            <a:ext cx="2548964" cy="21602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788268" y="1779662"/>
            <a:ext cx="2548964" cy="21602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767452" y="2067694"/>
            <a:ext cx="2548964" cy="21602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788268" y="2352416"/>
            <a:ext cx="2548964" cy="21602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788268" y="2593238"/>
            <a:ext cx="2548964" cy="21602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788268" y="2859782"/>
            <a:ext cx="2548964" cy="21602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788268" y="3164807"/>
            <a:ext cx="2548964" cy="21602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788268" y="3435846"/>
            <a:ext cx="2548964" cy="21602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5788268" y="3674715"/>
            <a:ext cx="2548964" cy="21602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5770548" y="3939902"/>
            <a:ext cx="2548964" cy="21602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1602160" y="1599642"/>
            <a:ext cx="3240360" cy="617920"/>
            <a:chOff x="1475656" y="3164808"/>
            <a:chExt cx="3240360" cy="617920"/>
          </a:xfrm>
          <a:noFill/>
        </p:grpSpPr>
        <p:sp>
          <p:nvSpPr>
            <p:cNvPr id="7" name="圆角矩形标注 6"/>
            <p:cNvSpPr/>
            <p:nvPr/>
          </p:nvSpPr>
          <p:spPr>
            <a:xfrm>
              <a:off x="1475656" y="3164808"/>
              <a:ext cx="3168352" cy="617920"/>
            </a:xfrm>
            <a:prstGeom prst="wedgeRoundRectCallout">
              <a:avLst>
                <a:gd name="adj1" fmla="val 62441"/>
                <a:gd name="adj2" fmla="val -19197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475656" y="3200658"/>
              <a:ext cx="3240360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每行大约有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个字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530152" y="2546887"/>
            <a:ext cx="3240360" cy="617920"/>
            <a:chOff x="1475656" y="3164808"/>
            <a:chExt cx="3240360" cy="617920"/>
          </a:xfrm>
          <a:noFill/>
        </p:grpSpPr>
        <p:sp>
          <p:nvSpPr>
            <p:cNvPr id="35" name="圆角矩形标注 34"/>
            <p:cNvSpPr/>
            <p:nvPr/>
          </p:nvSpPr>
          <p:spPr>
            <a:xfrm>
              <a:off x="1475656" y="3164808"/>
              <a:ext cx="3168352" cy="617920"/>
            </a:xfrm>
            <a:prstGeom prst="wedgeRoundRectCallout">
              <a:avLst>
                <a:gd name="adj1" fmla="val 62441"/>
                <a:gd name="adj2" fmla="val -19197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475656" y="3200658"/>
              <a:ext cx="3240360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一共有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行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字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494148" y="3526506"/>
            <a:ext cx="3240360" cy="617920"/>
            <a:chOff x="1475656" y="3164808"/>
            <a:chExt cx="3240360" cy="617920"/>
          </a:xfrm>
          <a:noFill/>
        </p:grpSpPr>
        <p:sp>
          <p:nvSpPr>
            <p:cNvPr id="38" name="圆角矩形标注 37"/>
            <p:cNvSpPr/>
            <p:nvPr/>
          </p:nvSpPr>
          <p:spPr>
            <a:xfrm>
              <a:off x="1475656" y="3164808"/>
              <a:ext cx="3168352" cy="617920"/>
            </a:xfrm>
            <a:prstGeom prst="wedgeRoundRectCallout">
              <a:avLst>
                <a:gd name="adj1" fmla="val 62441"/>
                <a:gd name="adj2" fmla="val -19197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475656" y="3200658"/>
              <a:ext cx="3240360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大约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有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个字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ic74.nipic.com/file/20150813/21438120_093503125943_2.jpg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4824" l="11068" r="89912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086512" y="527792"/>
            <a:ext cx="1197456" cy="92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" name="TextBox 72"/>
          <p:cNvSpPr txBox="1"/>
          <p:nvPr/>
        </p:nvSpPr>
        <p:spPr>
          <a:xfrm>
            <a:off x="1520984" y="1275606"/>
            <a:ext cx="276298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1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1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日晴</a:t>
            </a:r>
            <a:endParaRPr lang="en-US" altLang="zh-CN" sz="18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1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1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我终于登上了万里长城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r>
              <a:rPr lang="zh-CN" altLang="en-US" sz="1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我原以为长城是又窄又短的，可是亲眼看到长城后，才恍然大悟，原来长城是那么宽广那么长，真让我大开眼界，难怪人们称它“万里长城”。要想爬到最高处可没那么容易呦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r>
              <a:rPr lang="zh-CN" altLang="en-US" sz="1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在爬的过程中，会有很多陡的斜坡。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572000" y="459571"/>
            <a:ext cx="2808312" cy="830997"/>
            <a:chOff x="3635896" y="84569"/>
            <a:chExt cx="2808312" cy="830997"/>
          </a:xfrm>
          <a:noFill/>
        </p:grpSpPr>
        <p:sp>
          <p:nvSpPr>
            <p:cNvPr id="2" name="圆角矩形标注 1"/>
            <p:cNvSpPr/>
            <p:nvPr/>
          </p:nvSpPr>
          <p:spPr>
            <a:xfrm>
              <a:off x="3635896" y="152790"/>
              <a:ext cx="2808312" cy="746465"/>
            </a:xfrm>
            <a:prstGeom prst="wedgeRoundRectCallout">
              <a:avLst>
                <a:gd name="adj1" fmla="val -64247"/>
                <a:gd name="adj2" fmla="val 15287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707904" y="84569"/>
              <a:ext cx="2736304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还有什么办法来估计下面文章的字数。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592992" y="1612332"/>
            <a:ext cx="2520280" cy="504056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1638995" y="2169951"/>
            <a:ext cx="2520280" cy="504056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638995" y="2694198"/>
            <a:ext cx="2520280" cy="502310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/>
          <p:cNvSpPr/>
          <p:nvPr/>
        </p:nvSpPr>
        <p:spPr>
          <a:xfrm>
            <a:off x="1592992" y="3270262"/>
            <a:ext cx="2520280" cy="502310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1623477" y="3844580"/>
            <a:ext cx="2520280" cy="502310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8" name="组合 77"/>
          <p:cNvGrpSpPr/>
          <p:nvPr/>
        </p:nvGrpSpPr>
        <p:grpSpPr>
          <a:xfrm flipH="1">
            <a:off x="4842520" y="1635492"/>
            <a:ext cx="3932898" cy="582070"/>
            <a:chOff x="1379207" y="3164808"/>
            <a:chExt cx="3336809" cy="617920"/>
          </a:xfrm>
          <a:noFill/>
        </p:grpSpPr>
        <p:sp>
          <p:nvSpPr>
            <p:cNvPr id="79" name="圆角矩形标注 78"/>
            <p:cNvSpPr/>
            <p:nvPr/>
          </p:nvSpPr>
          <p:spPr>
            <a:xfrm>
              <a:off x="1475656" y="3164808"/>
              <a:ext cx="3168352" cy="617920"/>
            </a:xfrm>
            <a:prstGeom prst="wedgeRoundRectCallout">
              <a:avLst>
                <a:gd name="adj1" fmla="val 62441"/>
                <a:gd name="adj2" fmla="val -19197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1379207" y="3200658"/>
              <a:ext cx="3336809" cy="55544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圈一部分大约有</a:t>
              </a:r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个字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 flipH="1">
            <a:off x="4770512" y="2582737"/>
            <a:ext cx="3545904" cy="582070"/>
            <a:chOff x="1357043" y="3164808"/>
            <a:chExt cx="3358973" cy="617920"/>
          </a:xfrm>
          <a:noFill/>
        </p:grpSpPr>
        <p:sp>
          <p:nvSpPr>
            <p:cNvPr id="82" name="圆角矩形标注 81"/>
            <p:cNvSpPr/>
            <p:nvPr/>
          </p:nvSpPr>
          <p:spPr>
            <a:xfrm>
              <a:off x="1475656" y="3164808"/>
              <a:ext cx="3168352" cy="617920"/>
            </a:xfrm>
            <a:prstGeom prst="wedgeRoundRectCallout">
              <a:avLst>
                <a:gd name="adj1" fmla="val 62441"/>
                <a:gd name="adj2" fmla="val -19197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1357043" y="3200658"/>
              <a:ext cx="3358973" cy="55544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一共有这样的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部分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 flipH="1">
            <a:off x="4734508" y="3562356"/>
            <a:ext cx="3185864" cy="582070"/>
            <a:chOff x="1475656" y="3164808"/>
            <a:chExt cx="3240360" cy="617920"/>
          </a:xfrm>
          <a:noFill/>
        </p:grpSpPr>
        <p:sp>
          <p:nvSpPr>
            <p:cNvPr id="85" name="圆角矩形标注 84"/>
            <p:cNvSpPr/>
            <p:nvPr/>
          </p:nvSpPr>
          <p:spPr>
            <a:xfrm>
              <a:off x="1475656" y="3164808"/>
              <a:ext cx="3168352" cy="617920"/>
            </a:xfrm>
            <a:prstGeom prst="wedgeRoundRectCallout">
              <a:avLst>
                <a:gd name="adj1" fmla="val 62441"/>
                <a:gd name="adj2" fmla="val -19197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1475656" y="3200658"/>
              <a:ext cx="3240360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大约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有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个字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6" grpId="0" animBg="1"/>
      <p:bldP spid="74" grpId="0" animBg="1"/>
      <p:bldP spid="75" grpId="0" animBg="1"/>
      <p:bldP spid="76" grpId="0" animBg="1"/>
      <p:bldP spid="7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139952" y="257631"/>
            <a:ext cx="2532856" cy="972657"/>
            <a:chOff x="2139631" y="1203598"/>
            <a:chExt cx="2532856" cy="972657"/>
          </a:xfrm>
          <a:noFill/>
        </p:grpSpPr>
        <p:sp>
          <p:nvSpPr>
            <p:cNvPr id="6" name="圆角矩形标注 5"/>
            <p:cNvSpPr/>
            <p:nvPr/>
          </p:nvSpPr>
          <p:spPr>
            <a:xfrm>
              <a:off x="2139631" y="1203598"/>
              <a:ext cx="2360361" cy="972657"/>
            </a:xfrm>
            <a:prstGeom prst="wedgeRoundRectCallout">
              <a:avLst>
                <a:gd name="adj1" fmla="val -63608"/>
                <a:gd name="adj2" fmla="val -16821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152207" y="1222148"/>
              <a:ext cx="2520280" cy="95410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这张班报大约有多少个字？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58081" y="1563638"/>
            <a:ext cx="4050213" cy="283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0" name="组合 139"/>
          <p:cNvGrpSpPr/>
          <p:nvPr/>
        </p:nvGrpSpPr>
        <p:grpSpPr>
          <a:xfrm flipH="1">
            <a:off x="4842520" y="1635492"/>
            <a:ext cx="3932898" cy="582070"/>
            <a:chOff x="1379207" y="3164808"/>
            <a:chExt cx="3336809" cy="617920"/>
          </a:xfrm>
          <a:noFill/>
        </p:grpSpPr>
        <p:sp>
          <p:nvSpPr>
            <p:cNvPr id="141" name="圆角矩形标注 140"/>
            <p:cNvSpPr/>
            <p:nvPr/>
          </p:nvSpPr>
          <p:spPr>
            <a:xfrm>
              <a:off x="1475656" y="3164808"/>
              <a:ext cx="3168352" cy="617920"/>
            </a:xfrm>
            <a:prstGeom prst="wedgeRoundRectCallout">
              <a:avLst>
                <a:gd name="adj1" fmla="val 62441"/>
                <a:gd name="adj2" fmla="val -19197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1379207" y="3200658"/>
              <a:ext cx="3336809" cy="55544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一篇文章约有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个字。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 flipH="1">
            <a:off x="4770512" y="2582737"/>
            <a:ext cx="3545904" cy="582070"/>
            <a:chOff x="1357043" y="3164808"/>
            <a:chExt cx="3358973" cy="617920"/>
          </a:xfrm>
          <a:noFill/>
        </p:grpSpPr>
        <p:sp>
          <p:nvSpPr>
            <p:cNvPr id="144" name="圆角矩形标注 143"/>
            <p:cNvSpPr/>
            <p:nvPr/>
          </p:nvSpPr>
          <p:spPr>
            <a:xfrm>
              <a:off x="1475656" y="3164808"/>
              <a:ext cx="3168352" cy="617920"/>
            </a:xfrm>
            <a:prstGeom prst="wedgeRoundRectCallout">
              <a:avLst>
                <a:gd name="adj1" fmla="val 62441"/>
                <a:gd name="adj2" fmla="val -19197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TextBox 144"/>
            <p:cNvSpPr txBox="1"/>
            <p:nvPr/>
          </p:nvSpPr>
          <p:spPr>
            <a:xfrm>
              <a:off x="1357043" y="3200658"/>
              <a:ext cx="3358973" cy="55544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一共有这样的</a:t>
              </a:r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部分。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6" name="组合 145"/>
          <p:cNvGrpSpPr/>
          <p:nvPr/>
        </p:nvGrpSpPr>
        <p:grpSpPr>
          <a:xfrm flipH="1">
            <a:off x="4734508" y="3562356"/>
            <a:ext cx="3185864" cy="582070"/>
            <a:chOff x="1475656" y="3164808"/>
            <a:chExt cx="3240360" cy="617920"/>
          </a:xfrm>
          <a:noFill/>
        </p:grpSpPr>
        <p:sp>
          <p:nvSpPr>
            <p:cNvPr id="147" name="圆角矩形标注 146"/>
            <p:cNvSpPr/>
            <p:nvPr/>
          </p:nvSpPr>
          <p:spPr>
            <a:xfrm>
              <a:off x="1475656" y="3164808"/>
              <a:ext cx="3168352" cy="617920"/>
            </a:xfrm>
            <a:prstGeom prst="wedgeRoundRectCallout">
              <a:avLst>
                <a:gd name="adj1" fmla="val 62441"/>
                <a:gd name="adj2" fmla="val -19197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TextBox 147"/>
            <p:cNvSpPr txBox="1"/>
            <p:nvPr/>
          </p:nvSpPr>
          <p:spPr>
            <a:xfrm>
              <a:off x="1475656" y="3200658"/>
              <a:ext cx="3240360" cy="55544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大约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有</a:t>
              </a:r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00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个字。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2987824" y="1563638"/>
            <a:ext cx="1296144" cy="1416369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矩形 149"/>
          <p:cNvSpPr/>
          <p:nvPr/>
        </p:nvSpPr>
        <p:spPr>
          <a:xfrm>
            <a:off x="435927" y="3149551"/>
            <a:ext cx="1703704" cy="1150391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矩形 150"/>
          <p:cNvSpPr/>
          <p:nvPr/>
        </p:nvSpPr>
        <p:spPr>
          <a:xfrm>
            <a:off x="445874" y="1730233"/>
            <a:ext cx="1533838" cy="1434574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矩形 151"/>
          <p:cNvSpPr/>
          <p:nvPr/>
        </p:nvSpPr>
        <p:spPr>
          <a:xfrm>
            <a:off x="2987824" y="2980007"/>
            <a:ext cx="1296144" cy="131993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50" grpId="0" animBg="1"/>
      <p:bldP spid="151" grpId="0" animBg="1"/>
      <p:bldP spid="15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 rot="16200000">
            <a:off x="4345166" y="-31351"/>
            <a:ext cx="3622026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343538" y="1201656"/>
            <a:ext cx="2716294" cy="1200329"/>
            <a:chOff x="1158095" y="1327126"/>
            <a:chExt cx="2716294" cy="1200329"/>
          </a:xfrm>
          <a:noFill/>
        </p:grpSpPr>
        <p:sp>
          <p:nvSpPr>
            <p:cNvPr id="2" name="圆角矩形标注 1"/>
            <p:cNvSpPr/>
            <p:nvPr/>
          </p:nvSpPr>
          <p:spPr>
            <a:xfrm>
              <a:off x="1221908" y="1340446"/>
              <a:ext cx="2508465" cy="1187009"/>
            </a:xfrm>
            <a:prstGeom prst="wedgeRoundRectCallout">
              <a:avLst>
                <a:gd name="adj1" fmla="val 71147"/>
                <a:gd name="adj2" fmla="val -10657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158095" y="1327126"/>
              <a:ext cx="2716294" cy="120032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）读一读这段资料，你能把横线上的数写出来吗？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43538" y="2941519"/>
            <a:ext cx="2860310" cy="926375"/>
            <a:chOff x="1158095" y="1327126"/>
            <a:chExt cx="2860310" cy="926375"/>
          </a:xfrm>
          <a:noFill/>
        </p:grpSpPr>
        <p:sp>
          <p:nvSpPr>
            <p:cNvPr id="40" name="圆角矩形标注 39"/>
            <p:cNvSpPr/>
            <p:nvPr/>
          </p:nvSpPr>
          <p:spPr>
            <a:xfrm>
              <a:off x="1221908" y="1340446"/>
              <a:ext cx="2652481" cy="913055"/>
            </a:xfrm>
            <a:prstGeom prst="wedgeRoundRectCallout">
              <a:avLst>
                <a:gd name="adj1" fmla="val 69702"/>
                <a:gd name="adj2" fmla="val -9373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158095" y="1327126"/>
              <a:ext cx="2860310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）估一估，这段资料大约有多少字？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3923928" y="601491"/>
            <a:ext cx="3888433" cy="962147"/>
            <a:chOff x="1206600" y="1327126"/>
            <a:chExt cx="2619284" cy="962147"/>
          </a:xfrm>
          <a:noFill/>
        </p:grpSpPr>
        <p:sp>
          <p:nvSpPr>
            <p:cNvPr id="26" name="圆角矩形标注 25"/>
            <p:cNvSpPr/>
            <p:nvPr/>
          </p:nvSpPr>
          <p:spPr>
            <a:xfrm>
              <a:off x="1221908" y="1340446"/>
              <a:ext cx="2508465" cy="948827"/>
            </a:xfrm>
            <a:prstGeom prst="wedgeRoundRectCallout">
              <a:avLst>
                <a:gd name="adj1" fmla="val -61753"/>
                <a:gd name="adj2" fmla="val -16274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206600" y="1327126"/>
              <a:ext cx="2619284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）读一读这段资料，你能把横线上的数写出来吗？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104181" y="1851670"/>
            <a:ext cx="7632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四千二百八十五 读作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：（             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104181" y="2552586"/>
            <a:ext cx="7632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六千九百九十 读作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：（              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115616" y="3291830"/>
            <a:ext cx="7632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四千八百零七 读作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：（              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115616" y="4011910"/>
            <a:ext cx="7632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一百零九 读作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：（             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865155" y="1853555"/>
            <a:ext cx="9996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4285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724128" y="2552586"/>
            <a:ext cx="9996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699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800203" y="3291830"/>
            <a:ext cx="9996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4807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012494" y="4011910"/>
            <a:ext cx="9996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09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4" grpId="0"/>
      <p:bldP spid="35" grpId="0"/>
      <p:bldP spid="41" grpId="0"/>
      <p:bldP spid="42" grpId="0"/>
      <p:bldP spid="48" grpId="0"/>
      <p:bldP spid="49" grpId="0"/>
      <p:bldP spid="5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标注 5"/>
          <p:cNvSpPr/>
          <p:nvPr/>
        </p:nvSpPr>
        <p:spPr>
          <a:xfrm>
            <a:off x="2483768" y="431102"/>
            <a:ext cx="5256584" cy="408808"/>
          </a:xfrm>
          <a:prstGeom prst="wedgeRoundRectCallout">
            <a:avLst>
              <a:gd name="adj1" fmla="val -58546"/>
              <a:gd name="adj2" fmla="val 14355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2339752" y="358033"/>
            <a:ext cx="5358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）估一估，这段资料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大约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有多少字？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527" y="976536"/>
            <a:ext cx="5688633" cy="35394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蓬勃发展的“孔孟之乡”</a:t>
            </a:r>
            <a:endParaRPr lang="en-US" altLang="zh-CN" sz="1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素有“孔孟之乡”、“礼仪之邦”之称的山东省，几年来近年来已成为中国东部沿海经济大省。山东省的高速公路以通车里程长、路面等级高而闻名全国，截止</a:t>
            </a:r>
            <a:r>
              <a:rPr lang="en-US" altLang="zh-CN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2010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年底，高速公路通车里程长</a:t>
            </a:r>
            <a:r>
              <a:rPr lang="zh-CN" altLang="en-US" sz="16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四千二百八十五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千米，居全国前列。山东省科技事业成果丰硕，</a:t>
            </a:r>
            <a:r>
              <a:rPr lang="en-US" altLang="zh-CN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2010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年共取得重要科技成果</a:t>
            </a:r>
            <a:r>
              <a:rPr lang="en-US" altLang="zh-CN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2367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项，其中，农业领域</a:t>
            </a:r>
            <a:r>
              <a:rPr lang="en-US" altLang="zh-CN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391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项，工业领域</a:t>
            </a:r>
            <a:r>
              <a:rPr lang="en-US" altLang="zh-CN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751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项，医疗卫生领域</a:t>
            </a:r>
            <a:r>
              <a:rPr lang="en-US" altLang="zh-CN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750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项，其他领域</a:t>
            </a:r>
            <a:r>
              <a:rPr lang="en-US" altLang="zh-CN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475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项。近几年，农村生活水平不断提高，</a:t>
            </a:r>
            <a:r>
              <a:rPr lang="en-US" altLang="zh-CN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2010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年农村人均纯收入已达</a:t>
            </a:r>
            <a:r>
              <a:rPr lang="zh-CN" altLang="en-US" sz="16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六千九百九十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元，人均消费性支出</a:t>
            </a:r>
            <a:r>
              <a:rPr lang="zh-CN" altLang="en-US" sz="16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四千八百零七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元；农村的衣食住行开始多样化、高档化发展。农田水利建设取得显著成效，全面完成了</a:t>
            </a:r>
            <a:r>
              <a:rPr lang="en-US" altLang="zh-CN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158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座大中型水库和</a:t>
            </a:r>
            <a:r>
              <a:rPr lang="en-US" altLang="zh-CN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3882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座小型水库的除险加固任务。山东旅游资源丰富，</a:t>
            </a:r>
            <a:r>
              <a:rPr lang="en-US" altLang="zh-CN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级陆游景区益达</a:t>
            </a:r>
            <a:r>
              <a:rPr lang="en-US" altLang="zh-CN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58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家，其中</a:t>
            </a:r>
            <a:r>
              <a:rPr lang="en-US" altLang="zh-CN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5A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级景区</a:t>
            </a:r>
            <a:r>
              <a:rPr lang="en-US" altLang="zh-CN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家，</a:t>
            </a:r>
            <a:r>
              <a:rPr lang="en-US" altLang="zh-CN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4A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级景区</a:t>
            </a:r>
            <a:r>
              <a:rPr lang="zh-CN" altLang="en-US" sz="16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一百零九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家。孔子故里曲阜、五岳独尊泰山、泉城济南、海滨城市青岛等，都各具风采。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44074" y="1267987"/>
            <a:ext cx="5596078" cy="439667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95536" y="1707654"/>
            <a:ext cx="5544616" cy="504056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416082" y="2283718"/>
            <a:ext cx="5524070" cy="504056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344074" y="2859782"/>
            <a:ext cx="5596078" cy="360040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395536" y="3291830"/>
            <a:ext cx="5544616" cy="360040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385968" y="3723878"/>
            <a:ext cx="5554183" cy="439356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6300192" y="1001151"/>
            <a:ext cx="2736304" cy="533673"/>
            <a:chOff x="6300192" y="1779662"/>
            <a:chExt cx="2736304" cy="533673"/>
          </a:xfrm>
          <a:noFill/>
        </p:grpSpPr>
        <p:sp>
          <p:nvSpPr>
            <p:cNvPr id="25" name="圆角矩形标注 24"/>
            <p:cNvSpPr/>
            <p:nvPr/>
          </p:nvSpPr>
          <p:spPr>
            <a:xfrm>
              <a:off x="6300192" y="1779662"/>
              <a:ext cx="2736304" cy="533673"/>
            </a:xfrm>
            <a:prstGeom prst="wedgeRoundRectCallout">
              <a:avLst>
                <a:gd name="adj1" fmla="val -58079"/>
                <a:gd name="adj2" fmla="val 24906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300192" y="1779662"/>
              <a:ext cx="2736304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圈一部分是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个字。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300192" y="1851670"/>
            <a:ext cx="2808312" cy="894581"/>
            <a:chOff x="6300192" y="1766085"/>
            <a:chExt cx="2808312" cy="894581"/>
          </a:xfrm>
          <a:noFill/>
        </p:grpSpPr>
        <p:sp>
          <p:nvSpPr>
            <p:cNvPr id="46" name="圆角矩形标注 45"/>
            <p:cNvSpPr/>
            <p:nvPr/>
          </p:nvSpPr>
          <p:spPr>
            <a:xfrm>
              <a:off x="6300192" y="1779662"/>
              <a:ext cx="2736304" cy="881004"/>
            </a:xfrm>
            <a:prstGeom prst="wedgeRoundRectCallout">
              <a:avLst>
                <a:gd name="adj1" fmla="val -58079"/>
                <a:gd name="adj2" fmla="val 24906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6372200" y="1766085"/>
              <a:ext cx="2736304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圈了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部分，还剩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行。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300192" y="3046189"/>
            <a:ext cx="2736304" cy="533673"/>
            <a:chOff x="6300192" y="1779662"/>
            <a:chExt cx="2736304" cy="533673"/>
          </a:xfrm>
          <a:noFill/>
        </p:grpSpPr>
        <p:sp>
          <p:nvSpPr>
            <p:cNvPr id="49" name="圆角矩形标注 48"/>
            <p:cNvSpPr/>
            <p:nvPr/>
          </p:nvSpPr>
          <p:spPr>
            <a:xfrm>
              <a:off x="6300192" y="1779662"/>
              <a:ext cx="2736304" cy="533673"/>
            </a:xfrm>
            <a:prstGeom prst="wedgeRoundRectCallout">
              <a:avLst>
                <a:gd name="adj1" fmla="val -58079"/>
                <a:gd name="adj2" fmla="val 24906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6300192" y="1779662"/>
              <a:ext cx="2736304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约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    ）个字。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6982548" y="3046189"/>
            <a:ext cx="7578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310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9" grpId="0" animBg="1"/>
      <p:bldP spid="17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51520" y="699542"/>
            <a:ext cx="4103705" cy="378565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大雨下到中午，天空仍是黑云重重还夹着雷公电母的咆哮。由于时间关系，爸爸摇着头，只好出门买返程车票去了。“倒霉，白来一趟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!”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我心想。正准备整理行李，天突然放晴了，原先的黑云一眨眼都不知去哪儿了。噢，难怪大诗人苏东坡先生会写出“白云一照，浮云自开”的名句来。顷刻间窗外原来雨里雾里的灰暗景色也变得阳光明媚了。妈妈连忙和爸爸通电话，于是爸爸急火火地赶了回来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724128" y="465515"/>
            <a:ext cx="2808312" cy="954107"/>
            <a:chOff x="3707904" y="345257"/>
            <a:chExt cx="2808312" cy="954107"/>
          </a:xfrm>
          <a:noFill/>
        </p:grpSpPr>
        <p:sp>
          <p:nvSpPr>
            <p:cNvPr id="9" name="圆角矩形标注 8"/>
            <p:cNvSpPr/>
            <p:nvPr/>
          </p:nvSpPr>
          <p:spPr>
            <a:xfrm>
              <a:off x="3707904" y="345257"/>
              <a:ext cx="2736304" cy="930349"/>
            </a:xfrm>
            <a:prstGeom prst="wedgeRoundRectCallout">
              <a:avLst>
                <a:gd name="adj1" fmla="val -64316"/>
                <a:gd name="adj2" fmla="val -14286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707904" y="345257"/>
              <a:ext cx="2808312" cy="95410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估计一下左面的文章有多少字？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283917" y="815797"/>
            <a:ext cx="3855284" cy="531817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322777" y="1419622"/>
            <a:ext cx="3855284" cy="531817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322777" y="1995686"/>
            <a:ext cx="3855284" cy="531817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337114" y="2615997"/>
            <a:ext cx="3855284" cy="531817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322777" y="3264069"/>
            <a:ext cx="3855284" cy="531817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357330" y="3867894"/>
            <a:ext cx="3855284" cy="531817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5116416" y="1549936"/>
            <a:ext cx="3449168" cy="523221"/>
            <a:chOff x="3677141" y="206704"/>
            <a:chExt cx="2730186" cy="523221"/>
          </a:xfrm>
          <a:noFill/>
        </p:grpSpPr>
        <p:sp>
          <p:nvSpPr>
            <p:cNvPr id="43" name="圆角矩形标注 42"/>
            <p:cNvSpPr/>
            <p:nvPr/>
          </p:nvSpPr>
          <p:spPr>
            <a:xfrm>
              <a:off x="3677141" y="206705"/>
              <a:ext cx="2730185" cy="523220"/>
            </a:xfrm>
            <a:prstGeom prst="wedgeRoundRectCallout">
              <a:avLst>
                <a:gd name="adj1" fmla="val -64977"/>
                <a:gd name="adj2" fmla="val -54336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3677142" y="206704"/>
              <a:ext cx="2730185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估计一圈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30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个字。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130687" y="2501195"/>
            <a:ext cx="3449167" cy="523221"/>
            <a:chOff x="3707904" y="345257"/>
            <a:chExt cx="2730185" cy="523221"/>
          </a:xfrm>
          <a:noFill/>
        </p:grpSpPr>
        <p:sp>
          <p:nvSpPr>
            <p:cNvPr id="50" name="圆角矩形标注 49"/>
            <p:cNvSpPr/>
            <p:nvPr/>
          </p:nvSpPr>
          <p:spPr>
            <a:xfrm>
              <a:off x="3707904" y="345258"/>
              <a:ext cx="2730185" cy="523220"/>
            </a:xfrm>
            <a:prstGeom prst="wedgeRoundRectCallout">
              <a:avLst>
                <a:gd name="adj1" fmla="val -64977"/>
                <a:gd name="adj2" fmla="val -54336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3707904" y="345257"/>
              <a:ext cx="2730185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估计有（  ）圈。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6660232" y="2494235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5130686" y="3578721"/>
            <a:ext cx="3449167" cy="523221"/>
            <a:chOff x="3707904" y="345257"/>
            <a:chExt cx="2730185" cy="523221"/>
          </a:xfrm>
          <a:noFill/>
        </p:grpSpPr>
        <p:sp>
          <p:nvSpPr>
            <p:cNvPr id="58" name="圆角矩形标注 57"/>
            <p:cNvSpPr/>
            <p:nvPr/>
          </p:nvSpPr>
          <p:spPr>
            <a:xfrm>
              <a:off x="3707904" y="345258"/>
              <a:ext cx="2730185" cy="523220"/>
            </a:xfrm>
            <a:prstGeom prst="wedgeRoundRectCallout">
              <a:avLst>
                <a:gd name="adj1" fmla="val -64977"/>
                <a:gd name="adj2" fmla="val -54336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3707904" y="345257"/>
              <a:ext cx="2730185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估计有（  ）个字。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0" name="TextBox 59"/>
          <p:cNvSpPr txBox="1"/>
          <p:nvPr/>
        </p:nvSpPr>
        <p:spPr>
          <a:xfrm>
            <a:off x="6444208" y="3588072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35" grpId="0" animBg="1"/>
      <p:bldP spid="38" grpId="0" animBg="1"/>
      <p:bldP spid="39" grpId="0" animBg="1"/>
      <p:bldP spid="40" grpId="0" animBg="1"/>
      <p:bldP spid="41" grpId="0" animBg="1"/>
      <p:bldP spid="56" grpId="0"/>
      <p:bldP spid="60" grpId="0"/>
    </p:bldLst>
  </p:timing>
</p:sld>
</file>

<file path=ppt/tags/tag1.xml><?xml version="1.0" encoding="utf-8"?>
<p:tagLst xmlns:p="http://schemas.openxmlformats.org/presentationml/2006/main">
  <p:tag name="KSO_WPP_MARK_KEY" val="1ff4ace2-9073-4157-841a-fc37658c5ca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1598</Words>
  <Application>WPS 演示</Application>
  <PresentationFormat>全屏显示(16:9)</PresentationFormat>
  <Paragraphs>174</Paragraphs>
  <Slides>14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黑体</vt:lpstr>
      <vt:lpstr>微软雅黑</vt:lpstr>
      <vt:lpstr>华文楷体</vt:lpstr>
      <vt:lpstr>等线</vt:lpstr>
      <vt:lpstr>楷体</vt:lpstr>
      <vt:lpstr>幼圆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91</cp:revision>
  <dcterms:created xsi:type="dcterms:W3CDTF">2018-09-11T05:46:00Z</dcterms:created>
  <dcterms:modified xsi:type="dcterms:W3CDTF">2023-02-01T01:42:44Z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5BF18EE57FBA462CB90138E31D761EEB</vt:lpwstr>
  </property>
  <property fmtid="{D5CDD505-2E9C-101B-9397-08002B2CF9AE}" pid="3" name="KSOProductBuildVer">
    <vt:lpwstr>2052-11.1.0.13703</vt:lpwstr>
  </property>
</Properties>
</file>