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93" r:id="rId4"/>
    <p:sldId id="294" r:id="rId5"/>
    <p:sldId id="295" r:id="rId7"/>
    <p:sldId id="296" r:id="rId8"/>
    <p:sldId id="297" r:id="rId9"/>
    <p:sldId id="298" r:id="rId10"/>
    <p:sldId id="299" r:id="rId11"/>
    <p:sldId id="301" r:id="rId12"/>
    <p:sldId id="302" r:id="rId13"/>
    <p:sldId id="303" r:id="rId14"/>
    <p:sldId id="304" r:id="rId15"/>
    <p:sldId id="291" r:id="rId16"/>
    <p:sldId id="307" r:id="rId17"/>
    <p:sldId id="272" r:id="rId18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9" autoAdjust="0"/>
    <p:restoredTop sz="99852" autoAdjust="0"/>
  </p:normalViewPr>
  <p:slideViewPr>
    <p:cSldViewPr>
      <p:cViewPr>
        <p:scale>
          <a:sx n="140" d="100"/>
          <a:sy n="140" d="100"/>
        </p:scale>
        <p:origin x="-984" y="-33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48B9D-C3EF-4F87-954D-825FFBFDF1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254CC-6D17-4AB3-A887-1E6F5D60F3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1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7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203848" cy="216024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07504" y="93861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毫米、分米、千米的认识  毫米、分米的认识</a:t>
            </a:r>
            <a:endParaRPr lang="zh-CN" altLang="en-US" sz="1200" b="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slide" Target="slide9.xml"/><Relationship Id="rId6" Type="http://schemas.openxmlformats.org/officeDocument/2006/relationships/slide" Target="slide15.xml"/><Relationship Id="rId5" Type="http://schemas.openxmlformats.org/officeDocument/2006/relationships/slide" Target="slide13.xml"/><Relationship Id="rId4" Type="http://schemas.openxmlformats.org/officeDocument/2006/relationships/slide" Target="slide3.xml"/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32.png"/><Relationship Id="rId1" Type="http://schemas.openxmlformats.org/officeDocument/2006/relationships/image" Target="../media/image31.emf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31.em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6.xml"/><Relationship Id="rId7" Type="http://schemas.openxmlformats.org/officeDocument/2006/relationships/image" Target="../media/image6.png"/><Relationship Id="rId6" Type="http://schemas.openxmlformats.org/officeDocument/2006/relationships/slide" Target="slide1.xml"/><Relationship Id="rId5" Type="http://schemas.openxmlformats.org/officeDocument/2006/relationships/image" Target="../media/image25.png"/><Relationship Id="rId4" Type="http://schemas.openxmlformats.org/officeDocument/2006/relationships/image" Target="../media/image24.jpe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46675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70829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二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" name="矩形 13"/>
          <p:cNvSpPr/>
          <p:nvPr/>
        </p:nvSpPr>
        <p:spPr>
          <a:xfrm>
            <a:off x="10272" y="2211710"/>
            <a:ext cx="9144000" cy="561692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矩形 19"/>
          <p:cNvSpPr/>
          <p:nvPr/>
        </p:nvSpPr>
        <p:spPr>
          <a:xfrm>
            <a:off x="2044634" y="843558"/>
            <a:ext cx="6559814" cy="68480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甜甜的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梦</a:t>
            </a:r>
            <a:r>
              <a:rPr lang="en-US" altLang="zh-CN" sz="20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0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毫</a:t>
            </a:r>
            <a:r>
              <a:rPr lang="zh-CN" altLang="en-US" sz="20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米、分米、千米的认识</a:t>
            </a:r>
            <a:endParaRPr lang="zh-CN" altLang="en-US" sz="20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1325416" y="843647"/>
            <a:ext cx="661174" cy="648000"/>
            <a:chOff x="1326371" y="1457547"/>
            <a:chExt cx="661174" cy="648000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332724" y="145754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326371" y="1457547"/>
              <a:ext cx="661173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6" name="单圆角矩形 25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单圆角矩形 26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单圆角矩形 27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单圆角矩形 28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单圆角矩形 29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圆角矩形 30">
            <a:hlinkClick r:id="rId3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>
            <a:hlinkClick r:id="rId4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圆角矩形 32">
            <a:hlinkClick r:id="rId5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圆角矩形 33">
            <a:hlinkClick r:id="rId6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圆角矩形 34">
            <a:hlinkClick r:id="rId7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2383188" y="411510"/>
            <a:ext cx="1208405" cy="72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4283968" y="339502"/>
            <a:ext cx="3168352" cy="1152128"/>
            <a:chOff x="4283968" y="339502"/>
            <a:chExt cx="3168352" cy="1152128"/>
          </a:xfrm>
          <a:noFill/>
        </p:grpSpPr>
        <p:sp>
          <p:nvSpPr>
            <p:cNvPr id="3" name="云形标注 2"/>
            <p:cNvSpPr/>
            <p:nvPr/>
          </p:nvSpPr>
          <p:spPr>
            <a:xfrm>
              <a:off x="4283968" y="339502"/>
              <a:ext cx="3168352" cy="1152128"/>
            </a:xfrm>
            <a:prstGeom prst="cloudCallout">
              <a:avLst>
                <a:gd name="adj1" fmla="val -71300"/>
                <a:gd name="adj2" fmla="val -4469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4572000" y="339502"/>
              <a:ext cx="2736304" cy="107721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在括号里填上正确的数字。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627728" y="1779662"/>
            <a:ext cx="3584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）毫米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44008" y="1779662"/>
            <a:ext cx="3800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7728" y="2715766"/>
            <a:ext cx="3584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）厘米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7728" y="3651870"/>
            <a:ext cx="3584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）米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60176" y="2715766"/>
            <a:ext cx="3584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）分米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32184" y="3651870"/>
            <a:ext cx="3800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）厘米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339752" y="1792421"/>
            <a:ext cx="556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607965" y="1779662"/>
            <a:ext cx="556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351498" y="2715766"/>
            <a:ext cx="556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051642" y="2715766"/>
            <a:ext cx="556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617913" y="3651870"/>
            <a:ext cx="556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679973" y="3651870"/>
            <a:ext cx="556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5" grpId="0"/>
      <p:bldP spid="16" grpId="0"/>
      <p:bldP spid="17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28690" y="1203600"/>
            <a:ext cx="566737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9" name="组合 28"/>
          <p:cNvGrpSpPr/>
          <p:nvPr/>
        </p:nvGrpSpPr>
        <p:grpSpPr>
          <a:xfrm>
            <a:off x="1115616" y="1995457"/>
            <a:ext cx="6920391" cy="593486"/>
            <a:chOff x="1115616" y="1995457"/>
            <a:chExt cx="6920391" cy="593486"/>
          </a:xfrm>
        </p:grpSpPr>
        <p:sp>
          <p:nvSpPr>
            <p:cNvPr id="10" name="TextBox 9"/>
            <p:cNvSpPr txBox="1"/>
            <p:nvPr/>
          </p:nvSpPr>
          <p:spPr>
            <a:xfrm>
              <a:off x="1115616" y="1995457"/>
              <a:ext cx="27363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30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分米   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939663" y="2004168"/>
              <a:ext cx="309634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毫米   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20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2483768" y="2076176"/>
              <a:ext cx="432048" cy="43001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6106047" y="2097518"/>
              <a:ext cx="432048" cy="43001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68" name="组合 7167"/>
          <p:cNvGrpSpPr/>
          <p:nvPr/>
        </p:nvGrpSpPr>
        <p:grpSpPr>
          <a:xfrm>
            <a:off x="1115616" y="2768609"/>
            <a:ext cx="7200800" cy="585700"/>
            <a:chOff x="899592" y="2768609"/>
            <a:chExt cx="7200800" cy="585700"/>
          </a:xfrm>
        </p:grpSpPr>
        <p:sp>
          <p:nvSpPr>
            <p:cNvPr id="23" name="TextBox 22"/>
            <p:cNvSpPr txBox="1"/>
            <p:nvPr/>
          </p:nvSpPr>
          <p:spPr>
            <a:xfrm>
              <a:off x="899592" y="2769534"/>
              <a:ext cx="310396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400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毫米   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20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004048" y="2768609"/>
              <a:ext cx="309634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70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   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分米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6509446" y="2857044"/>
              <a:ext cx="432048" cy="43001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2483768" y="2857044"/>
              <a:ext cx="432048" cy="43001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69" name="组合 7168"/>
          <p:cNvGrpSpPr/>
          <p:nvPr/>
        </p:nvGrpSpPr>
        <p:grpSpPr>
          <a:xfrm>
            <a:off x="1115616" y="3582762"/>
            <a:ext cx="7272808" cy="584776"/>
            <a:chOff x="1115616" y="3582762"/>
            <a:chExt cx="7272808" cy="584776"/>
          </a:xfrm>
        </p:grpSpPr>
        <p:sp>
          <p:nvSpPr>
            <p:cNvPr id="24" name="TextBox 23"/>
            <p:cNvSpPr txBox="1"/>
            <p:nvPr/>
          </p:nvSpPr>
          <p:spPr>
            <a:xfrm>
              <a:off x="1115616" y="3582763"/>
              <a:ext cx="34563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60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分米   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800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毫米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004048" y="3582762"/>
              <a:ext cx="33843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90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   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30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分米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2447764" y="3660144"/>
              <a:ext cx="432048" cy="43001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6372200" y="3671437"/>
              <a:ext cx="432048" cy="43001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171" name="TextBox 7170"/>
          <p:cNvSpPr txBox="1"/>
          <p:nvPr/>
        </p:nvSpPr>
        <p:spPr>
          <a:xfrm>
            <a:off x="2483768" y="2044523"/>
            <a:ext cx="6021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300192" y="3651870"/>
            <a:ext cx="6021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694660" y="2837244"/>
            <a:ext cx="6021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673753" y="2830163"/>
            <a:ext cx="6021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457729" y="3639784"/>
            <a:ext cx="6021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092557" y="2065722"/>
            <a:ext cx="6021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043608" y="1059582"/>
            <a:ext cx="5652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在○里填上“＞”“＜”或“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51" grpId="0"/>
      <p:bldP spid="52" grpId="0"/>
      <p:bldP spid="53" grpId="0"/>
      <p:bldP spid="54" grpId="0"/>
      <p:bldP spid="55" grpId="0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53333" y="858078"/>
            <a:ext cx="566737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1"/>
          <p:cNvSpPr txBox="1"/>
          <p:nvPr/>
        </p:nvSpPr>
        <p:spPr>
          <a:xfrm>
            <a:off x="1048300" y="716096"/>
            <a:ext cx="1944216" cy="582295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连一连。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72857" y="536919"/>
            <a:ext cx="831121" cy="642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1916" y="3088552"/>
            <a:ext cx="1439416" cy="1270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4572000" y="411509"/>
            <a:ext cx="2544923" cy="566985"/>
            <a:chOff x="4331333" y="603738"/>
            <a:chExt cx="2592288" cy="761616"/>
          </a:xfrm>
          <a:noFill/>
        </p:grpSpPr>
        <p:sp>
          <p:nvSpPr>
            <p:cNvPr id="8" name="圆角矩形标注 7"/>
            <p:cNvSpPr/>
            <p:nvPr/>
          </p:nvSpPr>
          <p:spPr>
            <a:xfrm>
              <a:off x="4331333" y="603738"/>
              <a:ext cx="2592288" cy="761616"/>
            </a:xfrm>
            <a:prstGeom prst="wedgeRoundRectCallout">
              <a:avLst>
                <a:gd name="adj1" fmla="val -72775"/>
                <a:gd name="adj2" fmla="val -1887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572000" y="700466"/>
              <a:ext cx="2304256" cy="5027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帮小鸟找家。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39365" y="3101877"/>
            <a:ext cx="1439416" cy="1270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29063" y="3101877"/>
            <a:ext cx="1439416" cy="1270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260939" y="3086130"/>
            <a:ext cx="1439416" cy="1270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 bwMode="auto">
          <a:xfrm>
            <a:off x="736701" y="1298391"/>
            <a:ext cx="1031579" cy="117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 bwMode="auto">
          <a:xfrm>
            <a:off x="3243283" y="1298390"/>
            <a:ext cx="1031579" cy="117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4"/>
          <p:cNvPicPr>
            <a:picLocks noChangeAspect="1" noChangeArrowheads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 bwMode="auto">
          <a:xfrm>
            <a:off x="5316723" y="1298391"/>
            <a:ext cx="1031579" cy="117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4"/>
          <p:cNvPicPr>
            <a:picLocks noChangeAspect="1" noChangeArrowheads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 bwMode="auto">
          <a:xfrm>
            <a:off x="7464857" y="1298391"/>
            <a:ext cx="1031579" cy="117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813967" y="1938196"/>
            <a:ext cx="936104" cy="36933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338758" y="1938481"/>
            <a:ext cx="936104" cy="36933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8</a:t>
            </a:r>
            <a:r>
              <a:rPr lang="zh-CN" altLang="en-US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512594" y="1938481"/>
            <a:ext cx="936104" cy="36933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毫</a:t>
            </a:r>
            <a:r>
              <a:rPr lang="zh-CN" altLang="en-US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412198" y="1938196"/>
            <a:ext cx="936104" cy="36933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2</a:t>
            </a:r>
            <a:r>
              <a:rPr lang="zh-CN" altLang="en-US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471727" y="3801112"/>
            <a:ext cx="936104" cy="3693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en-US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76563" y="3801112"/>
            <a:ext cx="936104" cy="3693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832512" y="3801112"/>
            <a:ext cx="936104" cy="3693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028384" y="3777680"/>
            <a:ext cx="936104" cy="3693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" name="直接连接符 12"/>
          <p:cNvCxnSpPr>
            <a:stCxn id="10244" idx="2"/>
            <a:endCxn id="16" idx="0"/>
          </p:cNvCxnSpPr>
          <p:nvPr/>
        </p:nvCxnSpPr>
        <p:spPr>
          <a:xfrm>
            <a:off x="1252491" y="2473380"/>
            <a:ext cx="4496280" cy="62849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>
            <a:stCxn id="23" idx="2"/>
            <a:endCxn id="17" idx="0"/>
          </p:cNvCxnSpPr>
          <p:nvPr/>
        </p:nvCxnSpPr>
        <p:spPr>
          <a:xfrm>
            <a:off x="3759073" y="2473379"/>
            <a:ext cx="4221574" cy="61275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>
            <a:stCxn id="10242" idx="0"/>
            <a:endCxn id="24" idx="2"/>
          </p:cNvCxnSpPr>
          <p:nvPr/>
        </p:nvCxnSpPr>
        <p:spPr>
          <a:xfrm flipV="1">
            <a:off x="1331624" y="2473380"/>
            <a:ext cx="4500889" cy="61517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>
            <a:stCxn id="15" idx="0"/>
            <a:endCxn id="26" idx="2"/>
          </p:cNvCxnSpPr>
          <p:nvPr/>
        </p:nvCxnSpPr>
        <p:spPr>
          <a:xfrm flipV="1">
            <a:off x="3759073" y="2473380"/>
            <a:ext cx="4221574" cy="62849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07654"/>
            <a:ext cx="7500895" cy="2620176"/>
          </a:xfrm>
          <a:prstGeom prst="rect">
            <a:avLst/>
          </a:prstGeom>
        </p:spPr>
      </p:pic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63528" y="1995686"/>
            <a:ext cx="6720840" cy="830985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毫米是比厘米要小的长度单位，毫米用字母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mm</a:t>
            </a:r>
            <a:endParaRPr lang="en-US" altLang="zh-CN" sz="24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表示。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31838" y="2830177"/>
            <a:ext cx="6720840" cy="46165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=10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毫米，所以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1cm=10mm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15616" y="3262225"/>
            <a:ext cx="6720840" cy="46165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分米用</a:t>
            </a:r>
            <a:r>
              <a:rPr lang="en-US" altLang="zh-CN" sz="2400" dirty="0" err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dm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表示，</a:t>
            </a:r>
            <a:r>
              <a:rPr lang="en-US" altLang="zh-CN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en-US" altLang="zh-CN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=10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厘米，所以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1dm=10cm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115616" y="3680933"/>
            <a:ext cx="6720840" cy="46165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米用</a:t>
            </a:r>
            <a:r>
              <a:rPr lang="en-US" altLang="zh-CN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表示，</a:t>
            </a:r>
            <a:r>
              <a:rPr lang="en-US" altLang="zh-CN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=10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米，所以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1m=10dm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4" grpId="0"/>
      <p:bldP spid="15" grpId="0"/>
      <p:bldP spid="16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43513" y="1535750"/>
            <a:ext cx="7500895" cy="2620176"/>
          </a:xfrm>
          <a:prstGeom prst="rect">
            <a:avLst/>
          </a:prstGeom>
        </p:spPr>
      </p:pic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843758" y="843558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31545" y="2235530"/>
            <a:ext cx="6720840" cy="1200316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在进行分米、厘米、毫米之间的换算时，关键是看所给的数里有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几个单位间的进率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，根据单位间的进率换算。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195736" y="1601237"/>
            <a:ext cx="4608512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37-39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2845982" y="682198"/>
            <a:ext cx="5976664" cy="3886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353194" y="1442736"/>
            <a:ext cx="2226945" cy="1499870"/>
            <a:chOff x="539552" y="1453529"/>
            <a:chExt cx="3351645" cy="1499615"/>
          </a:xfrm>
          <a:noFill/>
        </p:grpSpPr>
        <p:sp>
          <p:nvSpPr>
            <p:cNvPr id="16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499615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矩形 4"/>
            <p:cNvSpPr>
              <a:spLocks noChangeArrowheads="1"/>
            </p:cNvSpPr>
            <p:nvPr/>
          </p:nvSpPr>
          <p:spPr bwMode="auto">
            <a:xfrm>
              <a:off x="1022086" y="1603999"/>
              <a:ext cx="2386754" cy="119867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观察右图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，你能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得到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什么信息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云形标注 3"/>
          <p:cNvSpPr/>
          <p:nvPr/>
        </p:nvSpPr>
        <p:spPr>
          <a:xfrm>
            <a:off x="4067944" y="345257"/>
            <a:ext cx="3024336" cy="841593"/>
          </a:xfrm>
          <a:prstGeom prst="cloudCallout">
            <a:avLst>
              <a:gd name="adj1" fmla="val -67697"/>
              <a:gd name="adj2" fmla="val 2990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355976" y="483518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毫米有多长呢？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968198" y="1793311"/>
            <a:ext cx="3042236" cy="707886"/>
            <a:chOff x="428684" y="1203598"/>
            <a:chExt cx="3042236" cy="707886"/>
          </a:xfrm>
          <a:noFill/>
        </p:grpSpPr>
        <p:sp>
          <p:nvSpPr>
            <p:cNvPr id="6" name="圆角矩形标注 5"/>
            <p:cNvSpPr/>
            <p:nvPr/>
          </p:nvSpPr>
          <p:spPr>
            <a:xfrm>
              <a:off x="428684" y="1203598"/>
              <a:ext cx="3042236" cy="707886"/>
            </a:xfrm>
            <a:prstGeom prst="wedgeRoundRectCallout">
              <a:avLst>
                <a:gd name="adj1" fmla="val 40072"/>
                <a:gd name="adj2" fmla="val 100044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37833" y="1203598"/>
              <a:ext cx="3033087" cy="70788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每个小格的距离是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毫米，用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mm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表示。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267744" y="3395365"/>
            <a:ext cx="5294252" cy="745232"/>
            <a:chOff x="2267744" y="3395365"/>
            <a:chExt cx="5294252" cy="745232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 bwMode="auto">
            <a:xfrm>
              <a:off x="2267744" y="3395365"/>
              <a:ext cx="5294252" cy="745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9" name="直接连接符 8"/>
            <p:cNvCxnSpPr/>
            <p:nvPr/>
          </p:nvCxnSpPr>
          <p:spPr>
            <a:xfrm>
              <a:off x="2267744" y="3395365"/>
              <a:ext cx="0" cy="5543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2289509" y="3733701"/>
              <a:ext cx="447951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>
          <a:xfrm>
            <a:off x="2281922" y="3403833"/>
            <a:ext cx="0" cy="9911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1691587" y="1571189"/>
            <a:ext cx="2919180" cy="784537"/>
            <a:chOff x="428684" y="1203598"/>
            <a:chExt cx="2919180" cy="1080121"/>
          </a:xfrm>
          <a:noFill/>
        </p:grpSpPr>
        <p:sp>
          <p:nvSpPr>
            <p:cNvPr id="25" name="圆角矩形标注 24"/>
            <p:cNvSpPr/>
            <p:nvPr/>
          </p:nvSpPr>
          <p:spPr>
            <a:xfrm>
              <a:off x="428684" y="1275607"/>
              <a:ext cx="2919180" cy="1008112"/>
            </a:xfrm>
            <a:prstGeom prst="wedgeRoundRectCallout">
              <a:avLst>
                <a:gd name="adj1" fmla="val -50531"/>
                <a:gd name="adj2" fmla="val 105227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37833" y="1203598"/>
              <a:ext cx="2910031" cy="70788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厘米和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毫米同样长，所以</a:t>
              </a:r>
              <a:r>
                <a:rPr lang="en-US" altLang="zh-CN" sz="20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r>
                <a:rPr lang="en-US" altLang="zh-CN" sz="20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=10</a:t>
              </a:r>
              <a:r>
                <a:rPr lang="zh-CN" altLang="en-US" sz="20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毫米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标注 2"/>
          <p:cNvSpPr/>
          <p:nvPr/>
        </p:nvSpPr>
        <p:spPr>
          <a:xfrm>
            <a:off x="4139952" y="506961"/>
            <a:ext cx="3312368" cy="840653"/>
          </a:xfrm>
          <a:prstGeom prst="cloudCallout">
            <a:avLst>
              <a:gd name="adj1" fmla="val -64542"/>
              <a:gd name="adj2" fmla="val 350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4283968" y="627534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什么东西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毫米长呢？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1020643" y="2268134"/>
            <a:ext cx="1512168" cy="603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>
          <a:xfrm rot="16200000">
            <a:off x="1078959" y="1704927"/>
            <a:ext cx="1532730" cy="745232"/>
            <a:chOff x="2267744" y="3395365"/>
            <a:chExt cx="1532730" cy="745232"/>
          </a:xfrm>
        </p:grpSpPr>
        <p:pic>
          <p:nvPicPr>
            <p:cNvPr id="14" name="Picture 2"/>
            <p:cNvPicPr>
              <a:picLocks noChangeAspect="1" noChangeArrowheads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 bwMode="auto">
            <a:xfrm>
              <a:off x="2267744" y="3395365"/>
              <a:ext cx="1532730" cy="745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5" name="直接连接符 14"/>
            <p:cNvCxnSpPr/>
            <p:nvPr/>
          </p:nvCxnSpPr>
          <p:spPr>
            <a:xfrm>
              <a:off x="2267744" y="3395365"/>
              <a:ext cx="0" cy="5543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2289509" y="3733701"/>
              <a:ext cx="447951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28684" y="3421980"/>
            <a:ext cx="1872208" cy="949970"/>
            <a:chOff x="906900" y="1333748"/>
            <a:chExt cx="1872208" cy="949970"/>
          </a:xfrm>
          <a:noFill/>
        </p:grpSpPr>
        <p:sp>
          <p:nvSpPr>
            <p:cNvPr id="7" name="圆角矩形标注 6"/>
            <p:cNvSpPr/>
            <p:nvPr/>
          </p:nvSpPr>
          <p:spPr>
            <a:xfrm>
              <a:off x="906900" y="1333748"/>
              <a:ext cx="1872208" cy="949970"/>
            </a:xfrm>
            <a:prstGeom prst="wedgeRoundRectCallout">
              <a:avLst>
                <a:gd name="adj1" fmla="val 24447"/>
                <a:gd name="adj2" fmla="val -90908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975859" y="1351434"/>
              <a:ext cx="1734290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硬币的厚度大约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毫米。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3923488">
            <a:off x="3282340" y="1615296"/>
            <a:ext cx="1037586" cy="762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3721961" y="2546130"/>
            <a:ext cx="1532730" cy="745232"/>
            <a:chOff x="2267744" y="3395365"/>
            <a:chExt cx="1532730" cy="745232"/>
          </a:xfrm>
        </p:grpSpPr>
        <p:pic>
          <p:nvPicPr>
            <p:cNvPr id="25" name="Picture 2"/>
            <p:cNvPicPr>
              <a:picLocks noChangeAspect="1" noChangeArrowheads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 bwMode="auto">
            <a:xfrm>
              <a:off x="2267744" y="3395365"/>
              <a:ext cx="1532730" cy="745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6" name="直接连接符 25"/>
            <p:cNvCxnSpPr/>
            <p:nvPr/>
          </p:nvCxnSpPr>
          <p:spPr>
            <a:xfrm>
              <a:off x="2267744" y="3395365"/>
              <a:ext cx="0" cy="5543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2289509" y="3733701"/>
              <a:ext cx="447951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203848" y="3421980"/>
            <a:ext cx="1872208" cy="949970"/>
            <a:chOff x="906900" y="1333748"/>
            <a:chExt cx="1872208" cy="949970"/>
          </a:xfrm>
          <a:noFill/>
        </p:grpSpPr>
        <p:sp>
          <p:nvSpPr>
            <p:cNvPr id="30" name="圆角矩形标注 29"/>
            <p:cNvSpPr/>
            <p:nvPr/>
          </p:nvSpPr>
          <p:spPr>
            <a:xfrm>
              <a:off x="906900" y="1333748"/>
              <a:ext cx="1872208" cy="949970"/>
            </a:xfrm>
            <a:prstGeom prst="wedgeRoundRectCallout">
              <a:avLst>
                <a:gd name="adj1" fmla="val -25411"/>
                <a:gd name="adj2" fmla="val -80881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975859" y="1351434"/>
              <a:ext cx="1734290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铅笔鼻尖大约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毫米。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 bwMode="auto">
          <a:xfrm>
            <a:off x="6016005" y="2629233"/>
            <a:ext cx="1878707" cy="468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9" name="组合 38"/>
          <p:cNvGrpSpPr/>
          <p:nvPr/>
        </p:nvGrpSpPr>
        <p:grpSpPr>
          <a:xfrm rot="16200000">
            <a:off x="7321451" y="1799505"/>
            <a:ext cx="1532730" cy="745232"/>
            <a:chOff x="2267744" y="3395365"/>
            <a:chExt cx="1532730" cy="745232"/>
          </a:xfrm>
        </p:grpSpPr>
        <p:pic>
          <p:nvPicPr>
            <p:cNvPr id="40" name="Picture 2"/>
            <p:cNvPicPr>
              <a:picLocks noChangeAspect="1" noChangeArrowheads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 bwMode="auto">
            <a:xfrm>
              <a:off x="2267744" y="3395365"/>
              <a:ext cx="1532730" cy="745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41" name="直接连接符 40"/>
            <p:cNvCxnSpPr/>
            <p:nvPr/>
          </p:nvCxnSpPr>
          <p:spPr>
            <a:xfrm>
              <a:off x="2267744" y="3395365"/>
              <a:ext cx="0" cy="5543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41"/>
            <p:cNvSpPr txBox="1"/>
            <p:nvPr/>
          </p:nvSpPr>
          <p:spPr>
            <a:xfrm>
              <a:off x="2289509" y="3733701"/>
              <a:ext cx="447951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394299" y="3421980"/>
            <a:ext cx="1872208" cy="949970"/>
            <a:chOff x="906900" y="1333748"/>
            <a:chExt cx="1872208" cy="949970"/>
          </a:xfrm>
          <a:noFill/>
        </p:grpSpPr>
        <p:sp>
          <p:nvSpPr>
            <p:cNvPr id="45" name="圆角矩形标注 44"/>
            <p:cNvSpPr/>
            <p:nvPr/>
          </p:nvSpPr>
          <p:spPr>
            <a:xfrm>
              <a:off x="906900" y="1333748"/>
              <a:ext cx="1872208" cy="949970"/>
            </a:xfrm>
            <a:prstGeom prst="wedgeRoundRectCallout">
              <a:avLst>
                <a:gd name="adj1" fmla="val -25411"/>
                <a:gd name="adj2" fmla="val -80881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975859" y="1351434"/>
              <a:ext cx="1734290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钥匙的厚度大约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毫米。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16081" y="3003798"/>
            <a:ext cx="1079436" cy="1285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4067944" y="519615"/>
            <a:ext cx="2592288" cy="599453"/>
            <a:chOff x="4067944" y="519615"/>
            <a:chExt cx="2592288" cy="599453"/>
          </a:xfrm>
          <a:noFill/>
        </p:grpSpPr>
        <p:sp>
          <p:nvSpPr>
            <p:cNvPr id="2" name="圆角矩形标注 1"/>
            <p:cNvSpPr/>
            <p:nvPr/>
          </p:nvSpPr>
          <p:spPr>
            <a:xfrm>
              <a:off x="4067944" y="519615"/>
              <a:ext cx="2592288" cy="599453"/>
            </a:xfrm>
            <a:prstGeom prst="wedgeRoundRectCallout">
              <a:avLst>
                <a:gd name="adj1" fmla="val -57486"/>
                <a:gd name="adj2" fmla="val -18536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139952" y="557732"/>
              <a:ext cx="2376264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分米有多长？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402963" y="1347614"/>
            <a:ext cx="6841445" cy="788690"/>
            <a:chOff x="1402961" y="1926507"/>
            <a:chExt cx="7352308" cy="883139"/>
          </a:xfrm>
        </p:grpSpPr>
        <p:pic>
          <p:nvPicPr>
            <p:cNvPr id="5" name="Picture 2" descr="尺子"/>
            <p:cNvPicPr>
              <a:picLocks noChangeAspect="1" noChangeArrowheads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 bwMode="auto">
            <a:xfrm>
              <a:off x="1402962" y="1926507"/>
              <a:ext cx="7352307" cy="8831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7" name="直接连接符 6"/>
            <p:cNvCxnSpPr/>
            <p:nvPr/>
          </p:nvCxnSpPr>
          <p:spPr>
            <a:xfrm>
              <a:off x="1402961" y="2809646"/>
              <a:ext cx="735230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右大括号 10"/>
          <p:cNvSpPr/>
          <p:nvPr/>
        </p:nvSpPr>
        <p:spPr>
          <a:xfrm rot="5400000">
            <a:off x="3770288" y="-26013"/>
            <a:ext cx="595027" cy="5032546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3491879" y="2768610"/>
            <a:ext cx="12027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062366" y="3250564"/>
            <a:ext cx="5894011" cy="792088"/>
            <a:chOff x="2505063" y="3692579"/>
            <a:chExt cx="4011153" cy="792088"/>
          </a:xfrm>
          <a:noFill/>
        </p:grpSpPr>
        <p:sp>
          <p:nvSpPr>
            <p:cNvPr id="13" name="圆角矩形标注 12"/>
            <p:cNvSpPr/>
            <p:nvPr/>
          </p:nvSpPr>
          <p:spPr>
            <a:xfrm>
              <a:off x="2505063" y="3692579"/>
              <a:ext cx="4011151" cy="792088"/>
            </a:xfrm>
            <a:prstGeom prst="wedgeRoundRectCallout">
              <a:avLst>
                <a:gd name="adj1" fmla="val -59686"/>
                <a:gd name="adj2" fmla="val -9651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627784" y="3796235"/>
              <a:ext cx="3888432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分米有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个厘米长，所以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分米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=10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648172" y="3399339"/>
            <a:ext cx="2394967" cy="663664"/>
            <a:chOff x="1402961" y="1926507"/>
            <a:chExt cx="7352308" cy="883139"/>
          </a:xfrm>
        </p:grpSpPr>
        <p:pic>
          <p:nvPicPr>
            <p:cNvPr id="14" name="Picture 2" descr="尺子"/>
            <p:cNvPicPr>
              <a:picLocks noChangeAspect="1" noChangeArrowheads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 bwMode="auto">
            <a:xfrm>
              <a:off x="1402962" y="1926507"/>
              <a:ext cx="7352307" cy="8831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5" name="直接连接符 14"/>
            <p:cNvCxnSpPr/>
            <p:nvPr/>
          </p:nvCxnSpPr>
          <p:spPr>
            <a:xfrm>
              <a:off x="1402961" y="2809646"/>
              <a:ext cx="735230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4075534" y="531814"/>
            <a:ext cx="3160762" cy="992224"/>
            <a:chOff x="4067944" y="519615"/>
            <a:chExt cx="2592288" cy="992224"/>
          </a:xfrm>
          <a:noFill/>
        </p:grpSpPr>
        <p:sp>
          <p:nvSpPr>
            <p:cNvPr id="9" name="圆角矩形标注 8"/>
            <p:cNvSpPr/>
            <p:nvPr/>
          </p:nvSpPr>
          <p:spPr>
            <a:xfrm>
              <a:off x="4067944" y="519615"/>
              <a:ext cx="2592288" cy="599453"/>
            </a:xfrm>
            <a:prstGeom prst="wedgeRoundRectCallout">
              <a:avLst>
                <a:gd name="adj1" fmla="val -69781"/>
                <a:gd name="adj2" fmla="val 4345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139952" y="557732"/>
              <a:ext cx="2376264" cy="95410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什么东西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分米长？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1403648" y="1275606"/>
            <a:ext cx="2428875" cy="2141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>
            <a:off x="5491090" y="2067695"/>
            <a:ext cx="2033238" cy="2098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" name="组合 16"/>
          <p:cNvGrpSpPr/>
          <p:nvPr/>
        </p:nvGrpSpPr>
        <p:grpSpPr>
          <a:xfrm rot="16200000">
            <a:off x="4085173" y="2502624"/>
            <a:ext cx="2394967" cy="663664"/>
            <a:chOff x="1402961" y="1926507"/>
            <a:chExt cx="7352308" cy="883139"/>
          </a:xfrm>
        </p:grpSpPr>
        <p:pic>
          <p:nvPicPr>
            <p:cNvPr id="18" name="Picture 2" descr="尺子"/>
            <p:cNvPicPr>
              <a:picLocks noChangeAspect="1" noChangeArrowheads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 bwMode="auto">
            <a:xfrm>
              <a:off x="1402962" y="1926507"/>
              <a:ext cx="7352307" cy="8831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9" name="直接连接符 18"/>
            <p:cNvCxnSpPr/>
            <p:nvPr/>
          </p:nvCxnSpPr>
          <p:spPr>
            <a:xfrm>
              <a:off x="1402961" y="2809646"/>
              <a:ext cx="735230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352944" y="771551"/>
            <a:ext cx="1225247" cy="1836904"/>
            <a:chOff x="251520" y="1419622"/>
            <a:chExt cx="1565472" cy="1353827"/>
          </a:xfrm>
          <a:noFill/>
        </p:grpSpPr>
        <p:sp>
          <p:nvSpPr>
            <p:cNvPr id="6" name="圆角矩形标注 5"/>
            <p:cNvSpPr/>
            <p:nvPr/>
          </p:nvSpPr>
          <p:spPr>
            <a:xfrm>
              <a:off x="251520" y="1419622"/>
              <a:ext cx="1565472" cy="1028257"/>
            </a:xfrm>
            <a:prstGeom prst="wedgeRoundRectCallout">
              <a:avLst>
                <a:gd name="adj1" fmla="val 72353"/>
                <a:gd name="adj2" fmla="val 40547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23526" y="1450010"/>
              <a:ext cx="1421981" cy="132343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削笔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器的长度约是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分米。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524328" y="1577615"/>
            <a:ext cx="1225247" cy="2002248"/>
            <a:chOff x="251520" y="1419622"/>
            <a:chExt cx="1565472" cy="1353827"/>
          </a:xfrm>
          <a:noFill/>
        </p:grpSpPr>
        <p:sp>
          <p:nvSpPr>
            <p:cNvPr id="24" name="圆角矩形标注 23"/>
            <p:cNvSpPr/>
            <p:nvPr/>
          </p:nvSpPr>
          <p:spPr>
            <a:xfrm>
              <a:off x="251520" y="1419622"/>
              <a:ext cx="1565472" cy="1028257"/>
            </a:xfrm>
            <a:prstGeom prst="wedgeRoundRectCallout">
              <a:avLst>
                <a:gd name="adj1" fmla="val -79239"/>
                <a:gd name="adj2" fmla="val -211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23526" y="1450010"/>
              <a:ext cx="1421981" cy="132343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手掌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的长度</a:t>
              </a: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大约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是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分米。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187624" y="1635646"/>
            <a:ext cx="6841445" cy="788690"/>
            <a:chOff x="1402961" y="1926507"/>
            <a:chExt cx="7352308" cy="883139"/>
          </a:xfrm>
        </p:grpSpPr>
        <p:pic>
          <p:nvPicPr>
            <p:cNvPr id="9" name="Picture 2" descr="尺子"/>
            <p:cNvPicPr>
              <a:picLocks noChangeAspect="1" noChangeArrowheads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 bwMode="auto">
            <a:xfrm>
              <a:off x="1402962" y="1926507"/>
              <a:ext cx="7352307" cy="8831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0" name="直接连接符 9"/>
            <p:cNvCxnSpPr/>
            <p:nvPr/>
          </p:nvCxnSpPr>
          <p:spPr>
            <a:xfrm>
              <a:off x="1402961" y="2809646"/>
              <a:ext cx="735230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4139952" y="411510"/>
            <a:ext cx="3168352" cy="864096"/>
            <a:chOff x="4139952" y="411510"/>
            <a:chExt cx="3168352" cy="864096"/>
          </a:xfrm>
          <a:noFill/>
        </p:grpSpPr>
        <p:sp>
          <p:nvSpPr>
            <p:cNvPr id="2" name="圆角矩形标注 1"/>
            <p:cNvSpPr/>
            <p:nvPr/>
          </p:nvSpPr>
          <p:spPr>
            <a:xfrm>
              <a:off x="4139952" y="420957"/>
              <a:ext cx="3168352" cy="854649"/>
            </a:xfrm>
            <a:prstGeom prst="wedgeRoundRectCallout">
              <a:avLst>
                <a:gd name="adj1" fmla="val -66282"/>
                <a:gd name="adj2" fmla="val -3255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139952" y="411510"/>
              <a:ext cx="3096344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金箍棒长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厘米，用毫米作单位是多少毫米？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 rot="5400000">
            <a:off x="2303877" y="1433736"/>
            <a:ext cx="590550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2051720" y="3003798"/>
            <a:ext cx="2304256" cy="1323439"/>
            <a:chOff x="2051720" y="3192527"/>
            <a:chExt cx="2304256" cy="1323439"/>
          </a:xfrm>
          <a:noFill/>
        </p:grpSpPr>
        <p:sp>
          <p:nvSpPr>
            <p:cNvPr id="5" name="圆角矩形标注 4"/>
            <p:cNvSpPr/>
            <p:nvPr/>
          </p:nvSpPr>
          <p:spPr>
            <a:xfrm>
              <a:off x="2051720" y="3219822"/>
              <a:ext cx="2304256" cy="1296144"/>
            </a:xfrm>
            <a:prstGeom prst="wedgeRoundRectCallout">
              <a:avLst>
                <a:gd name="adj1" fmla="val -63823"/>
                <a:gd name="adj2" fmla="val -8930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051720" y="3192527"/>
              <a:ext cx="2304256" cy="132343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直尺测量，金箍棒长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厘米，对应在尺子上的刻度以毫米为单位是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50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毫米。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8029069" y="3523168"/>
            <a:ext cx="719395" cy="804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5004048" y="2859782"/>
            <a:ext cx="2664296" cy="936104"/>
            <a:chOff x="5004048" y="2859782"/>
            <a:chExt cx="2664296" cy="936104"/>
          </a:xfrm>
          <a:noFill/>
        </p:grpSpPr>
        <p:sp>
          <p:nvSpPr>
            <p:cNvPr id="11" name="圆角矩形标注 10"/>
            <p:cNvSpPr/>
            <p:nvPr/>
          </p:nvSpPr>
          <p:spPr>
            <a:xfrm>
              <a:off x="5004048" y="2859782"/>
              <a:ext cx="2664296" cy="936104"/>
            </a:xfrm>
            <a:prstGeom prst="wedgeRoundRectCallout">
              <a:avLst>
                <a:gd name="adj1" fmla="val 59605"/>
                <a:gd name="adj2" fmla="val 49387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040052" y="2892881"/>
              <a:ext cx="2592288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=10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毫米，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厘米就是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50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毫米。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89398" y="1375483"/>
            <a:ext cx="3646798" cy="864096"/>
            <a:chOff x="4139952" y="411510"/>
            <a:chExt cx="3168352" cy="864096"/>
          </a:xfrm>
          <a:noFill/>
        </p:grpSpPr>
        <p:sp>
          <p:nvSpPr>
            <p:cNvPr id="2" name="圆角矩形标注 1"/>
            <p:cNvSpPr/>
            <p:nvPr/>
          </p:nvSpPr>
          <p:spPr>
            <a:xfrm>
              <a:off x="4139952" y="420957"/>
              <a:ext cx="3168352" cy="854649"/>
            </a:xfrm>
            <a:prstGeom prst="wedgeRoundRectCallout">
              <a:avLst>
                <a:gd name="adj1" fmla="val -66282"/>
                <a:gd name="adj2" fmla="val -3255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139952" y="411510"/>
              <a:ext cx="3096344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金箍棒长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70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厘米，用分米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作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单位是多少分米？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6948264" y="3116562"/>
            <a:ext cx="833576" cy="992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3570798" y="3083463"/>
            <a:ext cx="2664296" cy="936104"/>
            <a:chOff x="5004048" y="2859782"/>
            <a:chExt cx="2664296" cy="936104"/>
          </a:xfrm>
          <a:noFill/>
        </p:grpSpPr>
        <p:sp>
          <p:nvSpPr>
            <p:cNvPr id="11" name="圆角矩形标注 10"/>
            <p:cNvSpPr/>
            <p:nvPr/>
          </p:nvSpPr>
          <p:spPr>
            <a:xfrm>
              <a:off x="5004048" y="2859782"/>
              <a:ext cx="2664296" cy="936104"/>
            </a:xfrm>
            <a:prstGeom prst="wedgeRoundRectCallout">
              <a:avLst>
                <a:gd name="adj1" fmla="val 78481"/>
                <a:gd name="adj2" fmla="val 2988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040887" y="2859782"/>
              <a:ext cx="2592288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分米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=10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厘米，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70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厘米就是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分米。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995936" y="350209"/>
            <a:ext cx="3312368" cy="1103044"/>
            <a:chOff x="3995936" y="350209"/>
            <a:chExt cx="3312368" cy="1103044"/>
          </a:xfrm>
          <a:noFill/>
        </p:grpSpPr>
        <p:sp>
          <p:nvSpPr>
            <p:cNvPr id="2" name="云形标注 1"/>
            <p:cNvSpPr/>
            <p:nvPr/>
          </p:nvSpPr>
          <p:spPr>
            <a:xfrm>
              <a:off x="3995936" y="350209"/>
              <a:ext cx="3312368" cy="1103044"/>
            </a:xfrm>
            <a:prstGeom prst="cloudCallout">
              <a:avLst>
                <a:gd name="adj1" fmla="val -61085"/>
                <a:gd name="adj2" fmla="val 21461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427984" y="483518"/>
              <a:ext cx="2880320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在（  ）里填上适当的长度单位。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65026" y="1838148"/>
            <a:ext cx="1521339" cy="1035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846406" y="3297350"/>
            <a:ext cx="15330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铅笔盒长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07231" y="1687278"/>
            <a:ext cx="1451852" cy="1337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4859545" y="3297350"/>
            <a:ext cx="13762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书包长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32240" y="1812239"/>
            <a:ext cx="1786970" cy="1193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7257374" y="3364959"/>
            <a:ext cx="13546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黑板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83567" y="3666682"/>
            <a:ext cx="8079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293823" y="3651292"/>
            <a:ext cx="8079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804046" y="3744648"/>
            <a:ext cx="8079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84967" y="3281960"/>
            <a:ext cx="13546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尺子厚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87624" y="3651292"/>
            <a:ext cx="8079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https://i04piccdn.sogoucdn.com/3f6fd115c7c51bca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7033" y="1932506"/>
            <a:ext cx="1770532" cy="84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  <p:bldP spid="17" grpId="0"/>
      <p:bldP spid="6" grpId="0"/>
      <p:bldP spid="21" grpId="0"/>
      <p:bldP spid="22" grpId="0"/>
      <p:bldP spid="23" grpId="0"/>
      <p:bldP spid="24" grpId="0"/>
    </p:bldLst>
  </p:timing>
</p:sld>
</file>

<file path=ppt/tags/tag1.xml><?xml version="1.0" encoding="utf-8"?>
<p:tagLst xmlns:p="http://schemas.openxmlformats.org/presentationml/2006/main">
  <p:tag name="KSO_WPP_MARK_KEY" val="5bbc9b93-2d2b-40df-bc52-08d531e9a71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878</Words>
  <Application>WPS 演示</Application>
  <PresentationFormat>全屏显示(16:9)</PresentationFormat>
  <Paragraphs>218</Paragraphs>
  <Slides>15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黑体</vt:lpstr>
      <vt:lpstr>微软雅黑</vt:lpstr>
      <vt:lpstr>华文楷体</vt:lpstr>
      <vt:lpstr>等线</vt:lpstr>
      <vt:lpstr>楷体</vt:lpstr>
      <vt:lpstr>幼圆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93</cp:revision>
  <dcterms:created xsi:type="dcterms:W3CDTF">2018-09-11T05:46:00Z</dcterms:created>
  <dcterms:modified xsi:type="dcterms:W3CDTF">2023-02-01T01:43:34Z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EC6CBA8FC76F44ECBDF030C446C3A48C</vt:lpwstr>
  </property>
  <property fmtid="{D5CDD505-2E9C-101B-9397-08002B2CF9AE}" pid="3" name="KSOProductBuildVer">
    <vt:lpwstr>2052-11.1.0.13703</vt:lpwstr>
  </property>
</Properties>
</file>