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93" r:id="rId4"/>
    <p:sldId id="294" r:id="rId5"/>
    <p:sldId id="295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3" r:id="rId15"/>
    <p:sldId id="291" r:id="rId16"/>
    <p:sldId id="306" r:id="rId17"/>
    <p:sldId id="272" r:id="rId18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9" autoAdjust="0"/>
    <p:restoredTop sz="99852" autoAdjust="0"/>
  </p:normalViewPr>
  <p:slideViewPr>
    <p:cSldViewPr>
      <p:cViewPr>
        <p:scale>
          <a:sx n="140" d="100"/>
          <a:sy n="140" d="100"/>
        </p:scale>
        <p:origin x="-984" y="-33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48B9D-C3EF-4F87-954D-825FFBFDF1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254CC-6D17-4AB3-A887-1E6F5D60F3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203848" cy="216024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07504" y="93861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万以内的加减法（一）  两位数加减两位数的口算</a:t>
            </a:r>
            <a:endParaRPr lang="zh-CN" altLang="en-US" sz="1200" b="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slide" Target="slide11.xml"/><Relationship Id="rId6" Type="http://schemas.openxmlformats.org/officeDocument/2006/relationships/slide" Target="slide15.xml"/><Relationship Id="rId5" Type="http://schemas.openxmlformats.org/officeDocument/2006/relationships/slide" Target="slide13.xml"/><Relationship Id="rId4" Type="http://schemas.openxmlformats.org/officeDocument/2006/relationships/slide" Target="slide3.xml"/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0.png"/><Relationship Id="rId1" Type="http://schemas.openxmlformats.org/officeDocument/2006/relationships/image" Target="../media/image19.emf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9.em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46675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70829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二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" name="矩形 13"/>
          <p:cNvSpPr/>
          <p:nvPr/>
        </p:nvSpPr>
        <p:spPr>
          <a:xfrm>
            <a:off x="3743719" y="2211710"/>
            <a:ext cx="1436933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矩形 19"/>
          <p:cNvSpPr/>
          <p:nvPr/>
        </p:nvSpPr>
        <p:spPr>
          <a:xfrm>
            <a:off x="1626955" y="1059582"/>
            <a:ext cx="6230751" cy="68480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勤劳的小蜜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蜂</a:t>
            </a:r>
            <a:r>
              <a:rPr lang="en-US" altLang="zh-CN" sz="20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0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万</a:t>
            </a:r>
            <a:r>
              <a:rPr lang="zh-CN" altLang="en-US" sz="20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以内的加减法（一）</a:t>
            </a:r>
            <a:endParaRPr lang="zh-CN" altLang="en-US" sz="40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872929" y="1113443"/>
            <a:ext cx="661174" cy="648000"/>
            <a:chOff x="1326371" y="1457547"/>
            <a:chExt cx="661174" cy="648000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332724" y="145754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326371" y="1457547"/>
              <a:ext cx="661173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6" name="单圆角矩形 25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单圆角矩形 26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单圆角矩形 27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单圆角矩形 28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圆角矩形 30">
            <a:hlinkClick r:id="rId3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>
            <a:hlinkClick r:id="rId4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圆角矩形 32">
            <a:hlinkClick r:id="rId5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 33">
            <a:hlinkClick r:id="rId6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圆角矩形 34">
            <a:hlinkClick r:id="rId7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428684" y="3158479"/>
            <a:ext cx="1144016" cy="1304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云形标注 1"/>
          <p:cNvSpPr/>
          <p:nvPr/>
        </p:nvSpPr>
        <p:spPr>
          <a:xfrm>
            <a:off x="4017312" y="424891"/>
            <a:ext cx="3362861" cy="706699"/>
          </a:xfrm>
          <a:prstGeom prst="cloudCallout">
            <a:avLst>
              <a:gd name="adj1" fmla="val -70774"/>
              <a:gd name="adj2" fmla="val 2285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27984" y="555526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还可以怎么算？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08579" y="1203598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54 - 23 =</a:t>
            </a:r>
            <a:endParaRPr lang="zh-CN" altLang="en-US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108579" y="1849929"/>
            <a:ext cx="504242" cy="398952"/>
            <a:chOff x="1501212" y="1970077"/>
            <a:chExt cx="504242" cy="398952"/>
          </a:xfrm>
        </p:grpSpPr>
        <p:cxnSp>
          <p:nvCxnSpPr>
            <p:cNvPr id="14" name="直接连接符 13"/>
            <p:cNvCxnSpPr/>
            <p:nvPr/>
          </p:nvCxnSpPr>
          <p:spPr>
            <a:xfrm flipH="1">
              <a:off x="1501212" y="1970077"/>
              <a:ext cx="240431" cy="37685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765630" y="1970077"/>
              <a:ext cx="239824" cy="39895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6264256" y="1849929"/>
            <a:ext cx="480255" cy="398952"/>
            <a:chOff x="2656889" y="1970077"/>
            <a:chExt cx="480255" cy="398952"/>
          </a:xfrm>
        </p:grpSpPr>
        <p:cxnSp>
          <p:nvCxnSpPr>
            <p:cNvPr id="15" name="直接连接符 14"/>
            <p:cNvCxnSpPr/>
            <p:nvPr/>
          </p:nvCxnSpPr>
          <p:spPr>
            <a:xfrm flipH="1">
              <a:off x="2656889" y="1970077"/>
              <a:ext cx="240431" cy="37685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2897320" y="1970077"/>
              <a:ext cx="239824" cy="39895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6039564" y="2156251"/>
            <a:ext cx="9497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 </a:t>
            </a:r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32040" y="2162631"/>
            <a:ext cx="9497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 </a:t>
            </a:r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180587" y="2652154"/>
            <a:ext cx="1104527" cy="449464"/>
            <a:chOff x="2963417" y="3346422"/>
            <a:chExt cx="1104527" cy="449464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2963417" y="3346423"/>
              <a:ext cx="0" cy="44946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2968672" y="3795886"/>
              <a:ext cx="109927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4067944" y="3346422"/>
              <a:ext cx="0" cy="44946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5637042" y="2597562"/>
            <a:ext cx="1104527" cy="734148"/>
            <a:chOff x="2963417" y="3061738"/>
            <a:chExt cx="1104527" cy="734148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2963417" y="3116330"/>
              <a:ext cx="0" cy="6795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2968672" y="3795886"/>
              <a:ext cx="109927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4046056" y="3061738"/>
              <a:ext cx="0" cy="73414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7"/>
          <p:cNvSpPr txBox="1"/>
          <p:nvPr/>
        </p:nvSpPr>
        <p:spPr>
          <a:xfrm>
            <a:off x="5185842" y="3017409"/>
            <a:ext cx="6620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055118" y="3226470"/>
            <a:ext cx="6620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5492909" y="3502182"/>
            <a:ext cx="720197" cy="463531"/>
            <a:chOff x="2963417" y="3116330"/>
            <a:chExt cx="720197" cy="679556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2963417" y="3116330"/>
              <a:ext cx="0" cy="6795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2968672" y="3795885"/>
              <a:ext cx="714942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3683614" y="3363838"/>
              <a:ext cx="0" cy="43204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TextBox 33"/>
          <p:cNvSpPr txBox="1"/>
          <p:nvPr/>
        </p:nvSpPr>
        <p:spPr>
          <a:xfrm>
            <a:off x="5550796" y="3936380"/>
            <a:ext cx="6620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279254" y="1227466"/>
            <a:ext cx="6620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endParaRPr lang="zh-CN" altLang="en-US" sz="36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074908" y="2958942"/>
            <a:ext cx="4297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207263" y="2705765"/>
            <a:ext cx="4297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666928" y="3556750"/>
            <a:ext cx="4297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>
            <a:off x="1407945" y="1313792"/>
            <a:ext cx="3020039" cy="2096399"/>
            <a:chOff x="4333931" y="1525828"/>
            <a:chExt cx="3725614" cy="2488414"/>
          </a:xfrm>
          <a:noFill/>
        </p:grpSpPr>
        <p:sp>
          <p:nvSpPr>
            <p:cNvPr id="6" name="云形标注 5"/>
            <p:cNvSpPr/>
            <p:nvPr/>
          </p:nvSpPr>
          <p:spPr>
            <a:xfrm>
              <a:off x="4333931" y="1525828"/>
              <a:ext cx="3725614" cy="2488414"/>
            </a:xfrm>
            <a:prstGeom prst="cloudCallout">
              <a:avLst>
                <a:gd name="adj1" fmla="val 57815"/>
                <a:gd name="adj2" fmla="val 50452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616613" y="1762307"/>
              <a:ext cx="2952327" cy="159876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先把被减数和减数都拆成整十数和一位数，然后再计算。</a:t>
              </a:r>
              <a:endPara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43" name="图片 4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13" grpId="0"/>
      <p:bldP spid="18" grpId="0"/>
      <p:bldP spid="19" grpId="0"/>
      <p:bldP spid="28" grpId="0"/>
      <p:bldP spid="29" grpId="0"/>
      <p:bldP spid="34" grpId="0"/>
      <p:bldP spid="35" grpId="0"/>
      <p:bldP spid="38" grpId="0"/>
      <p:bldP spid="39" grpId="0"/>
      <p:bldP spid="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8690" y="1203600"/>
            <a:ext cx="566737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43608" y="1790328"/>
            <a:ext cx="70007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15+22=       33+16=        44+52=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27609" y="2643758"/>
            <a:ext cx="70007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46-11=       53-21=        43-22=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27609" y="3579862"/>
            <a:ext cx="70007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37+12=       23+66=        34+25=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383188" y="1779662"/>
            <a:ext cx="6900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62042" y="1790328"/>
            <a:ext cx="6900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798155" y="1790328"/>
            <a:ext cx="6900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96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383188" y="2643758"/>
            <a:ext cx="6900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780060" y="2643758"/>
            <a:ext cx="6900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83188" y="3579862"/>
            <a:ext cx="6900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49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962042" y="3579862"/>
            <a:ext cx="6900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89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798155" y="3579861"/>
            <a:ext cx="6900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59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962042" y="2643758"/>
            <a:ext cx="6900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151620" y="1069962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计算下面各题。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7" grpId="0"/>
      <p:bldP spid="19" grpId="0"/>
      <p:bldP spid="20" grpId="0"/>
      <p:bldP spid="21" grpId="0"/>
      <p:bldP spid="22" grpId="0"/>
      <p:bldP spid="23" grpId="0"/>
      <p:bldP spid="25" grpId="0"/>
      <p:bldP spid="27" grpId="0"/>
      <p:bldP spid="28" grpId="0"/>
      <p:bldP spid="29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5839" y="906649"/>
            <a:ext cx="566737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1"/>
          <p:cNvSpPr txBox="1"/>
          <p:nvPr/>
        </p:nvSpPr>
        <p:spPr>
          <a:xfrm>
            <a:off x="1210806" y="764667"/>
            <a:ext cx="1944216" cy="582295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算一算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3491880" y="843558"/>
            <a:ext cx="1208405" cy="72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9729" y="2474383"/>
            <a:ext cx="32385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668832" y="1482711"/>
            <a:ext cx="1368152" cy="957461"/>
            <a:chOff x="323528" y="1643913"/>
            <a:chExt cx="1368152" cy="957461"/>
          </a:xfrm>
          <a:noFill/>
        </p:grpSpPr>
        <p:sp>
          <p:nvSpPr>
            <p:cNvPr id="9" name="圆角矩形标注 8"/>
            <p:cNvSpPr/>
            <p:nvPr/>
          </p:nvSpPr>
          <p:spPr>
            <a:xfrm>
              <a:off x="323528" y="1643913"/>
              <a:ext cx="1368152" cy="957461"/>
            </a:xfrm>
            <a:prstGeom prst="wedgeRoundRectCallout">
              <a:avLst>
                <a:gd name="adj1" fmla="val 18154"/>
                <a:gd name="adj2" fmla="val 78417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23528" y="1647267"/>
              <a:ext cx="1275599" cy="95410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我做了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14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道题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182914" y="1516922"/>
            <a:ext cx="1368152" cy="957461"/>
            <a:chOff x="323528" y="1643913"/>
            <a:chExt cx="1368152" cy="957461"/>
          </a:xfrm>
          <a:noFill/>
        </p:grpSpPr>
        <p:sp>
          <p:nvSpPr>
            <p:cNvPr id="16" name="圆角矩形标注 15"/>
            <p:cNvSpPr/>
            <p:nvPr/>
          </p:nvSpPr>
          <p:spPr>
            <a:xfrm>
              <a:off x="323528" y="1643913"/>
              <a:ext cx="1368152" cy="957461"/>
            </a:xfrm>
            <a:prstGeom prst="wedgeRoundRectCallout">
              <a:avLst>
                <a:gd name="adj1" fmla="val -43111"/>
                <a:gd name="adj2" fmla="val 86376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23528" y="1647267"/>
              <a:ext cx="1275599" cy="95410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我做了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25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道题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873753" y="2346807"/>
            <a:ext cx="1029413" cy="1388349"/>
            <a:chOff x="323528" y="1643913"/>
            <a:chExt cx="1104104" cy="1388349"/>
          </a:xfrm>
          <a:noFill/>
        </p:grpSpPr>
        <p:sp>
          <p:nvSpPr>
            <p:cNvPr id="19" name="圆角矩形标注 18"/>
            <p:cNvSpPr/>
            <p:nvPr/>
          </p:nvSpPr>
          <p:spPr>
            <a:xfrm>
              <a:off x="323529" y="1643913"/>
              <a:ext cx="1104103" cy="1368152"/>
            </a:xfrm>
            <a:prstGeom prst="wedgeRoundRectCallout">
              <a:avLst>
                <a:gd name="adj1" fmla="val -86680"/>
                <a:gd name="adj2" fmla="val 22312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23528" y="1647267"/>
              <a:ext cx="1104104" cy="138499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我做了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22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道题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942725" y="3930610"/>
            <a:ext cx="2685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小刚       小红       小丽</a:t>
            </a:r>
            <a:endParaRPr lang="zh-CN" altLang="en-US" dirty="0"/>
          </a:p>
        </p:txBody>
      </p:sp>
      <p:grpSp>
        <p:nvGrpSpPr>
          <p:cNvPr id="21" name="组合 20"/>
          <p:cNvGrpSpPr/>
          <p:nvPr/>
        </p:nvGrpSpPr>
        <p:grpSpPr>
          <a:xfrm>
            <a:off x="5553690" y="962957"/>
            <a:ext cx="2837569" cy="967716"/>
            <a:chOff x="4869599" y="402722"/>
            <a:chExt cx="1964151" cy="967716"/>
          </a:xfrm>
          <a:noFill/>
        </p:grpSpPr>
        <p:sp>
          <p:nvSpPr>
            <p:cNvPr id="13" name="圆角矩形标注 12"/>
            <p:cNvSpPr/>
            <p:nvPr/>
          </p:nvSpPr>
          <p:spPr>
            <a:xfrm>
              <a:off x="4869599" y="443122"/>
              <a:ext cx="1944216" cy="927316"/>
            </a:xfrm>
            <a:prstGeom prst="wedgeRoundRectCallout">
              <a:avLst>
                <a:gd name="adj1" fmla="val -80388"/>
                <a:gd name="adj2" fmla="val -8615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875368" y="402722"/>
              <a:ext cx="1958382" cy="95410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小刚和小丽一共做了多少道题？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5419794" y="2355726"/>
            <a:ext cx="12869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14+22=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571922" y="2373487"/>
            <a:ext cx="627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855334" y="2375788"/>
            <a:ext cx="9570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（道）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387813" y="3129811"/>
            <a:ext cx="35046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答：小刚和小丽一共做了（  ）道题。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444208" y="3509015"/>
            <a:ext cx="627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22" grpId="0"/>
      <p:bldP spid="26" grpId="0"/>
      <p:bldP spid="27" grpId="0"/>
      <p:bldP spid="28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07654"/>
            <a:ext cx="7500895" cy="2620176"/>
          </a:xfrm>
          <a:prstGeom prst="rect">
            <a:avLst/>
          </a:prstGeom>
        </p:spPr>
      </p:pic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89975" y="2139702"/>
            <a:ext cx="7354433" cy="1938980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两位数加两位数（不进位）的口算方法：</a:t>
            </a:r>
            <a:endParaRPr lang="en-US" altLang="zh-CN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可以把一个加数分成整十数和一位数，用另一个两位加数先加整十数再加一位数；也可以把两位数都分成整十数和一位数，先算整十数加整十数，再算一位数加一位数，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最后把两次的和相加。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419622"/>
            <a:ext cx="7500895" cy="2620176"/>
          </a:xfrm>
          <a:prstGeom prst="rect">
            <a:avLst/>
          </a:prstGeom>
        </p:spPr>
      </p:pic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783813" y="771550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89062" y="1784898"/>
            <a:ext cx="7183338" cy="1938980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两位数减两位数（不退位）的口算方法：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两位数减两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位数，可以把减数分成整十数和一位数，先减整十数，再减一位数；也可以把被减数和减数都分成整十数和一位数，先把整十数相减，再把一位数相减，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最后两次的差相加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195736" y="1601237"/>
            <a:ext cx="4608512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47-49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3275856" y="538277"/>
            <a:ext cx="4536504" cy="41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椭圆形标注 1"/>
          <p:cNvSpPr/>
          <p:nvPr/>
        </p:nvSpPr>
        <p:spPr>
          <a:xfrm>
            <a:off x="755576" y="1131590"/>
            <a:ext cx="2304256" cy="1656184"/>
          </a:xfrm>
          <a:prstGeom prst="wedgeEllipseCallout">
            <a:avLst>
              <a:gd name="adj1" fmla="val -19345"/>
              <a:gd name="adj2" fmla="val 9838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079612" y="1267184"/>
            <a:ext cx="16561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观察右图你能得到什么信息？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7758216" y="3353207"/>
            <a:ext cx="867615" cy="1032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3851920" y="269093"/>
            <a:ext cx="3795566" cy="841593"/>
            <a:chOff x="4139952" y="345257"/>
            <a:chExt cx="3795566" cy="841593"/>
          </a:xfrm>
          <a:noFill/>
        </p:grpSpPr>
        <p:sp>
          <p:nvSpPr>
            <p:cNvPr id="2" name="云形标注 1"/>
            <p:cNvSpPr/>
            <p:nvPr/>
          </p:nvSpPr>
          <p:spPr>
            <a:xfrm>
              <a:off x="4139952" y="345257"/>
              <a:ext cx="3786438" cy="841593"/>
            </a:xfrm>
            <a:prstGeom prst="cloudCallout">
              <a:avLst>
                <a:gd name="adj1" fmla="val -58818"/>
                <a:gd name="adj2" fmla="val 25151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4407126" y="535220"/>
              <a:ext cx="3528392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侍从和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卫兵一共多少只？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11560" y="1076997"/>
            <a:ext cx="1797931" cy="2070817"/>
            <a:chOff x="611560" y="1076997"/>
            <a:chExt cx="1797931" cy="2070817"/>
          </a:xfrm>
          <a:noFill/>
        </p:grpSpPr>
        <p:sp>
          <p:nvSpPr>
            <p:cNvPr id="10" name="圆角矩形标注 9"/>
            <p:cNvSpPr/>
            <p:nvPr/>
          </p:nvSpPr>
          <p:spPr>
            <a:xfrm>
              <a:off x="611560" y="1076997"/>
              <a:ext cx="1771628" cy="2070817"/>
            </a:xfrm>
            <a:prstGeom prst="wedgeRoundRectCallout">
              <a:avLst>
                <a:gd name="adj1" fmla="val -28898"/>
                <a:gd name="adj2" fmla="val 62960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11560" y="1136814"/>
              <a:ext cx="1797931" cy="193899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侍从有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32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只，卫兵有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45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只，列算式是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32+45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，怎么计算呢？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715163" y="3546334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32 + 45 =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012160" y="1291571"/>
            <a:ext cx="2915816" cy="1629477"/>
            <a:chOff x="544935" y="1103704"/>
            <a:chExt cx="1898601" cy="1629477"/>
          </a:xfrm>
          <a:noFill/>
        </p:grpSpPr>
        <p:sp>
          <p:nvSpPr>
            <p:cNvPr id="22" name="圆角矩形标注 21"/>
            <p:cNvSpPr/>
            <p:nvPr/>
          </p:nvSpPr>
          <p:spPr>
            <a:xfrm>
              <a:off x="580394" y="1103704"/>
              <a:ext cx="1863142" cy="1629477"/>
            </a:xfrm>
            <a:prstGeom prst="wedgeRoundRectCallout">
              <a:avLst>
                <a:gd name="adj1" fmla="val 18417"/>
                <a:gd name="adj2" fmla="val 69975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44935" y="1136814"/>
              <a:ext cx="1807087" cy="156966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把“两位数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两位数”转化成“整十数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整十数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一位数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一位数”进行口算。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699792" y="1707654"/>
            <a:ext cx="1886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32=30+2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307549" y="1707654"/>
            <a:ext cx="15514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45=40+5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911734" y="3546334"/>
            <a:ext cx="6620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77</a:t>
            </a:r>
            <a:endParaRPr lang="zh-CN" altLang="en-US" sz="36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696428" y="2336273"/>
            <a:ext cx="18893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40+30=70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345512" y="2347791"/>
            <a:ext cx="18893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2+5=7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353361" y="2917712"/>
            <a:ext cx="18893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7+70=77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  <p:bldP spid="30" grpId="0"/>
      <p:bldP spid="54" grpId="0"/>
      <p:bldP spid="58" grpId="0"/>
      <p:bldP spid="61" grpId="0"/>
      <p:bldP spid="6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矩形 65"/>
          <p:cNvSpPr/>
          <p:nvPr/>
        </p:nvSpPr>
        <p:spPr>
          <a:xfrm>
            <a:off x="3761987" y="1923678"/>
            <a:ext cx="2991188" cy="22133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8" name="矩形 2047"/>
          <p:cNvSpPr/>
          <p:nvPr/>
        </p:nvSpPr>
        <p:spPr>
          <a:xfrm>
            <a:off x="395536" y="1942626"/>
            <a:ext cx="2991188" cy="22133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7917535" y="3383002"/>
            <a:ext cx="867615" cy="1032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3115797" y="683464"/>
            <a:ext cx="3795566" cy="841593"/>
            <a:chOff x="4139952" y="345257"/>
            <a:chExt cx="3795566" cy="841593"/>
          </a:xfrm>
          <a:noFill/>
        </p:grpSpPr>
        <p:sp>
          <p:nvSpPr>
            <p:cNvPr id="2" name="云形标注 1"/>
            <p:cNvSpPr/>
            <p:nvPr/>
          </p:nvSpPr>
          <p:spPr>
            <a:xfrm>
              <a:off x="4139952" y="345257"/>
              <a:ext cx="3786438" cy="841593"/>
            </a:xfrm>
            <a:prstGeom prst="cloudCallout">
              <a:avLst>
                <a:gd name="adj1" fmla="val -58818"/>
                <a:gd name="adj2" fmla="val 25151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4407126" y="535220"/>
              <a:ext cx="3528392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还可以怎么算呢？</a:t>
              </a:r>
              <a:endPara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3938316" y="1923678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 + 45 =</a:t>
            </a:r>
            <a:endParaRPr lang="zh-CN" altLang="en-US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912152" y="1184109"/>
            <a:ext cx="2052336" cy="1937283"/>
            <a:chOff x="544934" y="1103704"/>
            <a:chExt cx="1974046" cy="1629477"/>
          </a:xfrm>
        </p:grpSpPr>
        <p:sp>
          <p:nvSpPr>
            <p:cNvPr id="22" name="圆角矩形标注 21"/>
            <p:cNvSpPr/>
            <p:nvPr/>
          </p:nvSpPr>
          <p:spPr>
            <a:xfrm>
              <a:off x="580394" y="1103704"/>
              <a:ext cx="1863142" cy="1629477"/>
            </a:xfrm>
            <a:prstGeom prst="wedgeRoundRectCallout">
              <a:avLst>
                <a:gd name="adj1" fmla="val -5678"/>
                <a:gd name="adj2" fmla="val 67517"/>
                <a:gd name="adj3" fmla="val 16667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44934" y="1136814"/>
              <a:ext cx="197404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先把其中的一个加数分成整十数和一位数，再和另一个数相加。</a:t>
              </a:r>
              <a:endPara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534771" y="2561681"/>
            <a:ext cx="14861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32=2+30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004356" y="2548151"/>
            <a:ext cx="14538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45=40+5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108991" y="1923678"/>
            <a:ext cx="6620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77</a:t>
            </a:r>
            <a:endParaRPr lang="zh-CN" altLang="en-US" sz="36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86925" y="1942626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 + 45 =</a:t>
            </a:r>
            <a:endParaRPr lang="zh-CN" altLang="en-US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683855" y="1961107"/>
            <a:ext cx="6620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77</a:t>
            </a:r>
            <a:endParaRPr lang="zh-CN" altLang="en-US" sz="36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271955" y="2707162"/>
            <a:ext cx="7436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34771" y="3063257"/>
            <a:ext cx="2305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30+45=75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020181" y="3049276"/>
            <a:ext cx="2140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32+40=72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10810" y="3586477"/>
            <a:ext cx="2305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75+2=77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015650" y="3586477"/>
            <a:ext cx="2140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72+5=77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2048" grpId="0" animBg="1"/>
      <p:bldP spid="9" grpId="0"/>
      <p:bldP spid="15" grpId="0"/>
      <p:bldP spid="30" grpId="0"/>
      <p:bldP spid="54" grpId="0"/>
      <p:bldP spid="43" grpId="0"/>
      <p:bldP spid="57" grpId="0"/>
      <p:bldP spid="31" grpId="0"/>
      <p:bldP spid="65" grpId="0"/>
      <p:bldP spid="67" grpId="0"/>
      <p:bldP spid="68" grpId="0"/>
      <p:bldP spid="6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6" descr="0015e77674b7604f-592c837e68606e11-1ecbfbb2b9c869910f4e06362c5eec77_i[1]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648777" y="843558"/>
            <a:ext cx="4595631" cy="379964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2843808" y="282741"/>
            <a:ext cx="4968552" cy="704833"/>
            <a:chOff x="4139952" y="345257"/>
            <a:chExt cx="2880320" cy="1150529"/>
          </a:xfrm>
          <a:noFill/>
        </p:grpSpPr>
        <p:sp>
          <p:nvSpPr>
            <p:cNvPr id="2" name="云形标注 1"/>
            <p:cNvSpPr/>
            <p:nvPr/>
          </p:nvSpPr>
          <p:spPr>
            <a:xfrm>
              <a:off x="4139952" y="345257"/>
              <a:ext cx="2880320" cy="1150529"/>
            </a:xfrm>
            <a:prstGeom prst="cloudCallout">
              <a:avLst>
                <a:gd name="adj1" fmla="val -62125"/>
                <a:gd name="adj2" fmla="val 16044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4407126" y="535220"/>
              <a:ext cx="2613146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保育员</a:t>
              </a:r>
              <a:r>
                <a:rPr lang="zh-CN" altLang="en-US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和清洁工一共多少只？</a:t>
              </a:r>
              <a:endPara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0165" y="1446439"/>
            <a:ext cx="3063195" cy="1459695"/>
            <a:chOff x="611560" y="1076997"/>
            <a:chExt cx="1871349" cy="1459695"/>
          </a:xfrm>
          <a:noFill/>
        </p:grpSpPr>
        <p:sp>
          <p:nvSpPr>
            <p:cNvPr id="10" name="圆角矩形标注 9"/>
            <p:cNvSpPr/>
            <p:nvPr/>
          </p:nvSpPr>
          <p:spPr>
            <a:xfrm>
              <a:off x="611560" y="1076997"/>
              <a:ext cx="1771628" cy="1459695"/>
            </a:xfrm>
            <a:prstGeom prst="wedgeRoundRectCallout">
              <a:avLst>
                <a:gd name="adj1" fmla="val -28898"/>
                <a:gd name="adj2" fmla="val 77316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11560" y="1136814"/>
              <a:ext cx="1871349" cy="120032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保育员</a:t>
              </a:r>
              <a:r>
                <a:rPr lang="zh-CN" altLang="en-US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有</a:t>
              </a:r>
              <a:r>
                <a:rPr lang="en-US" altLang="zh-CN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54</a:t>
              </a:r>
              <a:r>
                <a:rPr lang="zh-CN" altLang="en-US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只，</a:t>
              </a:r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清洁工</a:t>
              </a:r>
              <a:r>
                <a:rPr lang="zh-CN" altLang="en-US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有</a:t>
              </a:r>
              <a:r>
                <a:rPr lang="en-US" altLang="zh-CN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23</a:t>
              </a:r>
              <a:r>
                <a:rPr lang="zh-CN" altLang="en-US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只，列算式是</a:t>
              </a:r>
              <a:r>
                <a:rPr lang="en-US" altLang="zh-CN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54+23</a:t>
              </a:r>
              <a:r>
                <a:rPr lang="zh-CN" altLang="en-US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，怎么计算呢？</a:t>
              </a:r>
              <a:endPara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4712707" y="1153105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 + 23 =</a:t>
            </a:r>
            <a:endParaRPr lang="zh-CN" altLang="en-US" sz="36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4712707" y="1799436"/>
            <a:ext cx="240431" cy="37685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5868384" y="1799436"/>
            <a:ext cx="240431" cy="37685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977125" y="1799436"/>
            <a:ext cx="239824" cy="39895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108815" y="1799436"/>
            <a:ext cx="239824" cy="39895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478249" y="2105758"/>
            <a:ext cx="9497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50+4</a:t>
            </a:r>
            <a:endParaRPr lang="zh-CN" altLang="en-US" sz="2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633926" y="2115021"/>
            <a:ext cx="9497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20+3</a:t>
            </a:r>
            <a:endParaRPr lang="zh-CN" altLang="en-US" sz="2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784715" y="2601661"/>
            <a:ext cx="1104527" cy="449464"/>
            <a:chOff x="2963417" y="3346422"/>
            <a:chExt cx="1104527" cy="449464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2963417" y="3346423"/>
              <a:ext cx="0" cy="44946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2968672" y="3795886"/>
              <a:ext cx="109927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4067944" y="3346422"/>
              <a:ext cx="0" cy="44946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5241170" y="2547069"/>
            <a:ext cx="1104527" cy="734148"/>
            <a:chOff x="2963417" y="3061738"/>
            <a:chExt cx="1104527" cy="734148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2963417" y="3116330"/>
              <a:ext cx="0" cy="6795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2968672" y="3795886"/>
              <a:ext cx="109927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4046056" y="3061738"/>
              <a:ext cx="0" cy="73414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TextBox 44"/>
          <p:cNvSpPr txBox="1"/>
          <p:nvPr/>
        </p:nvSpPr>
        <p:spPr>
          <a:xfrm>
            <a:off x="4789970" y="2966916"/>
            <a:ext cx="6620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endParaRPr lang="zh-CN" altLang="en-US" sz="2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659246" y="3175977"/>
            <a:ext cx="6620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5097037" y="3451689"/>
            <a:ext cx="720197" cy="463531"/>
            <a:chOff x="2963417" y="3116330"/>
            <a:chExt cx="720197" cy="6795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2963417" y="3116330"/>
              <a:ext cx="0" cy="6795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2968672" y="3795885"/>
              <a:ext cx="714942" cy="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3683614" y="3363838"/>
              <a:ext cx="0" cy="43204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Box 52"/>
          <p:cNvSpPr txBox="1"/>
          <p:nvPr/>
        </p:nvSpPr>
        <p:spPr>
          <a:xfrm>
            <a:off x="5154924" y="3941302"/>
            <a:ext cx="6620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77</a:t>
            </a:r>
            <a:endParaRPr lang="zh-CN" altLang="en-US" sz="2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950905" y="1151979"/>
            <a:ext cx="6620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77</a:t>
            </a:r>
            <a:endParaRPr lang="zh-CN" altLang="en-US" sz="36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50" name="TextBox 2049"/>
          <p:cNvSpPr txBox="1"/>
          <p:nvPr/>
        </p:nvSpPr>
        <p:spPr>
          <a:xfrm>
            <a:off x="4882046" y="2652532"/>
            <a:ext cx="4297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zh-CN" altLang="en-US" sz="2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674352" y="2914142"/>
            <a:ext cx="4297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zh-CN" altLang="en-US" sz="2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246425" y="3506257"/>
            <a:ext cx="4297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zh-CN" altLang="en-US" sz="2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51" name="图片 5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  <p:bldP spid="30" grpId="0"/>
      <p:bldP spid="45" grpId="0"/>
      <p:bldP spid="46" grpId="0"/>
      <p:bldP spid="53" grpId="0"/>
      <p:bldP spid="54" grpId="0"/>
      <p:bldP spid="2050" grpId="0"/>
      <p:bldP spid="56" grpId="0"/>
      <p:bldP spid="5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矩形 82"/>
          <p:cNvSpPr/>
          <p:nvPr/>
        </p:nvSpPr>
        <p:spPr>
          <a:xfrm>
            <a:off x="5106578" y="1491630"/>
            <a:ext cx="2990052" cy="309634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7892" y="1491630"/>
            <a:ext cx="2990052" cy="309634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735297" y="283884"/>
            <a:ext cx="3795566" cy="841593"/>
            <a:chOff x="4139952" y="345257"/>
            <a:chExt cx="3795566" cy="841593"/>
          </a:xfrm>
          <a:noFill/>
        </p:grpSpPr>
        <p:sp>
          <p:nvSpPr>
            <p:cNvPr id="2" name="云形标注 1"/>
            <p:cNvSpPr/>
            <p:nvPr/>
          </p:nvSpPr>
          <p:spPr>
            <a:xfrm>
              <a:off x="4139952" y="345257"/>
              <a:ext cx="3786438" cy="841593"/>
            </a:xfrm>
            <a:prstGeom prst="cloudCallout">
              <a:avLst>
                <a:gd name="adj1" fmla="val -58818"/>
                <a:gd name="adj2" fmla="val 25151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4407126" y="535220"/>
              <a:ext cx="3528392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还可以怎么算呢？</a:t>
              </a:r>
              <a:endPara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5123657" y="1597534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 + 23 =</a:t>
            </a:r>
            <a:endParaRPr lang="zh-CN" altLang="en-US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330290" y="2228130"/>
            <a:ext cx="504242" cy="398952"/>
            <a:chOff x="2963417" y="2065953"/>
            <a:chExt cx="504242" cy="398952"/>
          </a:xfrm>
        </p:grpSpPr>
        <p:cxnSp>
          <p:nvCxnSpPr>
            <p:cNvPr id="13" name="直接连接符 12"/>
            <p:cNvCxnSpPr/>
            <p:nvPr/>
          </p:nvCxnSpPr>
          <p:spPr>
            <a:xfrm flipH="1">
              <a:off x="2963417" y="2065953"/>
              <a:ext cx="240431" cy="37685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3227835" y="2065953"/>
              <a:ext cx="239824" cy="39895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6304952" y="2198889"/>
            <a:ext cx="480255" cy="398952"/>
            <a:chOff x="4119094" y="2065953"/>
            <a:chExt cx="480255" cy="39895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4119094" y="2065953"/>
              <a:ext cx="240431" cy="37685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4359525" y="2065953"/>
              <a:ext cx="239824" cy="39895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/>
          <p:cNvSpPr txBox="1"/>
          <p:nvPr/>
        </p:nvSpPr>
        <p:spPr>
          <a:xfrm>
            <a:off x="1147477" y="2637854"/>
            <a:ext cx="9497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4+50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070494" y="2514474"/>
            <a:ext cx="9497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20+3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776693" y="2285619"/>
            <a:ext cx="910161" cy="1152128"/>
            <a:chOff x="2963417" y="2289946"/>
            <a:chExt cx="1104527" cy="1505940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2963417" y="3346423"/>
              <a:ext cx="0" cy="44946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2968672" y="3795886"/>
              <a:ext cx="109927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4067944" y="2289946"/>
              <a:ext cx="0" cy="150593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1330290" y="3221723"/>
            <a:ext cx="813522" cy="852933"/>
            <a:chOff x="2968672" y="1777725"/>
            <a:chExt cx="1111448" cy="2018161"/>
          </a:xfrm>
        </p:grpSpPr>
        <p:cxnSp>
          <p:nvCxnSpPr>
            <p:cNvPr id="40" name="直接连接符 39"/>
            <p:cNvCxnSpPr/>
            <p:nvPr/>
          </p:nvCxnSpPr>
          <p:spPr>
            <a:xfrm flipH="1">
              <a:off x="2976186" y="1777725"/>
              <a:ext cx="5255" cy="201816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2968672" y="3795886"/>
              <a:ext cx="109927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4080120" y="3061738"/>
              <a:ext cx="0" cy="73414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TextBox 44"/>
          <p:cNvSpPr txBox="1"/>
          <p:nvPr/>
        </p:nvSpPr>
        <p:spPr>
          <a:xfrm>
            <a:off x="1902916" y="3365739"/>
            <a:ext cx="6620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73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710156" y="3181710"/>
            <a:ext cx="6620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74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5590010" y="2387315"/>
            <a:ext cx="714942" cy="895756"/>
            <a:chOff x="2963417" y="3116330"/>
            <a:chExt cx="720197" cy="6795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2963417" y="3116330"/>
              <a:ext cx="0" cy="6795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2968672" y="3795885"/>
              <a:ext cx="714942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3683614" y="3609733"/>
              <a:ext cx="0" cy="18615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Box 52"/>
          <p:cNvSpPr txBox="1"/>
          <p:nvPr/>
        </p:nvSpPr>
        <p:spPr>
          <a:xfrm>
            <a:off x="6123164" y="3920738"/>
            <a:ext cx="6620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77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294332" y="1563638"/>
            <a:ext cx="6620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77</a:t>
            </a:r>
            <a:endParaRPr lang="zh-CN" altLang="en-US" sz="36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246694" y="1635646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 + 23 =</a:t>
            </a:r>
            <a:endParaRPr lang="zh-CN" altLang="en-US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5993120" y="3160381"/>
            <a:ext cx="792088" cy="782212"/>
            <a:chOff x="2963417" y="2673519"/>
            <a:chExt cx="1104527" cy="1122367"/>
          </a:xfrm>
        </p:grpSpPr>
        <p:cxnSp>
          <p:nvCxnSpPr>
            <p:cNvPr id="52" name="直接连接符 51"/>
            <p:cNvCxnSpPr/>
            <p:nvPr/>
          </p:nvCxnSpPr>
          <p:spPr>
            <a:xfrm>
              <a:off x="2963417" y="3346423"/>
              <a:ext cx="0" cy="44946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2968672" y="3795886"/>
              <a:ext cx="109927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4067944" y="2673519"/>
              <a:ext cx="0" cy="112236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TextBox 56"/>
          <p:cNvSpPr txBox="1"/>
          <p:nvPr/>
        </p:nvSpPr>
        <p:spPr>
          <a:xfrm>
            <a:off x="3443624" y="1654127"/>
            <a:ext cx="6620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77</a:t>
            </a:r>
            <a:endParaRPr lang="zh-CN" altLang="en-US" sz="36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429774" y="3982606"/>
            <a:ext cx="6620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77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312986" y="2645499"/>
            <a:ext cx="7436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endParaRPr lang="zh-CN" altLang="en-US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019048" y="2980198"/>
            <a:ext cx="4297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505571" y="3657910"/>
            <a:ext cx="4297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735199" y="2905325"/>
            <a:ext cx="4297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176158" y="3503418"/>
            <a:ext cx="4297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64" name="图片 6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7" grpId="0" animBg="1"/>
      <p:bldP spid="9" grpId="0"/>
      <p:bldP spid="15" grpId="0"/>
      <p:bldP spid="30" grpId="0"/>
      <p:bldP spid="45" grpId="0"/>
      <p:bldP spid="46" grpId="0"/>
      <p:bldP spid="53" grpId="0"/>
      <p:bldP spid="54" grpId="0"/>
      <p:bldP spid="43" grpId="0"/>
      <p:bldP spid="57" grpId="0"/>
      <p:bldP spid="58" grpId="0"/>
      <p:bldP spid="31" grpId="0"/>
      <p:bldP spid="60" grpId="0"/>
      <p:bldP spid="61" grpId="0"/>
      <p:bldP spid="62" grpId="0"/>
      <p:bldP spid="6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1418019" y="3355208"/>
            <a:ext cx="965170" cy="973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1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7993392" y="3507854"/>
            <a:ext cx="683064" cy="648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3891400" y="219889"/>
            <a:ext cx="2802221" cy="1008111"/>
            <a:chOff x="3923928" y="117723"/>
            <a:chExt cx="3844908" cy="1008111"/>
          </a:xfrm>
          <a:noFill/>
        </p:grpSpPr>
        <p:sp>
          <p:nvSpPr>
            <p:cNvPr id="2" name="圆角矩形标注 1"/>
            <p:cNvSpPr/>
            <p:nvPr/>
          </p:nvSpPr>
          <p:spPr>
            <a:xfrm>
              <a:off x="3923928" y="123477"/>
              <a:ext cx="3844908" cy="1002357"/>
            </a:xfrm>
            <a:prstGeom prst="wedgeRoundRectCallout">
              <a:avLst>
                <a:gd name="adj1" fmla="val -76251"/>
                <a:gd name="adj2" fmla="val 6917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022730" y="117723"/>
              <a:ext cx="3746106" cy="95410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卫兵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比待从多多少只？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85324" y="1436707"/>
            <a:ext cx="2486475" cy="1782785"/>
            <a:chOff x="611559" y="1076997"/>
            <a:chExt cx="1886159" cy="1782785"/>
          </a:xfrm>
          <a:noFill/>
        </p:grpSpPr>
        <p:sp>
          <p:nvSpPr>
            <p:cNvPr id="15" name="圆角矩形标注 14"/>
            <p:cNvSpPr/>
            <p:nvPr/>
          </p:nvSpPr>
          <p:spPr>
            <a:xfrm>
              <a:off x="611560" y="1076997"/>
              <a:ext cx="1886158" cy="1782785"/>
            </a:xfrm>
            <a:prstGeom prst="wedgeRoundRectCallout">
              <a:avLst>
                <a:gd name="adj1" fmla="val -6999"/>
                <a:gd name="adj2" fmla="val 69051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11559" y="1136814"/>
              <a:ext cx="1886159" cy="156966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侍从有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32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只，卫兵有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45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只，列算式是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45-32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，怎么计算呢？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3461933" y="2277420"/>
            <a:ext cx="1439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32=30+2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482227" y="1443850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45 - 32 =</a:t>
            </a:r>
            <a:endParaRPr lang="zh-CN" altLang="en-US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652120" y="1461801"/>
            <a:ext cx="6620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endParaRPr lang="zh-CN" altLang="en-US" sz="36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876256" y="1347614"/>
            <a:ext cx="2160240" cy="1925052"/>
            <a:chOff x="6876256" y="1347614"/>
            <a:chExt cx="2160240" cy="1925052"/>
          </a:xfrm>
          <a:noFill/>
        </p:grpSpPr>
        <p:sp>
          <p:nvSpPr>
            <p:cNvPr id="5" name="圆角矩形标注 4"/>
            <p:cNvSpPr/>
            <p:nvPr/>
          </p:nvSpPr>
          <p:spPr>
            <a:xfrm>
              <a:off x="6876256" y="1387573"/>
              <a:ext cx="2018836" cy="1885093"/>
            </a:xfrm>
            <a:prstGeom prst="wedgeRoundRectCallout">
              <a:avLst>
                <a:gd name="adj1" fmla="val 18799"/>
                <a:gd name="adj2" fmla="val 59245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876256" y="1347614"/>
              <a:ext cx="2160240" cy="181588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先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把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32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分成</a:t>
              </a:r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，再用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45-30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得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出来的数再减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5039753" y="2277420"/>
            <a:ext cx="1653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45-30=15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059442" y="3066184"/>
            <a:ext cx="1653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15-2=13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图文框 7"/>
          <p:cNvSpPr/>
          <p:nvPr/>
        </p:nvSpPr>
        <p:spPr>
          <a:xfrm>
            <a:off x="2843808" y="1347614"/>
            <a:ext cx="3960440" cy="2808311"/>
          </a:xfrm>
          <a:prstGeom prst="frame">
            <a:avLst>
              <a:gd name="adj1" fmla="val 7983"/>
            </a:avLst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0" grpId="0"/>
      <p:bldP spid="31" grpId="0"/>
      <p:bldP spid="39" grpId="0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823288" y="3164415"/>
            <a:ext cx="942396" cy="1184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3995936" y="379996"/>
            <a:ext cx="3744416" cy="850715"/>
            <a:chOff x="3995936" y="280875"/>
            <a:chExt cx="4104456" cy="994731"/>
          </a:xfrm>
          <a:noFill/>
        </p:grpSpPr>
        <p:sp>
          <p:nvSpPr>
            <p:cNvPr id="2" name="云形标注 1"/>
            <p:cNvSpPr/>
            <p:nvPr/>
          </p:nvSpPr>
          <p:spPr>
            <a:xfrm>
              <a:off x="3995936" y="280875"/>
              <a:ext cx="4104456" cy="994731"/>
            </a:xfrm>
            <a:prstGeom prst="cloudCallout">
              <a:avLst>
                <a:gd name="adj1" fmla="val -66040"/>
                <a:gd name="adj2" fmla="val 9069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586858" y="435507"/>
              <a:ext cx="2808312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还可以怎么算？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899592" y="1323746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45 - 32 =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32196" y="2276399"/>
            <a:ext cx="17797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32=30+2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7594" y="2263653"/>
            <a:ext cx="1745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45=40+5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070267" y="1387043"/>
            <a:ext cx="6620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endParaRPr lang="zh-CN" altLang="en-US" sz="32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962003" y="1620676"/>
            <a:ext cx="3661851" cy="2466434"/>
            <a:chOff x="4333931" y="1359229"/>
            <a:chExt cx="3661851" cy="2752714"/>
          </a:xfrm>
          <a:noFill/>
        </p:grpSpPr>
        <p:sp>
          <p:nvSpPr>
            <p:cNvPr id="6" name="云形标注 5"/>
            <p:cNvSpPr/>
            <p:nvPr/>
          </p:nvSpPr>
          <p:spPr>
            <a:xfrm>
              <a:off x="4333931" y="1359229"/>
              <a:ext cx="3661851" cy="2752714"/>
            </a:xfrm>
            <a:prstGeom prst="cloudCallout">
              <a:avLst>
                <a:gd name="adj1" fmla="val 65089"/>
                <a:gd name="adj2" fmla="val 13156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761706" y="1578894"/>
              <a:ext cx="2952328" cy="193899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把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32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分成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30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，把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45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分成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40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，先从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40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里面减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30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，再用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5-3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，最后的两个差加起来。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637594" y="2997033"/>
            <a:ext cx="1745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40-30=10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371144" y="3025608"/>
            <a:ext cx="1745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5-2=3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366618" y="3825500"/>
            <a:ext cx="1745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10+3=13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  <p:bldP spid="19" grpId="0"/>
      <p:bldP spid="35" grpId="0"/>
      <p:bldP spid="44" grpId="0"/>
      <p:bldP spid="45" grpId="0"/>
      <p:bldP spid="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628" y="3308422"/>
            <a:ext cx="1274763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3923927" y="417265"/>
            <a:ext cx="2736304" cy="1002357"/>
            <a:chOff x="3827286" y="195486"/>
            <a:chExt cx="3672408" cy="1002357"/>
          </a:xfrm>
          <a:noFill/>
        </p:grpSpPr>
        <p:sp>
          <p:nvSpPr>
            <p:cNvPr id="2" name="圆角矩形标注 1"/>
            <p:cNvSpPr/>
            <p:nvPr/>
          </p:nvSpPr>
          <p:spPr>
            <a:xfrm>
              <a:off x="3827286" y="195486"/>
              <a:ext cx="3672408" cy="930349"/>
            </a:xfrm>
            <a:prstGeom prst="wedgeRoundRectCallout">
              <a:avLst>
                <a:gd name="adj1" fmla="val -62362"/>
                <a:gd name="adj2" fmla="val -2206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3827286" y="243736"/>
              <a:ext cx="3664049" cy="95410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保育员</a:t>
              </a:r>
              <a:r>
                <a:rPr lang="zh-CN" altLang="en-US" sz="28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比清洁工多多少只？</a:t>
              </a:r>
              <a:endPara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335391" y="1627077"/>
            <a:ext cx="3168213" cy="1875699"/>
            <a:chOff x="611558" y="1076997"/>
            <a:chExt cx="1998224" cy="1875699"/>
          </a:xfrm>
          <a:noFill/>
        </p:grpSpPr>
        <p:sp>
          <p:nvSpPr>
            <p:cNvPr id="15" name="圆角矩形标注 14"/>
            <p:cNvSpPr/>
            <p:nvPr/>
          </p:nvSpPr>
          <p:spPr>
            <a:xfrm>
              <a:off x="611560" y="1076997"/>
              <a:ext cx="1886158" cy="1875699"/>
            </a:xfrm>
            <a:prstGeom prst="wedgeRoundRectCallout">
              <a:avLst>
                <a:gd name="adj1" fmla="val -62890"/>
                <a:gd name="adj2" fmla="val 36408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11558" y="1136814"/>
              <a:ext cx="1998224" cy="181588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保育员</a:t>
              </a:r>
              <a:r>
                <a:rPr lang="zh-CN" altLang="en-US" sz="28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有</a:t>
              </a:r>
              <a:r>
                <a:rPr lang="en-US" altLang="zh-CN" sz="28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54</a:t>
              </a:r>
              <a:r>
                <a:rPr lang="zh-CN" altLang="en-US" sz="28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只，</a:t>
              </a:r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清洁工</a:t>
              </a:r>
              <a:r>
                <a:rPr lang="zh-CN" altLang="en-US" sz="28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有</a:t>
              </a:r>
              <a:r>
                <a:rPr lang="en-US" altLang="zh-CN" sz="28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23</a:t>
              </a:r>
              <a:r>
                <a:rPr lang="zh-CN" altLang="en-US" sz="28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只，列算式是</a:t>
              </a:r>
              <a:r>
                <a:rPr lang="en-US" altLang="zh-CN" sz="28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54-23</a:t>
              </a:r>
              <a:r>
                <a:rPr lang="zh-CN" altLang="en-US" sz="28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，怎么计算呢？</a:t>
              </a:r>
              <a:endPara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051435" y="2056937"/>
            <a:ext cx="504242" cy="398952"/>
            <a:chOff x="2963417" y="2065953"/>
            <a:chExt cx="504242" cy="398952"/>
          </a:xfrm>
        </p:grpSpPr>
        <p:cxnSp>
          <p:nvCxnSpPr>
            <p:cNvPr id="18" name="直接连接符 17"/>
            <p:cNvCxnSpPr/>
            <p:nvPr/>
          </p:nvCxnSpPr>
          <p:spPr>
            <a:xfrm flipH="1">
              <a:off x="2963417" y="2065953"/>
              <a:ext cx="240431" cy="37685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3227835" y="2065953"/>
              <a:ext cx="239824" cy="39895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Box 19"/>
          <p:cNvSpPr txBox="1"/>
          <p:nvPr/>
        </p:nvSpPr>
        <p:spPr>
          <a:xfrm>
            <a:off x="5868622" y="2466661"/>
            <a:ext cx="9497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20 3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 flipH="1">
            <a:off x="5162622" y="2281354"/>
            <a:ext cx="1009027" cy="1077753"/>
            <a:chOff x="2963417" y="2289946"/>
            <a:chExt cx="1104527" cy="1505940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2963417" y="3346423"/>
              <a:ext cx="0" cy="44946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2968672" y="3795886"/>
              <a:ext cx="109927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4067944" y="2289946"/>
              <a:ext cx="0" cy="150593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 flipH="1">
            <a:off x="5782164" y="3190026"/>
            <a:ext cx="829175" cy="860828"/>
            <a:chOff x="2968672" y="1777725"/>
            <a:chExt cx="1111448" cy="2018161"/>
          </a:xfrm>
        </p:grpSpPr>
        <p:cxnSp>
          <p:nvCxnSpPr>
            <p:cNvPr id="26" name="直接连接符 25"/>
            <p:cNvCxnSpPr/>
            <p:nvPr/>
          </p:nvCxnSpPr>
          <p:spPr>
            <a:xfrm flipH="1">
              <a:off x="2976186" y="1777725"/>
              <a:ext cx="5255" cy="201816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2968672" y="3795886"/>
              <a:ext cx="109927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4080120" y="3061738"/>
              <a:ext cx="0" cy="73414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TextBox 28"/>
          <p:cNvSpPr txBox="1"/>
          <p:nvPr/>
        </p:nvSpPr>
        <p:spPr>
          <a:xfrm>
            <a:off x="5422124" y="3272666"/>
            <a:ext cx="6620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881378" y="1493185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54 - 23 =</a:t>
            </a:r>
            <a:endParaRPr lang="zh-CN" altLang="en-US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078308" y="1511666"/>
            <a:ext cx="6620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endParaRPr lang="zh-CN" altLang="en-US" sz="32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449845" y="2912626"/>
            <a:ext cx="4297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036557" y="3631771"/>
            <a:ext cx="4297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870271" y="4121071"/>
            <a:ext cx="6620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9" grpId="0"/>
      <p:bldP spid="30" grpId="0"/>
      <p:bldP spid="31" grpId="0"/>
      <p:bldP spid="33" grpId="0"/>
      <p:bldP spid="34" grpId="0"/>
      <p:bldP spid="35" grpId="0"/>
    </p:bldLst>
  </p:timing>
</p:sld>
</file>

<file path=ppt/tags/tag1.xml><?xml version="1.0" encoding="utf-8"?>
<p:tagLst xmlns:p="http://schemas.openxmlformats.org/presentationml/2006/main">
  <p:tag name="KSO_WPP_MARK_KEY" val="e2292249-0500-41ad-82a0-928a72371aa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1260</Words>
  <Application>WPS 演示</Application>
  <PresentationFormat>全屏显示(16:9)</PresentationFormat>
  <Paragraphs>301</Paragraphs>
  <Slides>15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98</cp:revision>
  <dcterms:created xsi:type="dcterms:W3CDTF">2018-09-11T05:46:00Z</dcterms:created>
  <dcterms:modified xsi:type="dcterms:W3CDTF">2023-02-01T01:45:14Z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1851464892DB44A582244237EA4721FF</vt:lpwstr>
  </property>
  <property fmtid="{D5CDD505-2E9C-101B-9397-08002B2CF9AE}" pid="3" name="KSOProductBuildVer">
    <vt:lpwstr>2052-11.1.0.13703</vt:lpwstr>
  </property>
</Properties>
</file>