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93" r:id="rId4"/>
    <p:sldId id="294" r:id="rId5"/>
    <p:sldId id="295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3" r:id="rId15"/>
    <p:sldId id="304" r:id="rId16"/>
    <p:sldId id="305" r:id="rId17"/>
    <p:sldId id="291" r:id="rId18"/>
    <p:sldId id="308" r:id="rId19"/>
    <p:sldId id="272" r:id="rId20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9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6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48B9D-C3EF-4F87-954D-825FFBFDF1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254CC-6D17-4AB3-A887-1E6F5D60F3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1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7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5076056" cy="216024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35496" y="51470"/>
            <a:ext cx="5328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万以内的加减法（一）  三位数加减法（不进位、不退位）的笔算及估算</a:t>
            </a:r>
            <a:endParaRPr lang="zh-CN" altLang="en-US" sz="1200" b="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10.xml"/><Relationship Id="rId5" Type="http://schemas.openxmlformats.org/officeDocument/2006/relationships/slide" Target="slide17.xml"/><Relationship Id="rId4" Type="http://schemas.openxmlformats.org/officeDocument/2006/relationships/slide" Target="slide15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6.png"/><Relationship Id="rId6" Type="http://schemas.openxmlformats.org/officeDocument/2006/relationships/slide" Target="slide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8.emf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0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" y="38812"/>
            <a:ext cx="5299477" cy="516714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67067"/>
              <a:chOff x="0" y="51470"/>
              <a:chExt cx="3275856" cy="267067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439860" cy="2273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二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单圆角矩形 25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单圆角矩形 26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单圆角矩形 27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单圆角矩形 28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圆角矩形 30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>
            <a:hlinkClick r:id="rId3" action="ppaction://hlinksldjump"/>
          </p:cNvPr>
          <p:cNvSpPr/>
          <p:nvPr/>
        </p:nvSpPr>
        <p:spPr>
          <a:xfrm>
            <a:off x="3619761" y="2931790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圆角矩形 32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 33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圆角矩形 34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743719" y="2211710"/>
            <a:ext cx="1436933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626955" y="1059582"/>
            <a:ext cx="6230751" cy="68480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勤劳的小蜜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蜂</a:t>
            </a:r>
            <a:r>
              <a:rPr lang="en-US" altLang="zh-CN" sz="20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0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万以内的加减法（一）</a:t>
            </a:r>
            <a:endParaRPr lang="zh-CN" altLang="en-US" sz="40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872929" y="1113443"/>
            <a:ext cx="661174" cy="648000"/>
            <a:chOff x="1326371" y="1457547"/>
            <a:chExt cx="661174" cy="648000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32724" y="1457547"/>
              <a:ext cx="654821" cy="648000"/>
            </a:xfrm>
            <a:prstGeom prst="rect">
              <a:avLst/>
            </a:prstGeom>
          </p:spPr>
        </p:pic>
        <p:sp>
          <p:nvSpPr>
            <p:cNvPr id="40" name="文本框 10"/>
            <p:cNvSpPr txBox="1"/>
            <p:nvPr/>
          </p:nvSpPr>
          <p:spPr>
            <a:xfrm>
              <a:off x="1326371" y="1457547"/>
              <a:ext cx="661173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8690" y="1203600"/>
            <a:ext cx="566737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023657" y="1061618"/>
            <a:ext cx="1944216" cy="58476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算一算。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05848" y="1851670"/>
            <a:ext cx="7254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288     569     732      676  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73800" y="2499742"/>
            <a:ext cx="7254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162   -  24   - 321    -  44   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73800" y="3146073"/>
            <a:ext cx="13658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658887" y="3146073"/>
            <a:ext cx="13658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466309" y="3146073"/>
            <a:ext cx="13658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6523287" y="3146073"/>
            <a:ext cx="13658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205848" y="3177099"/>
            <a:ext cx="989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126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59832" y="3146073"/>
            <a:ext cx="989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</a:t>
            </a:r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878256" y="3147814"/>
            <a:ext cx="989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411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966488" y="3147814"/>
            <a:ext cx="989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632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" grpId="0"/>
      <p:bldP spid="19" grpId="0"/>
      <p:bldP spid="25" grpId="0"/>
      <p:bldP spid="27" grpId="0"/>
      <p:bldP spid="28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6956" y="915568"/>
            <a:ext cx="566737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281923" y="773586"/>
            <a:ext cx="1944216" cy="582295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算一算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04885" y="2257914"/>
            <a:ext cx="9337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267        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41935" y="2933531"/>
            <a:ext cx="14566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  56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64114" y="3581603"/>
            <a:ext cx="989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397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254202" y="3550576"/>
            <a:ext cx="989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553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008730" y="3550575"/>
            <a:ext cx="989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09786" y="1491630"/>
            <a:ext cx="8378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164+233=      520+33=     267-56=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119054" y="3581603"/>
            <a:ext cx="127884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3900651" y="3581603"/>
            <a:ext cx="127884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6530108" y="3581603"/>
            <a:ext cx="127884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2451394" y="1491630"/>
            <a:ext cx="989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397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332001" y="1491630"/>
            <a:ext cx="989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553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118616" y="1503040"/>
            <a:ext cx="989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254202" y="2257915"/>
            <a:ext cx="9337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520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429544" y="2257915"/>
            <a:ext cx="9293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164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781705" y="2904242"/>
            <a:ext cx="13619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  33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82404" y="2904243"/>
            <a:ext cx="14154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+ 233       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1" grpId="0"/>
      <p:bldP spid="25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8690" y="1203600"/>
            <a:ext cx="566737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23657" y="1061618"/>
            <a:ext cx="1944216" cy="582295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想一想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2555776" y="561554"/>
            <a:ext cx="1426117" cy="858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53957" y="1649371"/>
            <a:ext cx="1455610" cy="1695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4499992" y="482772"/>
            <a:ext cx="3384376" cy="936106"/>
            <a:chOff x="4561016" y="224514"/>
            <a:chExt cx="3169554" cy="1123100"/>
          </a:xfrm>
          <a:noFill/>
        </p:grpSpPr>
        <p:sp>
          <p:nvSpPr>
            <p:cNvPr id="3" name="圆角矩形标注 2"/>
            <p:cNvSpPr/>
            <p:nvPr/>
          </p:nvSpPr>
          <p:spPr>
            <a:xfrm>
              <a:off x="4577838" y="291897"/>
              <a:ext cx="3093144" cy="1055717"/>
            </a:xfrm>
            <a:prstGeom prst="wedgeRoundRectCallout">
              <a:avLst>
                <a:gd name="adj1" fmla="val -64124"/>
                <a:gd name="adj2" fmla="val -20358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561016" y="224514"/>
              <a:ext cx="3169554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根据题目可以提出什么问题？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 cstate="email"/>
          <a:srcRect l="-7652" b="-85"/>
          <a:stretch>
            <a:fillRect/>
          </a:stretch>
        </p:blipFill>
        <p:spPr bwMode="auto">
          <a:xfrm>
            <a:off x="5207454" y="1643913"/>
            <a:ext cx="1391620" cy="1821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16684" y="1740647"/>
            <a:ext cx="1501670" cy="1724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997621" y="3723878"/>
            <a:ext cx="2195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苹果树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389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棵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191058" y="3723878"/>
            <a:ext cx="1851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梨树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405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棵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932382" y="3682113"/>
            <a:ext cx="221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石榴树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214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棵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23528" y="1962547"/>
            <a:ext cx="2551792" cy="936104"/>
            <a:chOff x="323528" y="1962547"/>
            <a:chExt cx="2551792" cy="936104"/>
          </a:xfrm>
          <a:noFill/>
        </p:grpSpPr>
        <p:sp>
          <p:nvSpPr>
            <p:cNvPr id="9" name="矩形 8"/>
            <p:cNvSpPr/>
            <p:nvPr/>
          </p:nvSpPr>
          <p:spPr>
            <a:xfrm>
              <a:off x="323528" y="1962547"/>
              <a:ext cx="2551792" cy="936104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9804" y="2015100"/>
              <a:ext cx="2459239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梨树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和石榴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树一共有多少棵？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36339" y="3144050"/>
            <a:ext cx="2551792" cy="936104"/>
            <a:chOff x="323528" y="1962547"/>
            <a:chExt cx="2551792" cy="936104"/>
          </a:xfrm>
          <a:noFill/>
        </p:grpSpPr>
        <p:sp>
          <p:nvSpPr>
            <p:cNvPr id="27" name="矩形 26"/>
            <p:cNvSpPr/>
            <p:nvPr/>
          </p:nvSpPr>
          <p:spPr>
            <a:xfrm>
              <a:off x="323528" y="1962547"/>
              <a:ext cx="2551792" cy="936104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69804" y="2015100"/>
              <a:ext cx="2459239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石榴树比苹果树少多少棵？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20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8690" y="1203600"/>
            <a:ext cx="566737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1"/>
          <p:cNvSpPr txBox="1"/>
          <p:nvPr/>
        </p:nvSpPr>
        <p:spPr>
          <a:xfrm>
            <a:off x="1023657" y="1061618"/>
            <a:ext cx="1944216" cy="582295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数一数。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915816" y="671165"/>
            <a:ext cx="4968552" cy="748457"/>
            <a:chOff x="323528" y="1962546"/>
            <a:chExt cx="2551792" cy="748457"/>
          </a:xfrm>
        </p:grpSpPr>
        <p:sp>
          <p:nvSpPr>
            <p:cNvPr id="11" name="矩形 10"/>
            <p:cNvSpPr/>
            <p:nvPr/>
          </p:nvSpPr>
          <p:spPr>
            <a:xfrm>
              <a:off x="323528" y="1962546"/>
              <a:ext cx="2551792" cy="748457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34475" y="2075164"/>
              <a:ext cx="2290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梨树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和石榴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树一共有多少棵？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79279" y="1707654"/>
            <a:ext cx="2668584" cy="1728192"/>
            <a:chOff x="679279" y="1707654"/>
            <a:chExt cx="2211890" cy="1728192"/>
          </a:xfrm>
          <a:noFill/>
        </p:grpSpPr>
        <p:sp>
          <p:nvSpPr>
            <p:cNvPr id="8" name="圆角矩形标注 7"/>
            <p:cNvSpPr/>
            <p:nvPr/>
          </p:nvSpPr>
          <p:spPr>
            <a:xfrm>
              <a:off x="679279" y="1707654"/>
              <a:ext cx="2211889" cy="1728192"/>
            </a:xfrm>
            <a:prstGeom prst="wedgeRoundRectCallout">
              <a:avLst>
                <a:gd name="adj1" fmla="val -30470"/>
                <a:gd name="adj2" fmla="val 66909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79280" y="1707654"/>
              <a:ext cx="2211889" cy="156966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梨树有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405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棵，石榴树有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214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棵，计算一共的棵数，计算算式是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405+214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4067944" y="1643913"/>
            <a:ext cx="2880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405+214=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11960" y="2818815"/>
            <a:ext cx="14605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2 1 4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84390" y="2355726"/>
            <a:ext cx="1116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4 0 5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99992" y="3406229"/>
            <a:ext cx="1116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1 9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4304370" y="3363838"/>
            <a:ext cx="131174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924500" y="1643913"/>
            <a:ext cx="11161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619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955078" y="3053348"/>
            <a:ext cx="2696526" cy="1184313"/>
            <a:chOff x="6120173" y="1322859"/>
            <a:chExt cx="2696526" cy="1184313"/>
          </a:xfrm>
          <a:noFill/>
        </p:grpSpPr>
        <p:grpSp>
          <p:nvGrpSpPr>
            <p:cNvPr id="28" name="组合 27"/>
            <p:cNvGrpSpPr/>
            <p:nvPr/>
          </p:nvGrpSpPr>
          <p:grpSpPr>
            <a:xfrm>
              <a:off x="6120173" y="1322859"/>
              <a:ext cx="2378718" cy="1184313"/>
              <a:chOff x="539552" y="1506146"/>
              <a:chExt cx="2378718" cy="1838730"/>
            </a:xfrm>
            <a:grpFill/>
          </p:grpSpPr>
          <p:sp>
            <p:nvSpPr>
              <p:cNvPr id="30" name="圆角矩形标注 29"/>
              <p:cNvSpPr/>
              <p:nvPr/>
            </p:nvSpPr>
            <p:spPr>
              <a:xfrm>
                <a:off x="539552" y="1518633"/>
                <a:ext cx="2378718" cy="1826243"/>
              </a:xfrm>
              <a:prstGeom prst="wedgeRoundRectCallout">
                <a:avLst>
                  <a:gd name="adj1" fmla="val 28558"/>
                  <a:gd name="adj2" fmla="val -89932"/>
                  <a:gd name="adj3" fmla="val 16667"/>
                </a:avLst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611560" y="1506146"/>
                <a:ext cx="2160240" cy="46166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9" name="TextBox 28"/>
            <p:cNvSpPr txBox="1"/>
            <p:nvPr/>
          </p:nvSpPr>
          <p:spPr>
            <a:xfrm>
              <a:off x="6216514" y="1429661"/>
              <a:ext cx="2600185" cy="95410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梨树和石榴树一共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有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619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棵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5" grpId="0"/>
      <p:bldP spid="19" grpId="0"/>
      <p:bldP spid="20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144650" y="695778"/>
            <a:ext cx="4955742" cy="795852"/>
            <a:chOff x="323528" y="1962547"/>
            <a:chExt cx="2985607" cy="795852"/>
          </a:xfrm>
        </p:grpSpPr>
        <p:sp>
          <p:nvSpPr>
            <p:cNvPr id="11" name="矩形 10"/>
            <p:cNvSpPr/>
            <p:nvPr/>
          </p:nvSpPr>
          <p:spPr>
            <a:xfrm>
              <a:off x="323528" y="1962547"/>
              <a:ext cx="2985607" cy="79585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69804" y="2015100"/>
              <a:ext cx="280918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石榴树比苹果树少多少棵？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39552" y="1126753"/>
            <a:ext cx="2419781" cy="2001922"/>
            <a:chOff x="802556" y="1707654"/>
            <a:chExt cx="2005666" cy="1728192"/>
          </a:xfrm>
          <a:noFill/>
        </p:grpSpPr>
        <p:sp>
          <p:nvSpPr>
            <p:cNvPr id="14" name="圆角矩形标注 13"/>
            <p:cNvSpPr/>
            <p:nvPr/>
          </p:nvSpPr>
          <p:spPr>
            <a:xfrm>
              <a:off x="802556" y="1707654"/>
              <a:ext cx="2005666" cy="1728192"/>
            </a:xfrm>
            <a:prstGeom prst="wedgeRoundRectCallout">
              <a:avLst>
                <a:gd name="adj1" fmla="val -30470"/>
                <a:gd name="adj2" fmla="val 66909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02556" y="1734816"/>
              <a:ext cx="2005666" cy="167386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石榴树有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214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棵，苹果树有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389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棵，计算石榴树比苹果树少多少棵，算式：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389-214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4067944" y="1643913"/>
            <a:ext cx="2880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389-214=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35896" y="3106847"/>
            <a:ext cx="14605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2 1 4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08326" y="2643758"/>
            <a:ext cx="1116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3 8 9 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23928" y="3694261"/>
            <a:ext cx="1116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5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3728306" y="3651870"/>
            <a:ext cx="131174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924500" y="1643913"/>
            <a:ext cx="11161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175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7788136" y="1521100"/>
            <a:ext cx="906660" cy="1078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5955078" y="3053348"/>
            <a:ext cx="2696526" cy="1184313"/>
            <a:chOff x="6120173" y="1322859"/>
            <a:chExt cx="2696526" cy="1184313"/>
          </a:xfrm>
          <a:noFill/>
        </p:grpSpPr>
        <p:grpSp>
          <p:nvGrpSpPr>
            <p:cNvPr id="26" name="组合 25"/>
            <p:cNvGrpSpPr/>
            <p:nvPr/>
          </p:nvGrpSpPr>
          <p:grpSpPr>
            <a:xfrm>
              <a:off x="6120173" y="1322859"/>
              <a:ext cx="2378718" cy="1184313"/>
              <a:chOff x="539552" y="1506146"/>
              <a:chExt cx="2378718" cy="1838730"/>
            </a:xfrm>
            <a:grpFill/>
          </p:grpSpPr>
          <p:sp>
            <p:nvSpPr>
              <p:cNvPr id="28" name="圆角矩形标注 27"/>
              <p:cNvSpPr/>
              <p:nvPr/>
            </p:nvSpPr>
            <p:spPr>
              <a:xfrm>
                <a:off x="539552" y="1518633"/>
                <a:ext cx="2378718" cy="1826243"/>
              </a:xfrm>
              <a:prstGeom prst="wedgeRoundRectCallout">
                <a:avLst>
                  <a:gd name="adj1" fmla="val 28558"/>
                  <a:gd name="adj2" fmla="val -89932"/>
                  <a:gd name="adj3" fmla="val 16667"/>
                </a:avLst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611560" y="1506146"/>
                <a:ext cx="2160240" cy="46166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>
              <a:off x="6216514" y="1429661"/>
              <a:ext cx="2600185" cy="95410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石榴树比苹果树少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175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棵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07654"/>
            <a:ext cx="7500895" cy="2620176"/>
          </a:xfrm>
          <a:prstGeom prst="rect">
            <a:avLst/>
          </a:prstGeom>
        </p:spPr>
      </p:pic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43608" y="2204171"/>
            <a:ext cx="6720840" cy="1200316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三位数加减法（不进位、不退位）的笔算方法：</a:t>
            </a:r>
            <a:endParaRPr lang="en-US" altLang="zh-CN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相同位数对齐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，从个位算起，计算到哪一位，就把结果写在那一位的下面。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543713" y="3759489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24327" y="1337764"/>
            <a:ext cx="7500895" cy="2890170"/>
          </a:xfrm>
          <a:prstGeom prst="rect">
            <a:avLst/>
          </a:prstGeom>
        </p:spPr>
      </p:pic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771750" y="69954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75561" y="1563638"/>
            <a:ext cx="6739228" cy="1200316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三位数加减法的估算方法：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可以把每个三位数分别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看成与原数接近的整百数或几百几十数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，再进行计算。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31545" y="2787774"/>
            <a:ext cx="6666246" cy="1200316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三位数加减三位数的笔算方法与两位数加减两位数的笔算方法一样，都是要相同数位对齐，从个位算起。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195736" y="1601237"/>
            <a:ext cx="4608512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52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1-3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2267744" y="699543"/>
            <a:ext cx="6819628" cy="3885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416081" y="1131590"/>
            <a:ext cx="1723550" cy="1510549"/>
            <a:chOff x="416081" y="1131590"/>
            <a:chExt cx="1723550" cy="1510549"/>
          </a:xfrm>
          <a:noFill/>
        </p:grpSpPr>
        <p:sp>
          <p:nvSpPr>
            <p:cNvPr id="2" name="圆角矩形标注 1"/>
            <p:cNvSpPr/>
            <p:nvPr/>
          </p:nvSpPr>
          <p:spPr>
            <a:xfrm>
              <a:off x="416081" y="1131590"/>
              <a:ext cx="1723550" cy="1510549"/>
            </a:xfrm>
            <a:prstGeom prst="wedgeRoundRectCallou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49763" y="1145704"/>
              <a:ext cx="1656185" cy="138499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根据右图你能提出什么问题？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526982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7504" y="492072"/>
            <a:ext cx="366860" cy="45633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2467975" y="509560"/>
            <a:ext cx="1267489" cy="766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1593765" y="3013150"/>
            <a:ext cx="1080120" cy="1285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3995936" y="404964"/>
            <a:ext cx="3168352" cy="830997"/>
            <a:chOff x="3923928" y="219889"/>
            <a:chExt cx="3168352" cy="830997"/>
          </a:xfrm>
          <a:noFill/>
        </p:grpSpPr>
        <p:sp>
          <p:nvSpPr>
            <p:cNvPr id="2" name="圆角矩形标注 1"/>
            <p:cNvSpPr/>
            <p:nvPr/>
          </p:nvSpPr>
          <p:spPr>
            <a:xfrm>
              <a:off x="3923928" y="280875"/>
              <a:ext cx="3168352" cy="747051"/>
            </a:xfrm>
            <a:prstGeom prst="wedgeRoundRectCallout">
              <a:avLst>
                <a:gd name="adj1" fmla="val -59915"/>
                <a:gd name="adj2" fmla="val -6351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959932" y="219889"/>
              <a:ext cx="3096344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一队和二队一共有多少只小蜜蜂？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28684" y="1275605"/>
            <a:ext cx="2847172" cy="1387897"/>
            <a:chOff x="428684" y="1275605"/>
            <a:chExt cx="2847172" cy="1387897"/>
          </a:xfrm>
          <a:noFill/>
        </p:grpSpPr>
        <p:sp>
          <p:nvSpPr>
            <p:cNvPr id="6" name="圆角矩形标注 5"/>
            <p:cNvSpPr/>
            <p:nvPr/>
          </p:nvSpPr>
          <p:spPr>
            <a:xfrm>
              <a:off x="428684" y="1275605"/>
              <a:ext cx="2601027" cy="1355857"/>
            </a:xfrm>
            <a:prstGeom prst="wedgeRoundRectCallout">
              <a:avLst>
                <a:gd name="adj1" fmla="val -29622"/>
                <a:gd name="adj2" fmla="val 86475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55886" y="1340063"/>
              <a:ext cx="2819970" cy="132343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一队有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320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只，二队有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210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只，求两队的总数量，算式是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320+210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。怎么进行口算呢？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3688241" y="1398180"/>
            <a:ext cx="19578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320+210=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601269" y="1275605"/>
            <a:ext cx="2125536" cy="622247"/>
            <a:chOff x="7039024" y="1419622"/>
            <a:chExt cx="1405218" cy="622247"/>
          </a:xfrm>
          <a:noFill/>
        </p:grpSpPr>
        <p:sp>
          <p:nvSpPr>
            <p:cNvPr id="12" name="圆角矩形标注 11"/>
            <p:cNvSpPr/>
            <p:nvPr/>
          </p:nvSpPr>
          <p:spPr>
            <a:xfrm>
              <a:off x="7056276" y="1419622"/>
              <a:ext cx="1387966" cy="622247"/>
            </a:xfrm>
            <a:prstGeom prst="wedgeRoundRectCallout">
              <a:avLst>
                <a:gd name="adj1" fmla="val 36629"/>
                <a:gd name="adj2" fmla="val 107229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039024" y="1503603"/>
              <a:ext cx="1335773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可以这样想。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3407136" y="1985009"/>
            <a:ext cx="3901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个十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+21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个十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=53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个十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=530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059833" y="2551185"/>
            <a:ext cx="2410965" cy="622247"/>
            <a:chOff x="6989879" y="1419622"/>
            <a:chExt cx="1593918" cy="622247"/>
          </a:xfrm>
          <a:noFill/>
        </p:grpSpPr>
        <p:sp>
          <p:nvSpPr>
            <p:cNvPr id="32" name="圆角矩形标注 31"/>
            <p:cNvSpPr/>
            <p:nvPr/>
          </p:nvSpPr>
          <p:spPr>
            <a:xfrm>
              <a:off x="7056276" y="1419622"/>
              <a:ext cx="1527521" cy="622247"/>
            </a:xfrm>
            <a:prstGeom prst="wedgeRoundRectCallout">
              <a:avLst>
                <a:gd name="adj1" fmla="val -70896"/>
                <a:gd name="adj2" fmla="val 61307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989879" y="1440187"/>
              <a:ext cx="1544775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也可以这样想。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2927017" y="3572023"/>
            <a:ext cx="28951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百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+2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百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=5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个百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940152" y="3572022"/>
            <a:ext cx="28951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个十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=3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995328" y="4011910"/>
            <a:ext cx="28951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个百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+3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个十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=530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220072" y="1400458"/>
            <a:ext cx="723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530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40" name="图片 39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0" grpId="0"/>
      <p:bldP spid="34" grpId="0"/>
      <p:bldP spid="35" grpId="0"/>
      <p:bldP spid="36" grpId="0"/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27650" y="542554"/>
            <a:ext cx="2720553" cy="467424"/>
            <a:chOff x="3851920" y="429194"/>
            <a:chExt cx="3168352" cy="630388"/>
          </a:xfrm>
        </p:grpSpPr>
        <p:sp>
          <p:nvSpPr>
            <p:cNvPr id="2" name="圆角矩形标注 1"/>
            <p:cNvSpPr/>
            <p:nvPr/>
          </p:nvSpPr>
          <p:spPr>
            <a:xfrm>
              <a:off x="3851920" y="429194"/>
              <a:ext cx="3168352" cy="630388"/>
            </a:xfrm>
            <a:prstGeom prst="wedgeRoundRectCallout">
              <a:avLst>
                <a:gd name="adj1" fmla="val -65327"/>
                <a:gd name="adj2" fmla="val -961"/>
                <a:gd name="adj3" fmla="val 16667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3851920" y="434953"/>
              <a:ext cx="30963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也可以进行笔算。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739554" y="1060566"/>
            <a:ext cx="2016224" cy="1027276"/>
            <a:chOff x="2535832" y="1421334"/>
            <a:chExt cx="2016224" cy="1027276"/>
          </a:xfrm>
        </p:grpSpPr>
        <p:sp>
          <p:nvSpPr>
            <p:cNvPr id="6" name="TextBox 5"/>
            <p:cNvSpPr txBox="1"/>
            <p:nvPr/>
          </p:nvSpPr>
          <p:spPr>
            <a:xfrm>
              <a:off x="3099594" y="1421334"/>
              <a:ext cx="120823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3 2 0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758481" y="1872546"/>
              <a:ext cx="16495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+ 2 1 0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2535832" y="2448610"/>
              <a:ext cx="201622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TextBox 21"/>
          <p:cNvSpPr txBox="1"/>
          <p:nvPr/>
        </p:nvSpPr>
        <p:spPr>
          <a:xfrm>
            <a:off x="1156395" y="1058854"/>
            <a:ext cx="12082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3 2 0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15282" y="1510066"/>
            <a:ext cx="164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+ 2 1 0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592633" y="2086130"/>
            <a:ext cx="20162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4831979" y="1058854"/>
            <a:ext cx="2016224" cy="1027276"/>
            <a:chOff x="4628257" y="1419622"/>
            <a:chExt cx="2016224" cy="1027276"/>
          </a:xfrm>
        </p:grpSpPr>
        <p:sp>
          <p:nvSpPr>
            <p:cNvPr id="25" name="TextBox 24"/>
            <p:cNvSpPr txBox="1"/>
            <p:nvPr/>
          </p:nvSpPr>
          <p:spPr>
            <a:xfrm>
              <a:off x="5192019" y="1419622"/>
              <a:ext cx="120823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3 2 0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850906" y="1870834"/>
              <a:ext cx="16495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+ 2 1 0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4628257" y="2446898"/>
              <a:ext cx="201622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6948264" y="1079814"/>
            <a:ext cx="2016224" cy="1027276"/>
            <a:chOff x="6744542" y="1440582"/>
            <a:chExt cx="2016224" cy="1027276"/>
          </a:xfrm>
        </p:grpSpPr>
        <p:sp>
          <p:nvSpPr>
            <p:cNvPr id="28" name="TextBox 27"/>
            <p:cNvSpPr txBox="1"/>
            <p:nvPr/>
          </p:nvSpPr>
          <p:spPr>
            <a:xfrm>
              <a:off x="7308304" y="1440582"/>
              <a:ext cx="120823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3 2 0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967191" y="1891794"/>
              <a:ext cx="16495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+ 2 1 0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6744542" y="2467858"/>
              <a:ext cx="201622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右箭头 13"/>
          <p:cNvSpPr/>
          <p:nvPr/>
        </p:nvSpPr>
        <p:spPr>
          <a:xfrm>
            <a:off x="2364628" y="1320464"/>
            <a:ext cx="597575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右箭头 31"/>
          <p:cNvSpPr/>
          <p:nvPr/>
        </p:nvSpPr>
        <p:spPr>
          <a:xfrm>
            <a:off x="4533191" y="1295705"/>
            <a:ext cx="597575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右箭头 32"/>
          <p:cNvSpPr/>
          <p:nvPr/>
        </p:nvSpPr>
        <p:spPr>
          <a:xfrm>
            <a:off x="6649476" y="1318564"/>
            <a:ext cx="597575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308901" y="2977141"/>
            <a:ext cx="1694988" cy="830997"/>
            <a:chOff x="860788" y="3147814"/>
            <a:chExt cx="1694988" cy="830997"/>
          </a:xfrm>
          <a:noFill/>
        </p:grpSpPr>
        <p:sp>
          <p:nvSpPr>
            <p:cNvPr id="15" name="圆角矩形标注 14"/>
            <p:cNvSpPr/>
            <p:nvPr/>
          </p:nvSpPr>
          <p:spPr>
            <a:xfrm>
              <a:off x="860788" y="3219822"/>
              <a:ext cx="1400331" cy="720080"/>
            </a:xfrm>
            <a:prstGeom prst="wedgeRoundRectCallout">
              <a:avLst>
                <a:gd name="adj1" fmla="val 23454"/>
                <a:gd name="adj2" fmla="val -109460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80665" y="3147814"/>
              <a:ext cx="1675111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相同的数位对齐。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074640" y="2948938"/>
            <a:ext cx="2537122" cy="1569660"/>
            <a:chOff x="880664" y="2873871"/>
            <a:chExt cx="2537122" cy="1569660"/>
          </a:xfrm>
          <a:noFill/>
        </p:grpSpPr>
        <p:sp>
          <p:nvSpPr>
            <p:cNvPr id="38" name="圆角矩形标注 37"/>
            <p:cNvSpPr/>
            <p:nvPr/>
          </p:nvSpPr>
          <p:spPr>
            <a:xfrm>
              <a:off x="880665" y="2928003"/>
              <a:ext cx="2314471" cy="1446943"/>
            </a:xfrm>
            <a:prstGeom prst="wedgeRoundRectCallout">
              <a:avLst>
                <a:gd name="adj1" fmla="val 34566"/>
                <a:gd name="adj2" fmla="val -80496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880664" y="2873871"/>
              <a:ext cx="2537122" cy="156966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从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个位加起，两个加数个位上的数相加，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0+0=0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，个位上写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4055642" y="2066966"/>
            <a:ext cx="4531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4755778" y="3018314"/>
            <a:ext cx="1811200" cy="1569660"/>
            <a:chOff x="880664" y="2873871"/>
            <a:chExt cx="1924896" cy="1569660"/>
          </a:xfrm>
          <a:noFill/>
        </p:grpSpPr>
        <p:sp>
          <p:nvSpPr>
            <p:cNvPr id="42" name="圆角矩形标注 41"/>
            <p:cNvSpPr/>
            <p:nvPr/>
          </p:nvSpPr>
          <p:spPr>
            <a:xfrm>
              <a:off x="880665" y="2961570"/>
              <a:ext cx="1924895" cy="1446943"/>
            </a:xfrm>
            <a:prstGeom prst="wedgeRoundRectCallout">
              <a:avLst>
                <a:gd name="adj1" fmla="val 21122"/>
                <a:gd name="adj2" fmla="val -79179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880664" y="2873871"/>
              <a:ext cx="1924896" cy="156966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两个加数十位上的数相加，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2+1=3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十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位上写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5825060" y="2107090"/>
            <a:ext cx="966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0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6696547" y="2938263"/>
            <a:ext cx="1811200" cy="1569660"/>
            <a:chOff x="880664" y="2873871"/>
            <a:chExt cx="1924896" cy="1569660"/>
          </a:xfrm>
        </p:grpSpPr>
        <p:sp>
          <p:nvSpPr>
            <p:cNvPr id="46" name="圆角矩形标注 45"/>
            <p:cNvSpPr/>
            <p:nvPr/>
          </p:nvSpPr>
          <p:spPr>
            <a:xfrm>
              <a:off x="880665" y="2961570"/>
              <a:ext cx="1924895" cy="1446943"/>
            </a:xfrm>
            <a:prstGeom prst="wedgeRoundRectCallout">
              <a:avLst>
                <a:gd name="adj1" fmla="val 5345"/>
                <a:gd name="adj2" fmla="val -81549"/>
                <a:gd name="adj3" fmla="val 16667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880664" y="2873871"/>
              <a:ext cx="192489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两个加数百位上的数相加，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3+2=5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，百位上写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7512026" y="2066966"/>
            <a:ext cx="12214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3 0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50" name="图片 4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14" grpId="0" animBg="1"/>
      <p:bldP spid="32" grpId="0" animBg="1"/>
      <p:bldP spid="33" grpId="0" animBg="1"/>
      <p:bldP spid="40" grpId="0"/>
      <p:bldP spid="44" grpId="0"/>
      <p:bldP spid="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2611991" y="509560"/>
            <a:ext cx="1267489" cy="766046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16181" y="3406093"/>
            <a:ext cx="734013" cy="873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4139952" y="404964"/>
            <a:ext cx="3168352" cy="830997"/>
            <a:chOff x="3923928" y="219889"/>
            <a:chExt cx="3168352" cy="830997"/>
          </a:xfrm>
          <a:noFill/>
        </p:grpSpPr>
        <p:sp>
          <p:nvSpPr>
            <p:cNvPr id="2" name="圆角矩形标注 1"/>
            <p:cNvSpPr/>
            <p:nvPr/>
          </p:nvSpPr>
          <p:spPr>
            <a:xfrm>
              <a:off x="3923928" y="280875"/>
              <a:ext cx="3168352" cy="747051"/>
            </a:xfrm>
            <a:prstGeom prst="wedgeRoundRectCallout">
              <a:avLst>
                <a:gd name="adj1" fmla="val -59915"/>
                <a:gd name="adj2" fmla="val -6351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959932" y="219889"/>
              <a:ext cx="3096344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二</a:t>
              </a:r>
              <a:r>
                <a:rPr lang="zh-CN" altLang="en-US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队比一队少多少只小蜜蜂？</a:t>
              </a:r>
              <a:endPara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72700" y="1392969"/>
            <a:ext cx="2847172" cy="1934662"/>
            <a:chOff x="428684" y="1275605"/>
            <a:chExt cx="2847172" cy="1631217"/>
          </a:xfrm>
          <a:noFill/>
        </p:grpSpPr>
        <p:sp>
          <p:nvSpPr>
            <p:cNvPr id="6" name="圆角矩形标注 5"/>
            <p:cNvSpPr/>
            <p:nvPr/>
          </p:nvSpPr>
          <p:spPr>
            <a:xfrm>
              <a:off x="428684" y="1275605"/>
              <a:ext cx="2806419" cy="1355857"/>
            </a:xfrm>
            <a:prstGeom prst="wedgeRoundRectCallout">
              <a:avLst>
                <a:gd name="adj1" fmla="val -29622"/>
                <a:gd name="adj2" fmla="val 86475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55886" y="1275606"/>
              <a:ext cx="2819970" cy="163121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一队有</a:t>
              </a:r>
              <a:r>
                <a:rPr lang="en-US" altLang="zh-CN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320</a:t>
              </a:r>
              <a:r>
                <a:rPr lang="zh-CN" altLang="en-US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只，二队有</a:t>
              </a:r>
              <a:r>
                <a:rPr lang="en-US" altLang="zh-CN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210</a:t>
              </a:r>
              <a:r>
                <a:rPr lang="zh-CN" altLang="en-US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只，求二队比一队少多少只蜜蜂，列式：</a:t>
              </a:r>
              <a:r>
                <a:rPr lang="en-US" altLang="zh-CN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320-210</a:t>
              </a:r>
              <a:r>
                <a:rPr lang="zh-CN" altLang="en-US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。怎么进行口算呢？</a:t>
              </a:r>
              <a:endPara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3688241" y="1398180"/>
            <a:ext cx="19578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320-210=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601269" y="1275605"/>
            <a:ext cx="2125536" cy="622247"/>
            <a:chOff x="7039024" y="1419622"/>
            <a:chExt cx="1405218" cy="622247"/>
          </a:xfrm>
          <a:noFill/>
        </p:grpSpPr>
        <p:sp>
          <p:nvSpPr>
            <p:cNvPr id="12" name="圆角矩形标注 11"/>
            <p:cNvSpPr/>
            <p:nvPr/>
          </p:nvSpPr>
          <p:spPr>
            <a:xfrm>
              <a:off x="7056276" y="1419622"/>
              <a:ext cx="1387966" cy="622247"/>
            </a:xfrm>
            <a:prstGeom prst="wedgeRoundRectCallout">
              <a:avLst>
                <a:gd name="adj1" fmla="val 36629"/>
                <a:gd name="adj2" fmla="val 107229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039024" y="1503603"/>
              <a:ext cx="1335773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可以这样想。</a:t>
              </a:r>
              <a:endPara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3407136" y="1985009"/>
            <a:ext cx="3901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r>
              <a:rPr lang="zh-CN" altLang="en-US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个十</a:t>
            </a:r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个十</a:t>
            </a:r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=11</a:t>
            </a:r>
            <a:r>
              <a:rPr lang="zh-CN" altLang="en-US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个十</a:t>
            </a:r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=110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385171" y="2783846"/>
            <a:ext cx="2410965" cy="622247"/>
            <a:chOff x="6989879" y="1419622"/>
            <a:chExt cx="1593918" cy="622247"/>
          </a:xfrm>
          <a:noFill/>
        </p:grpSpPr>
        <p:sp>
          <p:nvSpPr>
            <p:cNvPr id="32" name="圆角矩形标注 31"/>
            <p:cNvSpPr/>
            <p:nvPr/>
          </p:nvSpPr>
          <p:spPr>
            <a:xfrm>
              <a:off x="7056276" y="1419622"/>
              <a:ext cx="1527521" cy="622247"/>
            </a:xfrm>
            <a:prstGeom prst="wedgeRoundRectCallout">
              <a:avLst>
                <a:gd name="adj1" fmla="val -70896"/>
                <a:gd name="adj2" fmla="val 61307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989879" y="1440187"/>
              <a:ext cx="1544775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也可以这样想。</a:t>
              </a:r>
              <a:endPara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2927017" y="3572023"/>
            <a:ext cx="28951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个百</a:t>
            </a:r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</a:t>
            </a:r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</a:t>
            </a:r>
            <a:r>
              <a:rPr lang="zh-CN" altLang="en-US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个百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940152" y="3572022"/>
            <a:ext cx="28951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个十</a:t>
            </a:r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个十</a:t>
            </a:r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</a:t>
            </a:r>
            <a:r>
              <a:rPr lang="zh-CN" altLang="en-US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995328" y="4011910"/>
            <a:ext cx="28951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个百</a:t>
            </a:r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+1</a:t>
            </a:r>
            <a:r>
              <a:rPr lang="zh-CN" altLang="en-US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个十</a:t>
            </a:r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=110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220072" y="1400458"/>
            <a:ext cx="723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110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0" grpId="0"/>
      <p:bldP spid="34" grpId="0"/>
      <p:bldP spid="35" grpId="0"/>
      <p:bldP spid="36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17303" y="609435"/>
            <a:ext cx="2677546" cy="467424"/>
            <a:chOff x="3851920" y="379717"/>
            <a:chExt cx="3168352" cy="630388"/>
          </a:xfrm>
          <a:noFill/>
        </p:grpSpPr>
        <p:sp>
          <p:nvSpPr>
            <p:cNvPr id="2" name="圆角矩形标注 1"/>
            <p:cNvSpPr/>
            <p:nvPr/>
          </p:nvSpPr>
          <p:spPr>
            <a:xfrm>
              <a:off x="3851920" y="379717"/>
              <a:ext cx="3168352" cy="630388"/>
            </a:xfrm>
            <a:prstGeom prst="wedgeRoundRectCallout">
              <a:avLst>
                <a:gd name="adj1" fmla="val -65327"/>
                <a:gd name="adj2" fmla="val -961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3851920" y="434953"/>
              <a:ext cx="3096344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也可以进行笔算。</a:t>
              </a:r>
              <a:endPara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7091" y="1076859"/>
            <a:ext cx="1652060" cy="837659"/>
            <a:chOff x="615684" y="1419622"/>
            <a:chExt cx="1652060" cy="837659"/>
          </a:xfrm>
        </p:grpSpPr>
        <p:sp>
          <p:nvSpPr>
            <p:cNvPr id="22" name="TextBox 21"/>
            <p:cNvSpPr txBox="1"/>
            <p:nvPr/>
          </p:nvSpPr>
          <p:spPr>
            <a:xfrm>
              <a:off x="987503" y="1419622"/>
              <a:ext cx="12082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3 2 0</a:t>
              </a:r>
              <a:endPara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18185" y="1707654"/>
              <a:ext cx="16495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 </a:t>
              </a:r>
              <a:r>
                <a:rPr lang="en-US" altLang="zh-CN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2 1 0</a:t>
              </a:r>
              <a:endPara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615684" y="2257281"/>
              <a:ext cx="1436036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右箭头 13"/>
          <p:cNvSpPr/>
          <p:nvPr/>
        </p:nvSpPr>
        <p:spPr>
          <a:xfrm>
            <a:off x="2442313" y="1338469"/>
            <a:ext cx="597575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右箭头 31"/>
          <p:cNvSpPr/>
          <p:nvPr/>
        </p:nvSpPr>
        <p:spPr>
          <a:xfrm>
            <a:off x="4610876" y="1313710"/>
            <a:ext cx="597575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右箭头 32"/>
          <p:cNvSpPr/>
          <p:nvPr/>
        </p:nvSpPr>
        <p:spPr>
          <a:xfrm>
            <a:off x="6727161" y="1336569"/>
            <a:ext cx="597575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86586" y="2949067"/>
            <a:ext cx="1694988" cy="830997"/>
            <a:chOff x="860788" y="3147814"/>
            <a:chExt cx="1694988" cy="830997"/>
          </a:xfrm>
          <a:noFill/>
        </p:grpSpPr>
        <p:sp>
          <p:nvSpPr>
            <p:cNvPr id="15" name="圆角矩形标注 14"/>
            <p:cNvSpPr/>
            <p:nvPr/>
          </p:nvSpPr>
          <p:spPr>
            <a:xfrm>
              <a:off x="860788" y="3219822"/>
              <a:ext cx="1400331" cy="720080"/>
            </a:xfrm>
            <a:prstGeom prst="wedgeRoundRectCallout">
              <a:avLst>
                <a:gd name="adj1" fmla="val 33249"/>
                <a:gd name="adj2" fmla="val -165016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80665" y="3147814"/>
              <a:ext cx="1675111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相同的数位对齐。</a:t>
              </a:r>
              <a:endPara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045095" y="2695934"/>
            <a:ext cx="2016224" cy="1631216"/>
            <a:chOff x="969514" y="2760052"/>
            <a:chExt cx="2016224" cy="1631216"/>
          </a:xfrm>
          <a:noFill/>
        </p:grpSpPr>
        <p:sp>
          <p:nvSpPr>
            <p:cNvPr id="38" name="圆角矩形标注 37"/>
            <p:cNvSpPr/>
            <p:nvPr/>
          </p:nvSpPr>
          <p:spPr>
            <a:xfrm>
              <a:off x="1030773" y="2790830"/>
              <a:ext cx="1954965" cy="1518500"/>
            </a:xfrm>
            <a:prstGeom prst="wedgeRoundRectCallout">
              <a:avLst>
                <a:gd name="adj1" fmla="val 49813"/>
                <a:gd name="adj2" fmla="val -79239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969514" y="2760052"/>
              <a:ext cx="2016224" cy="163121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从</a:t>
              </a:r>
              <a:r>
                <a:rPr lang="zh-CN" altLang="en-US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个位减起，被减数个位上的</a:t>
              </a:r>
              <a:r>
                <a:rPr lang="en-US" altLang="zh-CN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减去减数个位上的</a:t>
              </a:r>
              <a:r>
                <a:rPr lang="en-US" altLang="zh-CN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，差是</a:t>
              </a:r>
              <a:r>
                <a:rPr lang="en-US" altLang="zh-CN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，在个位上写</a:t>
              </a:r>
              <a:r>
                <a:rPr lang="en-US" altLang="zh-CN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531345" y="2786380"/>
            <a:ext cx="1811200" cy="1631216"/>
            <a:chOff x="880665" y="2873871"/>
            <a:chExt cx="1924896" cy="1631216"/>
          </a:xfrm>
          <a:noFill/>
        </p:grpSpPr>
        <p:sp>
          <p:nvSpPr>
            <p:cNvPr id="42" name="圆角矩形标注 41"/>
            <p:cNvSpPr/>
            <p:nvPr/>
          </p:nvSpPr>
          <p:spPr>
            <a:xfrm>
              <a:off x="880666" y="2969732"/>
              <a:ext cx="1796315" cy="1506986"/>
            </a:xfrm>
            <a:prstGeom prst="wedgeRoundRectCallout">
              <a:avLst>
                <a:gd name="adj1" fmla="val 29012"/>
                <a:gd name="adj2" fmla="val -82470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880665" y="2873871"/>
              <a:ext cx="1924896" cy="163121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被减数十位上的</a:t>
              </a:r>
              <a:r>
                <a:rPr lang="en-US" altLang="zh-CN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减去减数十位上的</a:t>
              </a:r>
              <a:r>
                <a:rPr lang="en-US" altLang="zh-CN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差是</a:t>
              </a:r>
              <a:r>
                <a:rPr lang="en-US" altLang="zh-CN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，在得数的十位上写</a:t>
              </a:r>
              <a:r>
                <a:rPr lang="en-US" altLang="zh-CN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3305747" y="1076859"/>
            <a:ext cx="12082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3 2 0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936429" y="1364891"/>
            <a:ext cx="164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 </a:t>
            </a:r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2 1 0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2981199" y="1914518"/>
            <a:ext cx="120270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3917303" y="1868947"/>
            <a:ext cx="4874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356601" y="1076859"/>
            <a:ext cx="12082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3 2 0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987283" y="1364891"/>
            <a:ext cx="164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 </a:t>
            </a:r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2 1 0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5046481" y="1914518"/>
            <a:ext cx="131909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5518928" y="1934193"/>
            <a:ext cx="12082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0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49" name="组合 2048"/>
          <p:cNvGrpSpPr/>
          <p:nvPr/>
        </p:nvGrpSpPr>
        <p:grpSpPr>
          <a:xfrm>
            <a:off x="7170913" y="1076859"/>
            <a:ext cx="1649559" cy="837659"/>
            <a:chOff x="6889506" y="1275606"/>
            <a:chExt cx="1649559" cy="837659"/>
          </a:xfrm>
        </p:grpSpPr>
        <p:sp>
          <p:nvSpPr>
            <p:cNvPr id="58" name="TextBox 57"/>
            <p:cNvSpPr txBox="1"/>
            <p:nvPr/>
          </p:nvSpPr>
          <p:spPr>
            <a:xfrm>
              <a:off x="7258824" y="1275606"/>
              <a:ext cx="12082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3 2 0</a:t>
              </a:r>
              <a:endPara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6889506" y="1563638"/>
              <a:ext cx="16495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 </a:t>
              </a:r>
              <a:r>
                <a:rPr lang="en-US" altLang="zh-CN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2 1 0</a:t>
              </a:r>
              <a:endPara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0" name="直接连接符 59"/>
            <p:cNvCxnSpPr/>
            <p:nvPr/>
          </p:nvCxnSpPr>
          <p:spPr>
            <a:xfrm>
              <a:off x="6948264" y="2113265"/>
              <a:ext cx="14401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TextBox 65"/>
          <p:cNvSpPr txBox="1"/>
          <p:nvPr/>
        </p:nvSpPr>
        <p:spPr>
          <a:xfrm>
            <a:off x="7533606" y="1934193"/>
            <a:ext cx="12082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0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6927525" y="2814036"/>
            <a:ext cx="1811200" cy="1631216"/>
            <a:chOff x="880665" y="2873871"/>
            <a:chExt cx="1924896" cy="1631216"/>
          </a:xfrm>
          <a:noFill/>
        </p:grpSpPr>
        <p:sp>
          <p:nvSpPr>
            <p:cNvPr id="64" name="圆角矩形标注 63"/>
            <p:cNvSpPr/>
            <p:nvPr/>
          </p:nvSpPr>
          <p:spPr>
            <a:xfrm>
              <a:off x="880666" y="2914420"/>
              <a:ext cx="1796315" cy="1534642"/>
            </a:xfrm>
            <a:prstGeom prst="wedgeRoundRectCallout">
              <a:avLst>
                <a:gd name="adj1" fmla="val -7618"/>
                <a:gd name="adj2" fmla="val -79179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880665" y="2873871"/>
              <a:ext cx="1924896" cy="163121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被减数百位上的</a:t>
              </a:r>
              <a:r>
                <a:rPr lang="en-US" altLang="zh-CN" sz="2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减去减数百位上的</a:t>
              </a:r>
              <a:r>
                <a:rPr lang="en-US" altLang="zh-CN" sz="2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差是</a:t>
              </a:r>
              <a:r>
                <a:rPr lang="en-US" altLang="zh-CN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，在得数的十位上写</a:t>
              </a:r>
              <a:r>
                <a:rPr lang="en-US" altLang="zh-CN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45" name="图片 4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32" grpId="0" animBg="1"/>
      <p:bldP spid="33" grpId="0" animBg="1"/>
      <p:bldP spid="50" grpId="0"/>
      <p:bldP spid="51" grpId="0"/>
      <p:bldP spid="61" grpId="0"/>
      <p:bldP spid="54" grpId="0"/>
      <p:bldP spid="55" grpId="0"/>
      <p:bldP spid="62" grpId="0"/>
      <p:bldP spid="6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28684" y="1263726"/>
            <a:ext cx="1623036" cy="1637233"/>
            <a:chOff x="683568" y="1131589"/>
            <a:chExt cx="1800200" cy="1637233"/>
          </a:xfrm>
          <a:noFill/>
        </p:grpSpPr>
        <p:sp>
          <p:nvSpPr>
            <p:cNvPr id="6" name="圆角矩形标注 5"/>
            <p:cNvSpPr/>
            <p:nvPr/>
          </p:nvSpPr>
          <p:spPr>
            <a:xfrm>
              <a:off x="683568" y="1131589"/>
              <a:ext cx="1720332" cy="1637233"/>
            </a:xfrm>
            <a:prstGeom prst="wedgeRoundRectCallout">
              <a:avLst>
                <a:gd name="adj1" fmla="val -23005"/>
                <a:gd name="adj2" fmla="val 76003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04113" y="1131590"/>
              <a:ext cx="1779655" cy="120032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二队和三队一共有多少只小蜜蜂？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995936" y="456223"/>
            <a:ext cx="3096344" cy="1323439"/>
            <a:chOff x="4067944" y="384215"/>
            <a:chExt cx="3096344" cy="1323439"/>
          </a:xfrm>
          <a:noFill/>
        </p:grpSpPr>
        <p:sp>
          <p:nvSpPr>
            <p:cNvPr id="9" name="圆角矩形标注 8"/>
            <p:cNvSpPr/>
            <p:nvPr/>
          </p:nvSpPr>
          <p:spPr>
            <a:xfrm>
              <a:off x="4067944" y="433379"/>
              <a:ext cx="3096344" cy="1274275"/>
            </a:xfrm>
            <a:prstGeom prst="wedgeRoundRectCallout">
              <a:avLst>
                <a:gd name="adj1" fmla="val -62996"/>
                <a:gd name="adj2" fmla="val -18228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067944" y="384215"/>
              <a:ext cx="3096344" cy="132343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二队是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210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只小蜜蜂，三队是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86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只小蜜蜂。求一共多少只，算式是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210+86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，我们要怎么几计算呢？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56" name="组合 255"/>
          <p:cNvGrpSpPr/>
          <p:nvPr/>
        </p:nvGrpSpPr>
        <p:grpSpPr>
          <a:xfrm>
            <a:off x="2786641" y="1921316"/>
            <a:ext cx="1580231" cy="1300438"/>
            <a:chOff x="2162727" y="2351362"/>
            <a:chExt cx="1580231" cy="1300438"/>
          </a:xfrm>
        </p:grpSpPr>
        <p:grpSp>
          <p:nvGrpSpPr>
            <p:cNvPr id="15" name="组合 14"/>
            <p:cNvGrpSpPr/>
            <p:nvPr/>
          </p:nvGrpSpPr>
          <p:grpSpPr>
            <a:xfrm>
              <a:off x="2162727" y="2351362"/>
              <a:ext cx="1580231" cy="1300438"/>
              <a:chOff x="5513186" y="2574165"/>
              <a:chExt cx="1795118" cy="1437745"/>
            </a:xfrm>
          </p:grpSpPr>
          <p:grpSp>
            <p:nvGrpSpPr>
              <p:cNvPr id="48" name="组合 47"/>
              <p:cNvGrpSpPr/>
              <p:nvPr/>
            </p:nvGrpSpPr>
            <p:grpSpPr>
              <a:xfrm>
                <a:off x="5513186" y="3590641"/>
                <a:ext cx="1728192" cy="367474"/>
                <a:chOff x="5513186" y="3590641"/>
                <a:chExt cx="1728192" cy="367474"/>
              </a:xfrm>
            </p:grpSpPr>
            <p:sp>
              <p:nvSpPr>
                <p:cNvPr id="57" name="矩形 56"/>
                <p:cNvSpPr/>
                <p:nvPr/>
              </p:nvSpPr>
              <p:spPr>
                <a:xfrm>
                  <a:off x="5513186" y="3590641"/>
                  <a:ext cx="1728192" cy="367474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58" name="直接连接符 57"/>
                <p:cNvCxnSpPr/>
                <p:nvPr/>
              </p:nvCxnSpPr>
              <p:spPr>
                <a:xfrm>
                  <a:off x="6089250" y="3600157"/>
                  <a:ext cx="0" cy="35795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接连接符 58"/>
                <p:cNvCxnSpPr/>
                <p:nvPr/>
              </p:nvCxnSpPr>
              <p:spPr>
                <a:xfrm>
                  <a:off x="6665314" y="3590641"/>
                  <a:ext cx="0" cy="35795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9" name="组合 48"/>
              <p:cNvGrpSpPr/>
              <p:nvPr/>
            </p:nvGrpSpPr>
            <p:grpSpPr>
              <a:xfrm>
                <a:off x="5580112" y="2574165"/>
                <a:ext cx="1728192" cy="1437745"/>
                <a:chOff x="5580112" y="2574165"/>
                <a:chExt cx="1728192" cy="1437745"/>
              </a:xfrm>
            </p:grpSpPr>
            <p:cxnSp>
              <p:nvCxnSpPr>
                <p:cNvPr id="50" name="直接连接符 49"/>
                <p:cNvCxnSpPr/>
                <p:nvPr/>
              </p:nvCxnSpPr>
              <p:spPr>
                <a:xfrm>
                  <a:off x="6377282" y="2574165"/>
                  <a:ext cx="0" cy="101647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/>
                <p:cNvCxnSpPr/>
                <p:nvPr/>
              </p:nvCxnSpPr>
              <p:spPr>
                <a:xfrm>
                  <a:off x="5796136" y="2574165"/>
                  <a:ext cx="0" cy="101647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直接连接符 51"/>
                <p:cNvCxnSpPr/>
                <p:nvPr/>
              </p:nvCxnSpPr>
              <p:spPr>
                <a:xfrm>
                  <a:off x="6948264" y="2574165"/>
                  <a:ext cx="0" cy="101647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3" name="组合 52"/>
                <p:cNvGrpSpPr/>
                <p:nvPr/>
              </p:nvGrpSpPr>
              <p:grpSpPr>
                <a:xfrm>
                  <a:off x="5580112" y="3550245"/>
                  <a:ext cx="1728192" cy="461665"/>
                  <a:chOff x="5580112" y="3550245"/>
                  <a:chExt cx="1728192" cy="461665"/>
                </a:xfrm>
              </p:grpSpPr>
              <p:sp>
                <p:nvSpPr>
                  <p:cNvPr id="54" name="TextBox 53"/>
                  <p:cNvSpPr txBox="1"/>
                  <p:nvPr/>
                </p:nvSpPr>
                <p:spPr>
                  <a:xfrm>
                    <a:off x="5580112" y="3550245"/>
                    <a:ext cx="576064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百</a:t>
                    </a:r>
                    <a:endPara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55" name="TextBox 54"/>
                  <p:cNvSpPr txBox="1"/>
                  <p:nvPr/>
                </p:nvSpPr>
                <p:spPr>
                  <a:xfrm>
                    <a:off x="6156176" y="3550245"/>
                    <a:ext cx="576064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十</a:t>
                    </a:r>
                    <a:endPara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56" name="TextBox 55"/>
                  <p:cNvSpPr txBox="1"/>
                  <p:nvPr/>
                </p:nvSpPr>
                <p:spPr>
                  <a:xfrm>
                    <a:off x="6732240" y="3550245"/>
                    <a:ext cx="576064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个</a:t>
                    </a:r>
                    <a:endPara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</p:grpSp>
        </p:grpSp>
        <p:sp>
          <p:nvSpPr>
            <p:cNvPr id="17" name="椭圆 16"/>
            <p:cNvSpPr/>
            <p:nvPr/>
          </p:nvSpPr>
          <p:spPr>
            <a:xfrm>
              <a:off x="2861242" y="3187648"/>
              <a:ext cx="121058" cy="82573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2351278" y="3122478"/>
              <a:ext cx="123916" cy="147743"/>
              <a:chOff x="2351278" y="3122478"/>
              <a:chExt cx="123916" cy="147743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2354136" y="3187648"/>
                <a:ext cx="121058" cy="82573"/>
              </a:xfrm>
              <a:prstGeom prst="ellipse">
                <a:avLst/>
              </a:prstGeom>
              <a:solidFill>
                <a:srgbClr val="FFC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" name="椭圆 151"/>
              <p:cNvSpPr/>
              <p:nvPr/>
            </p:nvSpPr>
            <p:spPr>
              <a:xfrm>
                <a:off x="2351278" y="3122478"/>
                <a:ext cx="121058" cy="82573"/>
              </a:xfrm>
              <a:prstGeom prst="ellipse">
                <a:avLst/>
              </a:prstGeom>
              <a:solidFill>
                <a:srgbClr val="FFC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59" name="TextBox 258"/>
          <p:cNvSpPr txBox="1"/>
          <p:nvPr/>
        </p:nvSpPr>
        <p:spPr>
          <a:xfrm>
            <a:off x="2915816" y="3179752"/>
            <a:ext cx="1451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2   1   0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2" name="组合 261"/>
          <p:cNvGrpSpPr/>
          <p:nvPr/>
        </p:nvGrpSpPr>
        <p:grpSpPr>
          <a:xfrm>
            <a:off x="4619850" y="1921316"/>
            <a:ext cx="1580231" cy="1300438"/>
            <a:chOff x="4619850" y="1921316"/>
            <a:chExt cx="1580231" cy="1300438"/>
          </a:xfrm>
        </p:grpSpPr>
        <p:grpSp>
          <p:nvGrpSpPr>
            <p:cNvPr id="61" name="组合 60"/>
            <p:cNvGrpSpPr/>
            <p:nvPr/>
          </p:nvGrpSpPr>
          <p:grpSpPr>
            <a:xfrm>
              <a:off x="4619850" y="1921316"/>
              <a:ext cx="1580231" cy="1300438"/>
              <a:chOff x="5513186" y="2574165"/>
              <a:chExt cx="1795118" cy="1437745"/>
            </a:xfrm>
          </p:grpSpPr>
          <p:grpSp>
            <p:nvGrpSpPr>
              <p:cNvPr id="94" name="组合 93"/>
              <p:cNvGrpSpPr/>
              <p:nvPr/>
            </p:nvGrpSpPr>
            <p:grpSpPr>
              <a:xfrm>
                <a:off x="5513186" y="3590641"/>
                <a:ext cx="1728192" cy="367474"/>
                <a:chOff x="5513186" y="3590641"/>
                <a:chExt cx="1728192" cy="367474"/>
              </a:xfrm>
            </p:grpSpPr>
            <p:sp>
              <p:nvSpPr>
                <p:cNvPr id="103" name="矩形 102"/>
                <p:cNvSpPr/>
                <p:nvPr/>
              </p:nvSpPr>
              <p:spPr>
                <a:xfrm>
                  <a:off x="5513186" y="3590641"/>
                  <a:ext cx="1728192" cy="367474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04" name="直接连接符 103"/>
                <p:cNvCxnSpPr/>
                <p:nvPr/>
              </p:nvCxnSpPr>
              <p:spPr>
                <a:xfrm>
                  <a:off x="6089250" y="3600157"/>
                  <a:ext cx="0" cy="35795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直接连接符 104"/>
                <p:cNvCxnSpPr/>
                <p:nvPr/>
              </p:nvCxnSpPr>
              <p:spPr>
                <a:xfrm>
                  <a:off x="6665314" y="3590641"/>
                  <a:ext cx="0" cy="35795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5" name="组合 94"/>
              <p:cNvGrpSpPr/>
              <p:nvPr/>
            </p:nvGrpSpPr>
            <p:grpSpPr>
              <a:xfrm>
                <a:off x="5580112" y="2574165"/>
                <a:ext cx="1728192" cy="1437745"/>
                <a:chOff x="5580112" y="2574165"/>
                <a:chExt cx="1728192" cy="1437745"/>
              </a:xfrm>
            </p:grpSpPr>
            <p:cxnSp>
              <p:nvCxnSpPr>
                <p:cNvPr id="96" name="直接连接符 95"/>
                <p:cNvCxnSpPr/>
                <p:nvPr/>
              </p:nvCxnSpPr>
              <p:spPr>
                <a:xfrm>
                  <a:off x="6377282" y="2574165"/>
                  <a:ext cx="0" cy="101647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直接连接符 96"/>
                <p:cNvCxnSpPr/>
                <p:nvPr/>
              </p:nvCxnSpPr>
              <p:spPr>
                <a:xfrm>
                  <a:off x="5796136" y="2574165"/>
                  <a:ext cx="0" cy="101647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直接连接符 97"/>
                <p:cNvCxnSpPr/>
                <p:nvPr/>
              </p:nvCxnSpPr>
              <p:spPr>
                <a:xfrm>
                  <a:off x="6948264" y="2574165"/>
                  <a:ext cx="0" cy="101647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99" name="组合 98"/>
                <p:cNvGrpSpPr/>
                <p:nvPr/>
              </p:nvGrpSpPr>
              <p:grpSpPr>
                <a:xfrm>
                  <a:off x="5580112" y="3550245"/>
                  <a:ext cx="1728192" cy="461665"/>
                  <a:chOff x="5580112" y="3550245"/>
                  <a:chExt cx="1728192" cy="461665"/>
                </a:xfrm>
              </p:grpSpPr>
              <p:sp>
                <p:nvSpPr>
                  <p:cNvPr id="100" name="TextBox 99"/>
                  <p:cNvSpPr txBox="1"/>
                  <p:nvPr/>
                </p:nvSpPr>
                <p:spPr>
                  <a:xfrm>
                    <a:off x="5580112" y="3550245"/>
                    <a:ext cx="576064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百</a:t>
                    </a:r>
                    <a:endPara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01" name="TextBox 100"/>
                  <p:cNvSpPr txBox="1"/>
                  <p:nvPr/>
                </p:nvSpPr>
                <p:spPr>
                  <a:xfrm>
                    <a:off x="6156176" y="3550245"/>
                    <a:ext cx="576064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十</a:t>
                    </a:r>
                    <a:endPara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02" name="TextBox 101"/>
                  <p:cNvSpPr txBox="1"/>
                  <p:nvPr/>
                </p:nvSpPr>
                <p:spPr>
                  <a:xfrm>
                    <a:off x="6732240" y="3550245"/>
                    <a:ext cx="576064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个</a:t>
                    </a:r>
                    <a:endPara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</p:grpSp>
        </p:grpSp>
        <p:sp>
          <p:nvSpPr>
            <p:cNvPr id="62" name="椭圆 61"/>
            <p:cNvSpPr/>
            <p:nvPr/>
          </p:nvSpPr>
          <p:spPr>
            <a:xfrm>
              <a:off x="4811259" y="2757602"/>
              <a:ext cx="121058" cy="82573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5318365" y="2757602"/>
              <a:ext cx="121058" cy="82573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5319979" y="2113590"/>
              <a:ext cx="121058" cy="644012"/>
              <a:chOff x="6876256" y="3089726"/>
              <a:chExt cx="137520" cy="712010"/>
            </a:xfrm>
            <a:solidFill>
              <a:srgbClr val="92D050"/>
            </a:solidFill>
          </p:grpSpPr>
          <p:grpSp>
            <p:nvGrpSpPr>
              <p:cNvPr id="20" name="组合 19"/>
              <p:cNvGrpSpPr/>
              <p:nvPr/>
            </p:nvGrpSpPr>
            <p:grpSpPr>
              <a:xfrm>
                <a:off x="6876256" y="3442339"/>
                <a:ext cx="137520" cy="359397"/>
                <a:chOff x="6876256" y="3442339"/>
                <a:chExt cx="137520" cy="359397"/>
              </a:xfrm>
              <a:grpFill/>
            </p:grpSpPr>
            <p:grpSp>
              <p:nvGrpSpPr>
                <p:cNvPr id="28" name="组合 27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  <a:grpFill/>
              </p:grpSpPr>
              <p:sp>
                <p:nvSpPr>
                  <p:cNvPr id="32" name="椭圆 31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grp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3" name="椭圆 32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grp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9" name="组合 28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  <a:grpFill/>
              </p:grpSpPr>
              <p:sp>
                <p:nvSpPr>
                  <p:cNvPr id="30" name="椭圆 29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grp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1" name="椭圆 30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grp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21" name="组合 20"/>
              <p:cNvGrpSpPr/>
              <p:nvPr/>
            </p:nvGrpSpPr>
            <p:grpSpPr>
              <a:xfrm>
                <a:off x="6876256" y="3089726"/>
                <a:ext cx="137520" cy="359397"/>
                <a:chOff x="6876256" y="3442339"/>
                <a:chExt cx="137520" cy="359397"/>
              </a:xfrm>
              <a:grpFill/>
            </p:grpSpPr>
            <p:grpSp>
              <p:nvGrpSpPr>
                <p:cNvPr id="22" name="组合 21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  <a:grpFill/>
              </p:grpSpPr>
              <p:sp>
                <p:nvSpPr>
                  <p:cNvPr id="26" name="椭圆 25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grp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7" name="椭圆 26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grp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3" name="组合 22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  <a:grpFill/>
              </p:grpSpPr>
              <p:sp>
                <p:nvSpPr>
                  <p:cNvPr id="24" name="椭圆 23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grp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5" name="椭圆 24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grp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13" name="组合 12"/>
            <p:cNvGrpSpPr/>
            <p:nvPr/>
          </p:nvGrpSpPr>
          <p:grpSpPr>
            <a:xfrm>
              <a:off x="5828054" y="2357728"/>
              <a:ext cx="123376" cy="501334"/>
              <a:chOff x="4440898" y="3941392"/>
              <a:chExt cx="123376" cy="501334"/>
            </a:xfrm>
            <a:solidFill>
              <a:srgbClr val="92D050"/>
            </a:solidFill>
          </p:grpSpPr>
          <p:grpSp>
            <p:nvGrpSpPr>
              <p:cNvPr id="35" name="组合 34"/>
              <p:cNvGrpSpPr/>
              <p:nvPr/>
            </p:nvGrpSpPr>
            <p:grpSpPr>
              <a:xfrm>
                <a:off x="4440898" y="3941392"/>
                <a:ext cx="121058" cy="325074"/>
                <a:chOff x="6876256" y="3442339"/>
                <a:chExt cx="137520" cy="359397"/>
              </a:xfrm>
              <a:grpFill/>
            </p:grpSpPr>
            <p:grpSp>
              <p:nvGrpSpPr>
                <p:cNvPr id="36" name="组合 35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  <a:grpFill/>
              </p:grpSpPr>
              <p:sp>
                <p:nvSpPr>
                  <p:cNvPr id="40" name="椭圆 39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grp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1" name="椭圆 40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grp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7" name="组合 36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  <a:grpFill/>
              </p:grpSpPr>
              <p:sp>
                <p:nvSpPr>
                  <p:cNvPr id="38" name="椭圆 37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grp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9" name="椭圆 38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grp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54" name="组合 153"/>
              <p:cNvGrpSpPr/>
              <p:nvPr/>
            </p:nvGrpSpPr>
            <p:grpSpPr>
              <a:xfrm>
                <a:off x="4441083" y="4261321"/>
                <a:ext cx="123191" cy="181405"/>
                <a:chOff x="2351278" y="3122478"/>
                <a:chExt cx="123191" cy="181405"/>
              </a:xfrm>
              <a:grpFill/>
            </p:grpSpPr>
            <p:sp>
              <p:nvSpPr>
                <p:cNvPr id="155" name="椭圆 154"/>
                <p:cNvSpPr/>
                <p:nvPr/>
              </p:nvSpPr>
              <p:spPr>
                <a:xfrm>
                  <a:off x="2353411" y="3221310"/>
                  <a:ext cx="121058" cy="82573"/>
                </a:xfrm>
                <a:prstGeom prst="ellipse">
                  <a:avLst/>
                </a:prstGeom>
                <a:grp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6" name="椭圆 155"/>
                <p:cNvSpPr/>
                <p:nvPr/>
              </p:nvSpPr>
              <p:spPr>
                <a:xfrm>
                  <a:off x="2351278" y="3122478"/>
                  <a:ext cx="121058" cy="82573"/>
                </a:xfrm>
                <a:prstGeom prst="ellipse">
                  <a:avLst/>
                </a:prstGeom>
                <a:grp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61" name="椭圆 260"/>
            <p:cNvSpPr/>
            <p:nvPr/>
          </p:nvSpPr>
          <p:spPr>
            <a:xfrm>
              <a:off x="4811259" y="2671915"/>
              <a:ext cx="121058" cy="82573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4" name="组合 263"/>
          <p:cNvGrpSpPr/>
          <p:nvPr/>
        </p:nvGrpSpPr>
        <p:grpSpPr>
          <a:xfrm>
            <a:off x="6492058" y="1928496"/>
            <a:ext cx="1580231" cy="1300438"/>
            <a:chOff x="6492058" y="1928496"/>
            <a:chExt cx="1580231" cy="1300438"/>
          </a:xfrm>
        </p:grpSpPr>
        <p:grpSp>
          <p:nvGrpSpPr>
            <p:cNvPr id="107" name="组合 106"/>
            <p:cNvGrpSpPr/>
            <p:nvPr/>
          </p:nvGrpSpPr>
          <p:grpSpPr>
            <a:xfrm>
              <a:off x="6492058" y="1928496"/>
              <a:ext cx="1580231" cy="1300438"/>
              <a:chOff x="5513186" y="2574165"/>
              <a:chExt cx="1795118" cy="1437745"/>
            </a:xfrm>
          </p:grpSpPr>
          <p:grpSp>
            <p:nvGrpSpPr>
              <p:cNvPr id="140" name="组合 139"/>
              <p:cNvGrpSpPr/>
              <p:nvPr/>
            </p:nvGrpSpPr>
            <p:grpSpPr>
              <a:xfrm>
                <a:off x="5513186" y="3590641"/>
                <a:ext cx="1728192" cy="367474"/>
                <a:chOff x="5513186" y="3590641"/>
                <a:chExt cx="1728192" cy="367474"/>
              </a:xfrm>
            </p:grpSpPr>
            <p:sp>
              <p:nvSpPr>
                <p:cNvPr id="149" name="矩形 148"/>
                <p:cNvSpPr/>
                <p:nvPr/>
              </p:nvSpPr>
              <p:spPr>
                <a:xfrm>
                  <a:off x="5513186" y="3590641"/>
                  <a:ext cx="1728192" cy="367474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50" name="直接连接符 149"/>
                <p:cNvCxnSpPr/>
                <p:nvPr/>
              </p:nvCxnSpPr>
              <p:spPr>
                <a:xfrm>
                  <a:off x="6089250" y="3600157"/>
                  <a:ext cx="0" cy="35795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1" name="直接连接符 150"/>
                <p:cNvCxnSpPr/>
                <p:nvPr/>
              </p:nvCxnSpPr>
              <p:spPr>
                <a:xfrm>
                  <a:off x="6665314" y="3590641"/>
                  <a:ext cx="0" cy="35795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1" name="组合 140"/>
              <p:cNvGrpSpPr/>
              <p:nvPr/>
            </p:nvGrpSpPr>
            <p:grpSpPr>
              <a:xfrm>
                <a:off x="5580112" y="2574165"/>
                <a:ext cx="1728192" cy="1437745"/>
                <a:chOff x="5580112" y="2574165"/>
                <a:chExt cx="1728192" cy="1437745"/>
              </a:xfrm>
            </p:grpSpPr>
            <p:cxnSp>
              <p:nvCxnSpPr>
                <p:cNvPr id="142" name="直接连接符 141"/>
                <p:cNvCxnSpPr/>
                <p:nvPr/>
              </p:nvCxnSpPr>
              <p:spPr>
                <a:xfrm>
                  <a:off x="6377282" y="2574165"/>
                  <a:ext cx="0" cy="101647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3" name="直接连接符 142"/>
                <p:cNvCxnSpPr/>
                <p:nvPr/>
              </p:nvCxnSpPr>
              <p:spPr>
                <a:xfrm>
                  <a:off x="5796136" y="2574165"/>
                  <a:ext cx="0" cy="101647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4" name="直接连接符 143"/>
                <p:cNvCxnSpPr/>
                <p:nvPr/>
              </p:nvCxnSpPr>
              <p:spPr>
                <a:xfrm>
                  <a:off x="6948264" y="2574165"/>
                  <a:ext cx="0" cy="101647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45" name="组合 144"/>
                <p:cNvGrpSpPr/>
                <p:nvPr/>
              </p:nvGrpSpPr>
              <p:grpSpPr>
                <a:xfrm>
                  <a:off x="5580112" y="3550245"/>
                  <a:ext cx="1728192" cy="461665"/>
                  <a:chOff x="5580112" y="3550245"/>
                  <a:chExt cx="1728192" cy="461665"/>
                </a:xfrm>
              </p:grpSpPr>
              <p:sp>
                <p:nvSpPr>
                  <p:cNvPr id="146" name="TextBox 145"/>
                  <p:cNvSpPr txBox="1"/>
                  <p:nvPr/>
                </p:nvSpPr>
                <p:spPr>
                  <a:xfrm>
                    <a:off x="5580112" y="3550245"/>
                    <a:ext cx="576064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百</a:t>
                    </a:r>
                    <a:endPara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47" name="TextBox 146"/>
                  <p:cNvSpPr txBox="1"/>
                  <p:nvPr/>
                </p:nvSpPr>
                <p:spPr>
                  <a:xfrm>
                    <a:off x="6156176" y="3550245"/>
                    <a:ext cx="576064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十</a:t>
                    </a:r>
                    <a:endPara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48" name="TextBox 147"/>
                  <p:cNvSpPr txBox="1"/>
                  <p:nvPr/>
                </p:nvSpPr>
                <p:spPr>
                  <a:xfrm>
                    <a:off x="6732240" y="3550245"/>
                    <a:ext cx="576064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个</a:t>
                    </a:r>
                    <a:endPara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</p:grpSp>
        </p:grpSp>
        <p:sp>
          <p:nvSpPr>
            <p:cNvPr id="108" name="椭圆 107"/>
            <p:cNvSpPr/>
            <p:nvPr/>
          </p:nvSpPr>
          <p:spPr>
            <a:xfrm>
              <a:off x="6683467" y="2764782"/>
              <a:ext cx="121058" cy="82573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7187246" y="2764782"/>
              <a:ext cx="121058" cy="82573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1" name="组合 110"/>
            <p:cNvGrpSpPr/>
            <p:nvPr/>
          </p:nvGrpSpPr>
          <p:grpSpPr>
            <a:xfrm>
              <a:off x="7183159" y="2120770"/>
              <a:ext cx="121058" cy="644012"/>
              <a:chOff x="6876256" y="3089726"/>
              <a:chExt cx="137520" cy="712010"/>
            </a:xfrm>
          </p:grpSpPr>
          <p:grpSp>
            <p:nvGrpSpPr>
              <p:cNvPr id="112" name="组合 111"/>
              <p:cNvGrpSpPr/>
              <p:nvPr/>
            </p:nvGrpSpPr>
            <p:grpSpPr>
              <a:xfrm>
                <a:off x="6876256" y="3442339"/>
                <a:ext cx="137520" cy="359397"/>
                <a:chOff x="6876256" y="3442339"/>
                <a:chExt cx="137520" cy="359397"/>
              </a:xfrm>
            </p:grpSpPr>
            <p:grpSp>
              <p:nvGrpSpPr>
                <p:cNvPr id="120" name="组合 119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24" name="椭圆 123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5" name="椭圆 124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21" name="组合 120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22" name="椭圆 121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3" name="椭圆 122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13" name="组合 112"/>
              <p:cNvGrpSpPr/>
              <p:nvPr/>
            </p:nvGrpSpPr>
            <p:grpSpPr>
              <a:xfrm>
                <a:off x="6876256" y="3089726"/>
                <a:ext cx="137520" cy="359397"/>
                <a:chOff x="6876256" y="3442339"/>
                <a:chExt cx="137520" cy="359397"/>
              </a:xfrm>
            </p:grpSpPr>
            <p:grpSp>
              <p:nvGrpSpPr>
                <p:cNvPr id="114" name="组合 113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18" name="椭圆 117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9" name="椭圆 118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15" name="组合 114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16" name="椭圆 115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7" name="椭圆 116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158" name="组合 157"/>
            <p:cNvGrpSpPr/>
            <p:nvPr/>
          </p:nvGrpSpPr>
          <p:grpSpPr>
            <a:xfrm>
              <a:off x="7692005" y="2350628"/>
              <a:ext cx="126686" cy="486433"/>
              <a:chOff x="4435455" y="3941392"/>
              <a:chExt cx="126686" cy="486433"/>
            </a:xfrm>
            <a:solidFill>
              <a:srgbClr val="FFC000"/>
            </a:solidFill>
          </p:grpSpPr>
          <p:grpSp>
            <p:nvGrpSpPr>
              <p:cNvPr id="159" name="组合 158"/>
              <p:cNvGrpSpPr/>
              <p:nvPr/>
            </p:nvGrpSpPr>
            <p:grpSpPr>
              <a:xfrm>
                <a:off x="4440898" y="3941392"/>
                <a:ext cx="121058" cy="325074"/>
                <a:chOff x="6876256" y="3442339"/>
                <a:chExt cx="137520" cy="359397"/>
              </a:xfrm>
              <a:grpFill/>
            </p:grpSpPr>
            <p:grpSp>
              <p:nvGrpSpPr>
                <p:cNvPr id="163" name="组合 162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  <a:grpFill/>
              </p:grpSpPr>
              <p:sp>
                <p:nvSpPr>
                  <p:cNvPr id="167" name="椭圆 166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grp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68" name="椭圆 167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grp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64" name="组合 163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  <a:grpFill/>
              </p:grpSpPr>
              <p:sp>
                <p:nvSpPr>
                  <p:cNvPr id="165" name="椭圆 164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grp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66" name="椭圆 165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grp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60" name="组合 159"/>
              <p:cNvGrpSpPr/>
              <p:nvPr/>
            </p:nvGrpSpPr>
            <p:grpSpPr>
              <a:xfrm>
                <a:off x="4435455" y="4261321"/>
                <a:ext cx="126686" cy="166504"/>
                <a:chOff x="2345650" y="3122478"/>
                <a:chExt cx="126686" cy="166504"/>
              </a:xfrm>
              <a:grpFill/>
            </p:grpSpPr>
            <p:sp>
              <p:nvSpPr>
                <p:cNvPr id="161" name="椭圆 160"/>
                <p:cNvSpPr/>
                <p:nvPr/>
              </p:nvSpPr>
              <p:spPr>
                <a:xfrm>
                  <a:off x="2345650" y="3206409"/>
                  <a:ext cx="121058" cy="82573"/>
                </a:xfrm>
                <a:prstGeom prst="ellipse">
                  <a:avLst/>
                </a:prstGeom>
                <a:grp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2" name="椭圆 161"/>
                <p:cNvSpPr/>
                <p:nvPr/>
              </p:nvSpPr>
              <p:spPr>
                <a:xfrm>
                  <a:off x="2351278" y="3122478"/>
                  <a:ext cx="121058" cy="82573"/>
                </a:xfrm>
                <a:prstGeom prst="ellipse">
                  <a:avLst/>
                </a:prstGeom>
                <a:grp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63" name="椭圆 262"/>
            <p:cNvSpPr/>
            <p:nvPr/>
          </p:nvSpPr>
          <p:spPr>
            <a:xfrm>
              <a:off x="6683763" y="2693916"/>
              <a:ext cx="121058" cy="82573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0" name="组合 269"/>
          <p:cNvGrpSpPr/>
          <p:nvPr/>
        </p:nvGrpSpPr>
        <p:grpSpPr>
          <a:xfrm>
            <a:off x="1923406" y="3844555"/>
            <a:ext cx="1798240" cy="830998"/>
            <a:chOff x="2555776" y="3747773"/>
            <a:chExt cx="1798240" cy="830998"/>
          </a:xfrm>
        </p:grpSpPr>
        <p:sp>
          <p:nvSpPr>
            <p:cNvPr id="269" name="圆角矩形标注 268"/>
            <p:cNvSpPr/>
            <p:nvPr/>
          </p:nvSpPr>
          <p:spPr>
            <a:xfrm>
              <a:off x="2555776" y="3747773"/>
              <a:ext cx="1752181" cy="830997"/>
            </a:xfrm>
            <a:prstGeom prst="wedgeRoundRectCallout">
              <a:avLst>
                <a:gd name="adj1" fmla="val 29179"/>
                <a:gd name="adj2" fmla="val -85362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TextBox 264"/>
            <p:cNvSpPr txBox="1"/>
            <p:nvPr/>
          </p:nvSpPr>
          <p:spPr>
            <a:xfrm>
              <a:off x="2625824" y="3747774"/>
              <a:ext cx="172819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先在计数器上拨出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210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4323517" y="3747773"/>
            <a:ext cx="2130233" cy="1015663"/>
            <a:chOff x="4323517" y="3747773"/>
            <a:chExt cx="2130233" cy="1015663"/>
          </a:xfrm>
        </p:grpSpPr>
        <p:sp>
          <p:nvSpPr>
            <p:cNvPr id="271" name="圆角矩形标注 270"/>
            <p:cNvSpPr/>
            <p:nvPr/>
          </p:nvSpPr>
          <p:spPr>
            <a:xfrm>
              <a:off x="4366872" y="3747773"/>
              <a:ext cx="2005328" cy="1015663"/>
            </a:xfrm>
            <a:prstGeom prst="wedgeRoundRectCallout">
              <a:avLst>
                <a:gd name="adj1" fmla="val -16558"/>
                <a:gd name="adj2" fmla="val -65980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TextBox 265"/>
            <p:cNvSpPr txBox="1"/>
            <p:nvPr/>
          </p:nvSpPr>
          <p:spPr>
            <a:xfrm>
              <a:off x="4323517" y="3747773"/>
              <a:ext cx="213023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再在计数器的十位上拨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个珠子，个位上拨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4" name="组合 273"/>
          <p:cNvGrpSpPr/>
          <p:nvPr/>
        </p:nvGrpSpPr>
        <p:grpSpPr>
          <a:xfrm>
            <a:off x="6714180" y="3900993"/>
            <a:ext cx="2106292" cy="830997"/>
            <a:chOff x="6774709" y="3804210"/>
            <a:chExt cx="2106292" cy="830997"/>
          </a:xfrm>
        </p:grpSpPr>
        <p:sp>
          <p:nvSpPr>
            <p:cNvPr id="273" name="圆角矩形标注 272"/>
            <p:cNvSpPr/>
            <p:nvPr/>
          </p:nvSpPr>
          <p:spPr>
            <a:xfrm>
              <a:off x="6804525" y="3844556"/>
              <a:ext cx="1871931" cy="734214"/>
            </a:xfrm>
            <a:prstGeom prst="wedgeRoundRectCallout">
              <a:avLst>
                <a:gd name="adj1" fmla="val 22418"/>
                <a:gd name="adj2" fmla="val -97069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TextBox 267"/>
            <p:cNvSpPr txBox="1"/>
            <p:nvPr/>
          </p:nvSpPr>
          <p:spPr>
            <a:xfrm>
              <a:off x="6774709" y="3804210"/>
              <a:ext cx="210629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从计数器上看出得数是</a:t>
              </a:r>
              <a:r>
                <a:rPr lang="en-US" altLang="zh-CN" sz="2400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296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75" name="TextBox 274"/>
          <p:cNvSpPr txBox="1"/>
          <p:nvPr/>
        </p:nvSpPr>
        <p:spPr>
          <a:xfrm>
            <a:off x="6647600" y="3221754"/>
            <a:ext cx="1524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2   9   6       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" name="TextBox 275"/>
          <p:cNvSpPr txBox="1"/>
          <p:nvPr/>
        </p:nvSpPr>
        <p:spPr>
          <a:xfrm>
            <a:off x="4714470" y="3181535"/>
            <a:ext cx="1348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210 + 86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0" name="组合 129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31" name="图片 13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9" grpId="0"/>
      <p:bldP spid="275" grpId="0"/>
      <p:bldP spid="27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03486" y="606197"/>
            <a:ext cx="3888432" cy="630388"/>
            <a:chOff x="3851920" y="429194"/>
            <a:chExt cx="3168352" cy="630388"/>
          </a:xfrm>
        </p:grpSpPr>
        <p:sp>
          <p:nvSpPr>
            <p:cNvPr id="2" name="圆角矩形标注 1"/>
            <p:cNvSpPr/>
            <p:nvPr/>
          </p:nvSpPr>
          <p:spPr>
            <a:xfrm>
              <a:off x="3851920" y="429194"/>
              <a:ext cx="2974873" cy="630388"/>
            </a:xfrm>
            <a:prstGeom prst="wedgeRoundRectCallout">
              <a:avLst>
                <a:gd name="adj1" fmla="val -59587"/>
                <a:gd name="adj2" fmla="val 39835"/>
                <a:gd name="adj3" fmla="val 16667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3851920" y="434953"/>
              <a:ext cx="31683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也可以用竖式计算。</a:t>
              </a:r>
              <a:endPara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51010" y="1275606"/>
            <a:ext cx="1649559" cy="837659"/>
            <a:chOff x="551010" y="1419622"/>
            <a:chExt cx="1649559" cy="837659"/>
          </a:xfrm>
        </p:grpSpPr>
        <p:sp>
          <p:nvSpPr>
            <p:cNvPr id="22" name="TextBox 21"/>
            <p:cNvSpPr txBox="1"/>
            <p:nvPr/>
          </p:nvSpPr>
          <p:spPr>
            <a:xfrm>
              <a:off x="987503" y="1419622"/>
              <a:ext cx="12082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2 1 0</a:t>
              </a:r>
              <a:endPara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51010" y="1726842"/>
              <a:ext cx="16495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r>
                <a:rPr lang="en-US" altLang="zh-CN" sz="28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lang="en-US" altLang="zh-CN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8 6</a:t>
              </a:r>
              <a:endPara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687692" y="2257281"/>
              <a:ext cx="1436036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右箭头 13"/>
          <p:cNvSpPr/>
          <p:nvPr/>
        </p:nvSpPr>
        <p:spPr>
          <a:xfrm>
            <a:off x="2160906" y="1537216"/>
            <a:ext cx="597575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右箭头 31"/>
          <p:cNvSpPr/>
          <p:nvPr/>
        </p:nvSpPr>
        <p:spPr>
          <a:xfrm>
            <a:off x="4329469" y="1512457"/>
            <a:ext cx="597575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右箭头 32"/>
          <p:cNvSpPr/>
          <p:nvPr/>
        </p:nvSpPr>
        <p:spPr>
          <a:xfrm>
            <a:off x="6445754" y="1535316"/>
            <a:ext cx="597575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05179" y="3337909"/>
            <a:ext cx="1694988" cy="830997"/>
            <a:chOff x="860788" y="3147814"/>
            <a:chExt cx="1694988" cy="830997"/>
          </a:xfrm>
          <a:noFill/>
        </p:grpSpPr>
        <p:sp>
          <p:nvSpPr>
            <p:cNvPr id="15" name="圆角矩形标注 14"/>
            <p:cNvSpPr/>
            <p:nvPr/>
          </p:nvSpPr>
          <p:spPr>
            <a:xfrm>
              <a:off x="860788" y="3219822"/>
              <a:ext cx="1400331" cy="720080"/>
            </a:xfrm>
            <a:prstGeom prst="wedgeRoundRectCallout">
              <a:avLst>
                <a:gd name="adj1" fmla="val 23454"/>
                <a:gd name="adj2" fmla="val -109460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80665" y="3147814"/>
              <a:ext cx="1675111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相同的数位对齐。</a:t>
              </a:r>
              <a:endPara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763688" y="2894681"/>
            <a:ext cx="2016224" cy="1631216"/>
            <a:chOff x="969514" y="2760052"/>
            <a:chExt cx="2016224" cy="1631216"/>
          </a:xfrm>
          <a:noFill/>
        </p:grpSpPr>
        <p:sp>
          <p:nvSpPr>
            <p:cNvPr id="38" name="圆角矩形标注 37"/>
            <p:cNvSpPr/>
            <p:nvPr/>
          </p:nvSpPr>
          <p:spPr>
            <a:xfrm>
              <a:off x="1030773" y="2790830"/>
              <a:ext cx="1954965" cy="1518500"/>
            </a:xfrm>
            <a:prstGeom prst="wedgeRoundRectCallout">
              <a:avLst>
                <a:gd name="adj1" fmla="val 38705"/>
                <a:gd name="adj2" fmla="val -70206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969514" y="2760052"/>
              <a:ext cx="2016224" cy="163121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从</a:t>
              </a:r>
              <a:r>
                <a:rPr lang="zh-CN" altLang="en-US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个位加起，两个加数的个位上的数相加，</a:t>
              </a:r>
              <a:r>
                <a:rPr lang="en-US" altLang="zh-CN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0+6=6</a:t>
              </a:r>
              <a:r>
                <a:rPr lang="zh-CN" altLang="en-US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，在得数的个位写</a:t>
              </a:r>
              <a:r>
                <a:rPr lang="en-US" altLang="zh-CN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211960" y="3038464"/>
            <a:ext cx="1944216" cy="1333486"/>
            <a:chOff x="840303" y="2873871"/>
            <a:chExt cx="2066262" cy="1333486"/>
          </a:xfrm>
          <a:noFill/>
        </p:grpSpPr>
        <p:sp>
          <p:nvSpPr>
            <p:cNvPr id="42" name="圆角矩形标注 41"/>
            <p:cNvSpPr/>
            <p:nvPr/>
          </p:nvSpPr>
          <p:spPr>
            <a:xfrm>
              <a:off x="840303" y="2892542"/>
              <a:ext cx="2025899" cy="1314815"/>
            </a:xfrm>
            <a:prstGeom prst="wedgeRoundRectCallout">
              <a:avLst>
                <a:gd name="adj1" fmla="val 15221"/>
                <a:gd name="adj2" fmla="val -91163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880665" y="2873871"/>
              <a:ext cx="2025900" cy="132343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两个加数的十位上的数相加，</a:t>
              </a:r>
              <a:r>
                <a:rPr lang="en-US" altLang="zh-CN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1+8=9</a:t>
              </a:r>
              <a:r>
                <a:rPr lang="zh-CN" altLang="en-US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，在得数的十位上写</a:t>
              </a:r>
              <a:r>
                <a:rPr lang="en-US" altLang="zh-CN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705313" y="3105349"/>
            <a:ext cx="2041938" cy="1024648"/>
            <a:chOff x="880664" y="2864886"/>
            <a:chExt cx="2170118" cy="1024648"/>
          </a:xfrm>
          <a:noFill/>
        </p:grpSpPr>
        <p:sp>
          <p:nvSpPr>
            <p:cNvPr id="64" name="圆角矩形标注 63"/>
            <p:cNvSpPr/>
            <p:nvPr/>
          </p:nvSpPr>
          <p:spPr>
            <a:xfrm>
              <a:off x="880665" y="2864886"/>
              <a:ext cx="2170117" cy="1024648"/>
            </a:xfrm>
            <a:prstGeom prst="wedgeRoundRectCallout">
              <a:avLst>
                <a:gd name="adj1" fmla="val -7618"/>
                <a:gd name="adj2" fmla="val -79179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880664" y="2873871"/>
              <a:ext cx="2093589" cy="101566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百位上的数直接落下来，在得数的百位上写</a:t>
              </a:r>
              <a:r>
                <a:rPr lang="en-US" altLang="zh-CN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896186" y="1289926"/>
            <a:ext cx="12082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2 1 0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459693" y="1597146"/>
            <a:ext cx="164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8 6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2596375" y="2127585"/>
            <a:ext cx="143603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3499891" y="2139702"/>
            <a:ext cx="4240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064749" y="1332761"/>
            <a:ext cx="12082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2 1 0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4628256" y="1639981"/>
            <a:ext cx="164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8 6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4764938" y="2170420"/>
            <a:ext cx="143603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5344579" y="2113460"/>
            <a:ext cx="6675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6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7479822" y="1347614"/>
            <a:ext cx="12082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2 1 0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7043329" y="1654834"/>
            <a:ext cx="164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8 6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5" name="直接连接符 74"/>
          <p:cNvCxnSpPr/>
          <p:nvPr/>
        </p:nvCxnSpPr>
        <p:spPr>
          <a:xfrm>
            <a:off x="7180011" y="2185273"/>
            <a:ext cx="143603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7457171" y="2185273"/>
            <a:ext cx="12082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9 </a:t>
            </a:r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45" name="图片 4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32" grpId="0" animBg="1"/>
      <p:bldP spid="33" grpId="0" animBg="1"/>
      <p:bldP spid="47" grpId="0"/>
      <p:bldP spid="48" grpId="0"/>
      <p:bldP spid="76" grpId="0"/>
      <p:bldP spid="69" grpId="0"/>
      <p:bldP spid="70" grpId="0"/>
      <p:bldP spid="77" grpId="0"/>
      <p:bldP spid="73" grpId="0"/>
      <p:bldP spid="74" grpId="0"/>
      <p:bldP spid="7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47963" y="699542"/>
            <a:ext cx="2808313" cy="830997"/>
            <a:chOff x="755576" y="1275607"/>
            <a:chExt cx="1526257" cy="954107"/>
          </a:xfrm>
          <a:noFill/>
        </p:grpSpPr>
        <p:sp>
          <p:nvSpPr>
            <p:cNvPr id="2" name="圆角矩形标注 1"/>
            <p:cNvSpPr/>
            <p:nvPr/>
          </p:nvSpPr>
          <p:spPr>
            <a:xfrm>
              <a:off x="755576" y="1347614"/>
              <a:ext cx="1526257" cy="882100"/>
            </a:xfrm>
            <a:prstGeom prst="wedgeRoundRectCallout">
              <a:avLst>
                <a:gd name="adj1" fmla="val -65359"/>
                <a:gd name="adj2" fmla="val -3785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794711" y="1275607"/>
              <a:ext cx="1487122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三、四两队大约有几百只蜜蜂。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85835" y="1347614"/>
            <a:ext cx="2232248" cy="1938992"/>
            <a:chOff x="539552" y="1506146"/>
            <a:chExt cx="2232248" cy="1938992"/>
          </a:xfrm>
          <a:noFill/>
        </p:grpSpPr>
        <p:sp>
          <p:nvSpPr>
            <p:cNvPr id="5" name="圆角矩形标注 4"/>
            <p:cNvSpPr/>
            <p:nvPr/>
          </p:nvSpPr>
          <p:spPr>
            <a:xfrm>
              <a:off x="539552" y="1518632"/>
              <a:ext cx="2088232" cy="1926506"/>
            </a:xfrm>
            <a:prstGeom prst="wedgeRoundRectCallout">
              <a:avLst>
                <a:gd name="adj1" fmla="val 6535"/>
                <a:gd name="adj2" fmla="val 68433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11560" y="1506146"/>
              <a:ext cx="2160240" cy="193899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三队有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86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只小蜜蜂，四队有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103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只小蜜蜂，求一共大约多少只。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3270862" y="1707654"/>
            <a:ext cx="27412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86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接近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100,103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接近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100+100=200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86+103</a:t>
            </a:r>
            <a:r>
              <a:rPr lang="zh-CN" altLang="en-US" sz="20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 rot="5400000">
            <a:off x="4370784" y="2844974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25781" y="3435846"/>
            <a:ext cx="1154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约等于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839469" y="3835956"/>
            <a:ext cx="31770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读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作：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86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103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约等于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310673" y="1751484"/>
            <a:ext cx="2378718" cy="1248891"/>
            <a:chOff x="6120173" y="1322859"/>
            <a:chExt cx="2378718" cy="1248891"/>
          </a:xfrm>
          <a:noFill/>
        </p:grpSpPr>
        <p:grpSp>
          <p:nvGrpSpPr>
            <p:cNvPr id="19" name="组合 18"/>
            <p:cNvGrpSpPr/>
            <p:nvPr/>
          </p:nvGrpSpPr>
          <p:grpSpPr>
            <a:xfrm>
              <a:off x="6120173" y="1322859"/>
              <a:ext cx="2378718" cy="1248891"/>
              <a:chOff x="539552" y="1506146"/>
              <a:chExt cx="2378718" cy="1938992"/>
            </a:xfrm>
            <a:grpFill/>
          </p:grpSpPr>
          <p:sp>
            <p:nvSpPr>
              <p:cNvPr id="20" name="圆角矩形标注 19"/>
              <p:cNvSpPr/>
              <p:nvPr/>
            </p:nvSpPr>
            <p:spPr>
              <a:xfrm>
                <a:off x="539552" y="1518632"/>
                <a:ext cx="2378718" cy="1926506"/>
              </a:xfrm>
              <a:prstGeom prst="wedgeRoundRectCallout">
                <a:avLst>
                  <a:gd name="adj1" fmla="val -5078"/>
                  <a:gd name="adj2" fmla="val 85321"/>
                  <a:gd name="adj3" fmla="val 16667"/>
                </a:avLst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611560" y="1506146"/>
                <a:ext cx="2160240" cy="46166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6216514" y="1429661"/>
              <a:ext cx="2202806" cy="101566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86+103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≈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200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（只）答：三、四两队大约有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200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只。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6" grpId="0"/>
      <p:bldP spid="17" grpId="0"/>
    </p:bldLst>
  </p:timing>
</p:sld>
</file>

<file path=ppt/tags/tag1.xml><?xml version="1.0" encoding="utf-8"?>
<p:tagLst xmlns:p="http://schemas.openxmlformats.org/presentationml/2006/main">
  <p:tag name="KSO_WPP_MARK_KEY" val="72d4b94c-aab4-4a93-91d1-ed6965c1374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1783</Words>
  <Application>WPS 演示</Application>
  <PresentationFormat>全屏显示(16:9)</PresentationFormat>
  <Paragraphs>357</Paragraphs>
  <Slides>17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103</cp:revision>
  <dcterms:created xsi:type="dcterms:W3CDTF">2018-09-11T05:46:00Z</dcterms:created>
  <dcterms:modified xsi:type="dcterms:W3CDTF">2023-02-01T01:46:02Z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D2A36B6C382549B1887DD89C1EE12F28</vt:lpwstr>
  </property>
  <property fmtid="{D5CDD505-2E9C-101B-9397-08002B2CF9AE}" pid="3" name="KSOProductBuildVer">
    <vt:lpwstr>2052-11.1.0.13703</vt:lpwstr>
  </property>
</Properties>
</file>