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3" r:id="rId4"/>
    <p:sldId id="294" r:id="rId5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291" r:id="rId18"/>
    <p:sldId id="308" r:id="rId19"/>
    <p:sldId id="272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>
        <p:scale>
          <a:sx n="140" d="100"/>
          <a:sy n="140" d="100"/>
        </p:scale>
        <p:origin x="-984" y="-3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076056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7504" y="93861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万以内的加减法（一）  三位数加减三位数（不连续进位、退位）的笔算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2.xml"/><Relationship Id="rId5" Type="http://schemas.openxmlformats.org/officeDocument/2006/relationships/slide" Target="slide17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2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364088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42251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43719" y="2211710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626955" y="1059582"/>
            <a:ext cx="6230751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勤劳的小蜜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蜂</a:t>
            </a:r>
            <a:r>
              <a:rPr lang="en-US" altLang="zh-CN" sz="2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万以内的加减法（一）</a:t>
            </a:r>
            <a:endParaRPr lang="zh-CN" altLang="en-US" sz="40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72929" y="1113443"/>
            <a:ext cx="661174" cy="648000"/>
            <a:chOff x="1326371" y="1457547"/>
            <a:chExt cx="661174" cy="64800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40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31640" y="626538"/>
            <a:ext cx="6545726" cy="3616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107504" y="3334995"/>
            <a:ext cx="871220" cy="103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755897" y="926330"/>
            <a:ext cx="4676958" cy="1077206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从家到果园比从家到花园要多飞多少米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3929" y="1866323"/>
            <a:ext cx="190914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592-384=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5927" y="926330"/>
            <a:ext cx="2232249" cy="1938992"/>
            <a:chOff x="407994" y="1087251"/>
            <a:chExt cx="2232249" cy="1938992"/>
          </a:xfrm>
        </p:grpSpPr>
        <p:sp>
          <p:nvSpPr>
            <p:cNvPr id="2" name="圆角矩形标注 1"/>
            <p:cNvSpPr/>
            <p:nvPr/>
          </p:nvSpPr>
          <p:spPr>
            <a:xfrm>
              <a:off x="407994" y="1087251"/>
              <a:ext cx="2088232" cy="1938992"/>
            </a:xfrm>
            <a:prstGeom prst="wedgeRoundRectCallout">
              <a:avLst>
                <a:gd name="adj1" fmla="val -33194"/>
                <a:gd name="adj2" fmla="val 73584"/>
                <a:gd name="adj3" fmla="val 16667"/>
              </a:avLst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07995" y="1087251"/>
              <a:ext cx="2232248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根据内容知道从家到果园的距离是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592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米，从家到花园的距离是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384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2771800" y="2364464"/>
            <a:ext cx="164084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5 9 2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55776" y="2803089"/>
            <a:ext cx="164084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- 3 8 4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67409" y="3431175"/>
            <a:ext cx="164084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2 0 8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55776" y="3431175"/>
            <a:ext cx="190846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3569584" y="2371041"/>
            <a:ext cx="82215" cy="638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91034" y="2980598"/>
            <a:ext cx="116522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6732239" y="1650961"/>
            <a:ext cx="2160241" cy="1018976"/>
            <a:chOff x="6732239" y="1923678"/>
            <a:chExt cx="2160241" cy="1018976"/>
          </a:xfrm>
        </p:grpSpPr>
        <p:sp>
          <p:nvSpPr>
            <p:cNvPr id="8" name="圆角矩形标注 7"/>
            <p:cNvSpPr/>
            <p:nvPr/>
          </p:nvSpPr>
          <p:spPr>
            <a:xfrm>
              <a:off x="6732240" y="1923678"/>
              <a:ext cx="2160240" cy="1005884"/>
            </a:xfrm>
            <a:prstGeom prst="wedgeRoundRectCallout">
              <a:avLst>
                <a:gd name="adj1" fmla="val 21496"/>
                <a:gd name="adj2" fmla="val 84798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732239" y="1926991"/>
              <a:ext cx="216024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个位上的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不够，从被减数的十位上借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当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805846" y="1869723"/>
            <a:ext cx="1638361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208(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64237" y="3220712"/>
            <a:ext cx="3348122" cy="830985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答：从家到果园比从家到花园要多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208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6" grpId="0"/>
      <p:bldP spid="17" grpId="0"/>
      <p:bldP spid="18" grpId="0"/>
      <p:bldP spid="7" grpId="0" animBg="1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560" y="985540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"/>
          <p:cNvSpPr txBox="1"/>
          <p:nvPr/>
        </p:nvSpPr>
        <p:spPr>
          <a:xfrm>
            <a:off x="1206527" y="843558"/>
            <a:ext cx="1944216" cy="582295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8297" y="1705618"/>
            <a:ext cx="100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376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6455" y="2384900"/>
            <a:ext cx="1384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+ 163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06455" y="3073770"/>
            <a:ext cx="124010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882662" y="3070309"/>
            <a:ext cx="124010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918923" y="3084101"/>
            <a:ext cx="124010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943130" y="3084101"/>
            <a:ext cx="124010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232979" y="1738569"/>
            <a:ext cx="926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728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18172" y="1758859"/>
            <a:ext cx="965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456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42702" y="1751083"/>
            <a:ext cx="998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553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78784" y="2427439"/>
            <a:ext cx="16160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+ 338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54870" y="2441030"/>
            <a:ext cx="1472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- 246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71121" y="2437770"/>
            <a:ext cx="1384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- 137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62244" y="3217786"/>
            <a:ext cx="100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539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50476" y="3186540"/>
            <a:ext cx="100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891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26712" y="3217786"/>
            <a:ext cx="100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482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354932" y="3192797"/>
            <a:ext cx="100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319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  <p:bldP spid="16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8690" y="1203600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251520" y="2183363"/>
            <a:ext cx="2753335" cy="1972563"/>
            <a:chOff x="794793" y="2006755"/>
            <a:chExt cx="3898631" cy="2528203"/>
          </a:xfrm>
        </p:grpSpPr>
        <p:grpSp>
          <p:nvGrpSpPr>
            <p:cNvPr id="10" name="组合 9"/>
            <p:cNvGrpSpPr/>
            <p:nvPr/>
          </p:nvGrpSpPr>
          <p:grpSpPr>
            <a:xfrm>
              <a:off x="794793" y="2006755"/>
              <a:ext cx="3898631" cy="2017297"/>
              <a:chOff x="1023656" y="2354768"/>
              <a:chExt cx="3216667" cy="1801158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23656" y="2355726"/>
                <a:ext cx="1604127" cy="18002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1449065" y="2435986"/>
                <a:ext cx="989888" cy="4842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562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233041" y="2845694"/>
                <a:ext cx="1126963" cy="4842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+374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449065" y="3372090"/>
                <a:ext cx="1126963" cy="4842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836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1233041" y="3405217"/>
                <a:ext cx="112696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矩形 44"/>
              <p:cNvSpPr/>
              <p:nvPr/>
            </p:nvSpPr>
            <p:spPr>
              <a:xfrm>
                <a:off x="2636196" y="2354768"/>
                <a:ext cx="1604127" cy="18002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2943315" y="2474959"/>
                <a:ext cx="989889" cy="4842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562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2706167" y="2881626"/>
                <a:ext cx="1126963" cy="4842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+374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2724111" y="3405217"/>
                <a:ext cx="112696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TextBox 52"/>
              <p:cNvSpPr txBox="1"/>
              <p:nvPr/>
            </p:nvSpPr>
            <p:spPr>
              <a:xfrm>
                <a:off x="2925212" y="3376045"/>
                <a:ext cx="1126963" cy="598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36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1" name="椭圆 10"/>
            <p:cNvSpPr/>
            <p:nvPr/>
          </p:nvSpPr>
          <p:spPr>
            <a:xfrm>
              <a:off x="1368894" y="3742871"/>
              <a:ext cx="828241" cy="79208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3393409" y="3688475"/>
              <a:ext cx="828241" cy="79208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93826" y="3484653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203848" y="2167258"/>
            <a:ext cx="2745548" cy="1988668"/>
            <a:chOff x="794793" y="2006888"/>
            <a:chExt cx="3895631" cy="2540924"/>
          </a:xfrm>
        </p:grpSpPr>
        <p:grpSp>
          <p:nvGrpSpPr>
            <p:cNvPr id="26" name="组合 25"/>
            <p:cNvGrpSpPr/>
            <p:nvPr/>
          </p:nvGrpSpPr>
          <p:grpSpPr>
            <a:xfrm>
              <a:off x="794793" y="2006888"/>
              <a:ext cx="3895631" cy="2017163"/>
              <a:chOff x="1023656" y="2354887"/>
              <a:chExt cx="3214192" cy="180103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023656" y="2355726"/>
                <a:ext cx="1604127" cy="18002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449065" y="2435986"/>
                <a:ext cx="989888" cy="5968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894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1233041" y="2845694"/>
                <a:ext cx="1342987" cy="5968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-</a:t>
                </a:r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527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449065" y="3372090"/>
                <a:ext cx="1126963" cy="5968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367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1233041" y="3405217"/>
                <a:ext cx="112696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矩形 46"/>
              <p:cNvSpPr/>
              <p:nvPr/>
            </p:nvSpPr>
            <p:spPr>
              <a:xfrm>
                <a:off x="2633721" y="2354887"/>
                <a:ext cx="1604127" cy="18002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2962538" y="2424207"/>
                <a:ext cx="989888" cy="5968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894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2746515" y="2833916"/>
                <a:ext cx="1342987" cy="5968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-</a:t>
                </a:r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527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2962538" y="3360312"/>
                <a:ext cx="1126963" cy="5968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377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7" name="直接连接符 56"/>
              <p:cNvCxnSpPr/>
              <p:nvPr/>
            </p:nvCxnSpPr>
            <p:spPr>
              <a:xfrm>
                <a:off x="2746515" y="3393438"/>
                <a:ext cx="112696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椭圆 26"/>
            <p:cNvSpPr/>
            <p:nvPr/>
          </p:nvSpPr>
          <p:spPr>
            <a:xfrm>
              <a:off x="1467212" y="3755724"/>
              <a:ext cx="828242" cy="79208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304194" y="3690126"/>
              <a:ext cx="828242" cy="79208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156176" y="2139702"/>
            <a:ext cx="2779917" cy="2023035"/>
            <a:chOff x="794793" y="1993948"/>
            <a:chExt cx="3888434" cy="2564632"/>
          </a:xfrm>
        </p:grpSpPr>
        <p:grpSp>
          <p:nvGrpSpPr>
            <p:cNvPr id="35" name="组合 34"/>
            <p:cNvGrpSpPr/>
            <p:nvPr/>
          </p:nvGrpSpPr>
          <p:grpSpPr>
            <a:xfrm>
              <a:off x="794793" y="1993948"/>
              <a:ext cx="3888434" cy="2030104"/>
              <a:chOff x="1023656" y="2343333"/>
              <a:chExt cx="3208254" cy="1812593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1023656" y="2355726"/>
                <a:ext cx="1604127" cy="18002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1449065" y="2435986"/>
                <a:ext cx="989888" cy="5922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473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1233041" y="2845694"/>
                <a:ext cx="1342987" cy="661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35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1449065" y="3372090"/>
                <a:ext cx="1126963" cy="5922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823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1233041" y="3405217"/>
                <a:ext cx="112696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矩形 47"/>
              <p:cNvSpPr/>
              <p:nvPr/>
            </p:nvSpPr>
            <p:spPr>
              <a:xfrm>
                <a:off x="2627783" y="2343333"/>
                <a:ext cx="1604127" cy="18002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2984846" y="2445088"/>
                <a:ext cx="989888" cy="5922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473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2716131" y="2854795"/>
                <a:ext cx="1299240" cy="661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+ </a:t>
                </a:r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35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2984846" y="3381191"/>
                <a:ext cx="1126963" cy="5922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08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5" name="直接连接符 64"/>
              <p:cNvCxnSpPr/>
              <p:nvPr/>
            </p:nvCxnSpPr>
            <p:spPr>
              <a:xfrm>
                <a:off x="2768823" y="3414318"/>
                <a:ext cx="112696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椭圆 35"/>
            <p:cNvSpPr/>
            <p:nvPr/>
          </p:nvSpPr>
          <p:spPr>
            <a:xfrm>
              <a:off x="1448306" y="3715608"/>
              <a:ext cx="828242" cy="79208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3296998" y="3766491"/>
              <a:ext cx="828242" cy="792089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712058" y="4371628"/>
            <a:ext cx="1409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7" name="TextBox 66"/>
          <p:cNvSpPr txBox="1"/>
          <p:nvPr/>
        </p:nvSpPr>
        <p:spPr>
          <a:xfrm>
            <a:off x="2034315" y="3414712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940240" y="3440676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567259" y="3477777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595412" y="3448040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889105" y="3484653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7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71600" y="978863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火眼金睛辨对错。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76" name="图片 7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7" grpId="0"/>
      <p:bldP spid="68" grpId="0"/>
      <p:bldP spid="69" grpId="0"/>
      <p:bldP spid="70" grpId="0"/>
      <p:bldP spid="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8020" y="978865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40950" y="896255"/>
            <a:ext cx="5868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在○里填上“＞”“＜”或“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39681" y="1618224"/>
            <a:ext cx="7148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345+274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519       472+319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781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39681" y="2488564"/>
            <a:ext cx="7148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572-316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266       835-462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363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08987" y="3355127"/>
            <a:ext cx="7148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414+337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741       884-539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355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10380" y="1698943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15954" y="3416681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61530" y="3417749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73098" y="2550118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45106" y="1679778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14016" y="2550117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  <p:bldP spid="10" grpId="0"/>
      <p:bldP spid="16" grpId="0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4051" y="1202976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1"/>
          <p:cNvSpPr txBox="1"/>
          <p:nvPr/>
        </p:nvSpPr>
        <p:spPr>
          <a:xfrm>
            <a:off x="821611" y="1055476"/>
            <a:ext cx="1944216" cy="52320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699541"/>
            <a:ext cx="6545726" cy="3616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28684" y="1779661"/>
            <a:ext cx="2939368" cy="1728193"/>
            <a:chOff x="428684" y="1779661"/>
            <a:chExt cx="2939368" cy="1728193"/>
          </a:xfrm>
        </p:grpSpPr>
        <p:sp>
          <p:nvSpPr>
            <p:cNvPr id="7" name="圆角矩形标注 6"/>
            <p:cNvSpPr/>
            <p:nvPr/>
          </p:nvSpPr>
          <p:spPr>
            <a:xfrm>
              <a:off x="428684" y="1779661"/>
              <a:ext cx="2847172" cy="1728193"/>
            </a:xfrm>
            <a:prstGeom prst="wedgeRoundRectCallout">
              <a:avLst>
                <a:gd name="adj1" fmla="val -27802"/>
                <a:gd name="adj2" fmla="val 62500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28684" y="1779662"/>
              <a:ext cx="2939368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学校里在植树节组织同学们植树，二年级有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215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个同学去，三年级有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276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个同学去。两个年级一共有多少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去植树？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139952" y="1286296"/>
            <a:ext cx="266429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215+276=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91648" y="1923121"/>
            <a:ext cx="140043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2 1 5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07904" y="2427734"/>
            <a:ext cx="172819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+2 7 6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56844" y="3075806"/>
            <a:ext cx="153523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4 9 1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740184" y="3014399"/>
            <a:ext cx="140788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499992" y="2614141"/>
            <a:ext cx="36004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74003" y="1286295"/>
            <a:ext cx="122413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19674" y="1279588"/>
            <a:ext cx="122413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72100" y="2829584"/>
            <a:ext cx="3370480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答：两个年级一共有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人去植树。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84168" y="3355127"/>
            <a:ext cx="122413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6" grpId="0"/>
      <p:bldP spid="17" grpId="0"/>
      <p:bldP spid="18" grpId="0"/>
      <p:bldP spid="21" grpId="0"/>
      <p:bldP spid="22" grpId="0"/>
      <p:bldP spid="23" grpId="0"/>
      <p:bldP spid="24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07654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8" y="2129790"/>
            <a:ext cx="6720840" cy="156964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三位数加三位数（不连续进位）的笔算方法：相同数位对齐，从个位加起，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哪一位上的数相加满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就向前一位进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，计算前一位时不要忘记加进位的“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491630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843558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7624" y="1938206"/>
            <a:ext cx="6510105" cy="156964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三位数减三位数（不连续退位）的笔算方法：相同数位对齐，从个位减起，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哪一位上的数不够减，就从前一位退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，和本位上的数相加后再减，退位的那个数要把借走的“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”减掉。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95736" y="160123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6-8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383188" y="726345"/>
            <a:ext cx="5645196" cy="4127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39430" y="1131590"/>
            <a:ext cx="2144337" cy="2255677"/>
            <a:chOff x="339430" y="1131590"/>
            <a:chExt cx="2144337" cy="2255677"/>
          </a:xfrm>
        </p:grpSpPr>
        <p:sp>
          <p:nvSpPr>
            <p:cNvPr id="2" name="圆角矩形标注 1"/>
            <p:cNvSpPr/>
            <p:nvPr/>
          </p:nvSpPr>
          <p:spPr>
            <a:xfrm>
              <a:off x="339430" y="1131590"/>
              <a:ext cx="2144337" cy="2255677"/>
            </a:xfrm>
            <a:prstGeom prst="wedgeRoundRectCallou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53559" y="1228376"/>
              <a:ext cx="1851663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根据右图你可以发现提出什么问题？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6" descr="0015e77674b7604f-592c837e68606e11-1ecbfbb2b9c869910f4e06362c5eec77_i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27784" y="771550"/>
            <a:ext cx="6420238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410143" y="3003798"/>
            <a:ext cx="1066822" cy="121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85768" y="1275606"/>
            <a:ext cx="1584176" cy="1296144"/>
            <a:chOff x="7380313" y="1347615"/>
            <a:chExt cx="1584176" cy="1296144"/>
          </a:xfrm>
        </p:grpSpPr>
        <p:sp>
          <p:nvSpPr>
            <p:cNvPr id="2" name="圆角矩形标注 1"/>
            <p:cNvSpPr/>
            <p:nvPr/>
          </p:nvSpPr>
          <p:spPr>
            <a:xfrm>
              <a:off x="7380313" y="1347615"/>
              <a:ext cx="1584176" cy="1296144"/>
            </a:xfrm>
            <a:prstGeom prst="wedgeRoundRectCallout">
              <a:avLst>
                <a:gd name="adj1" fmla="val 23274"/>
                <a:gd name="adj2" fmla="val 70487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416824" y="1371421"/>
              <a:ext cx="14036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我们要怎么解决上面的问题？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230535" y="1368568"/>
            <a:ext cx="52450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从果园到花园一共多少米？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90325" y="2033140"/>
            <a:ext cx="5918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二队比一队少多少只小蜜蜂？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30535" y="2787774"/>
            <a:ext cx="55635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从家到果园比从家到花园要多飞多少米？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波形 15"/>
          <p:cNvSpPr/>
          <p:nvPr/>
        </p:nvSpPr>
        <p:spPr>
          <a:xfrm>
            <a:off x="1408395" y="3106702"/>
            <a:ext cx="4171717" cy="1625288"/>
          </a:xfrm>
          <a:prstGeom prst="wave">
            <a:avLst>
              <a:gd name="adj1" fmla="val 8785"/>
              <a:gd name="adj2" fmla="val 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76" y="3358416"/>
            <a:ext cx="1274763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8100392" y="3455577"/>
            <a:ext cx="901700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400283" y="1448104"/>
            <a:ext cx="2232248" cy="904055"/>
            <a:chOff x="4283968" y="483518"/>
            <a:chExt cx="2232248" cy="904055"/>
          </a:xfrm>
        </p:grpSpPr>
        <p:sp>
          <p:nvSpPr>
            <p:cNvPr id="2" name="圆角矩形标注 1"/>
            <p:cNvSpPr/>
            <p:nvPr/>
          </p:nvSpPr>
          <p:spPr>
            <a:xfrm>
              <a:off x="4283968" y="483518"/>
              <a:ext cx="2016224" cy="904055"/>
            </a:xfrm>
            <a:prstGeom prst="wedgeRoundRectCallout">
              <a:avLst>
                <a:gd name="adj1" fmla="val -32458"/>
                <a:gd name="adj2" fmla="val 119752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342040" y="520046"/>
              <a:ext cx="21741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从果园到花园一共多少米？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3167015" y="1654194"/>
            <a:ext cx="188904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111231" y="1654194"/>
            <a:ext cx="316835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3039831" y="1504899"/>
            <a:ext cx="254367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947026" y="1504899"/>
            <a:ext cx="254367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170891" y="1510178"/>
            <a:ext cx="254367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753192" y="1798210"/>
            <a:ext cx="701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花园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23199" y="1798210"/>
            <a:ext cx="485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19692" y="1868506"/>
            <a:ext cx="756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果园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>
          <a:xfrm rot="5400000">
            <a:off x="3860936" y="190926"/>
            <a:ext cx="560639" cy="186590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左大括号 27"/>
          <p:cNvSpPr/>
          <p:nvPr/>
        </p:nvSpPr>
        <p:spPr>
          <a:xfrm rot="5400000">
            <a:off x="6405022" y="-450668"/>
            <a:ext cx="560639" cy="318848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820108" y="455997"/>
            <a:ext cx="1115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384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265017" y="389316"/>
            <a:ext cx="1115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592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左大括号 30"/>
          <p:cNvSpPr/>
          <p:nvPr/>
        </p:nvSpPr>
        <p:spPr>
          <a:xfrm rot="16200000">
            <a:off x="5426043" y="-91970"/>
            <a:ext cx="560639" cy="518342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4677483" y="2836887"/>
            <a:ext cx="2126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384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+592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60466" y="3492511"/>
            <a:ext cx="3882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384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592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964905" y="4042806"/>
            <a:ext cx="2477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384+592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687444" y="3399244"/>
            <a:ext cx="2232248" cy="904055"/>
            <a:chOff x="4283968" y="483518"/>
            <a:chExt cx="2232248" cy="904055"/>
          </a:xfrm>
        </p:grpSpPr>
        <p:sp>
          <p:nvSpPr>
            <p:cNvPr id="36" name="圆角矩形标注 35"/>
            <p:cNvSpPr/>
            <p:nvPr/>
          </p:nvSpPr>
          <p:spPr>
            <a:xfrm>
              <a:off x="4283968" y="483518"/>
              <a:ext cx="2016224" cy="904055"/>
            </a:xfrm>
            <a:prstGeom prst="wedgeRoundRectCallout">
              <a:avLst>
                <a:gd name="adj1" fmla="val 67659"/>
                <a:gd name="adj2" fmla="val 18608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342040" y="520046"/>
              <a:ext cx="21741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从果园到花园大约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22" grpId="0" animBg="1"/>
      <p:bldP spid="23" grpId="0" animBg="1"/>
      <p:bldP spid="13" grpId="0"/>
      <p:bldP spid="25" grpId="0"/>
      <p:bldP spid="26" grpId="0"/>
      <p:bldP spid="14" grpId="0" animBg="1"/>
      <p:bldP spid="28" grpId="0" animBg="1"/>
      <p:bldP spid="15" grpId="0"/>
      <p:bldP spid="30" grpId="0"/>
      <p:bldP spid="31" grpId="0" animBg="1"/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7154" y="3503838"/>
            <a:ext cx="789346" cy="94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72210" y="538733"/>
            <a:ext cx="976469" cy="59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635896" y="448921"/>
            <a:ext cx="4004438" cy="634225"/>
            <a:chOff x="426131" y="1275606"/>
            <a:chExt cx="1464798" cy="634225"/>
          </a:xfrm>
        </p:grpSpPr>
        <p:sp>
          <p:nvSpPr>
            <p:cNvPr id="2" name="圆角矩形标注 1"/>
            <p:cNvSpPr/>
            <p:nvPr/>
          </p:nvSpPr>
          <p:spPr>
            <a:xfrm>
              <a:off x="428684" y="1275606"/>
              <a:ext cx="1462245" cy="634225"/>
            </a:xfrm>
            <a:prstGeom prst="wedgeRoundRectCallout">
              <a:avLst>
                <a:gd name="adj1" fmla="val -57866"/>
                <a:gd name="adj2" fmla="val -15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26131" y="1341859"/>
              <a:ext cx="14568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我们借助计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算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器来计算试试。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12417" y="1743395"/>
            <a:ext cx="2118679" cy="1631667"/>
            <a:chOff x="5513186" y="2574165"/>
            <a:chExt cx="1795118" cy="1437745"/>
          </a:xfrm>
        </p:grpSpPr>
        <p:grpSp>
          <p:nvGrpSpPr>
            <p:cNvPr id="48" name="组合 47"/>
            <p:cNvGrpSpPr/>
            <p:nvPr/>
          </p:nvGrpSpPr>
          <p:grpSpPr>
            <a:xfrm>
              <a:off x="5513186" y="3590641"/>
              <a:ext cx="1728192" cy="367474"/>
              <a:chOff x="5513186" y="3590641"/>
              <a:chExt cx="1728192" cy="367474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5513186" y="3590641"/>
                <a:ext cx="1728192" cy="36747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8" name="直接连接符 57"/>
              <p:cNvCxnSpPr/>
              <p:nvPr/>
            </p:nvCxnSpPr>
            <p:spPr>
              <a:xfrm>
                <a:off x="6089250" y="3600157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6665314" y="3590641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组合 48"/>
            <p:cNvGrpSpPr/>
            <p:nvPr/>
          </p:nvGrpSpPr>
          <p:grpSpPr>
            <a:xfrm>
              <a:off x="5580112" y="2574165"/>
              <a:ext cx="1728192" cy="1437745"/>
              <a:chOff x="5580112" y="2574165"/>
              <a:chExt cx="1728192" cy="1437745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6377282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5796136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6948264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3" name="组合 52"/>
              <p:cNvGrpSpPr/>
              <p:nvPr/>
            </p:nvGrpSpPr>
            <p:grpSpPr>
              <a:xfrm>
                <a:off x="5580112" y="3550245"/>
                <a:ext cx="1728192" cy="461665"/>
                <a:chOff x="5580112" y="3550245"/>
                <a:chExt cx="1728192" cy="461665"/>
              </a:xfrm>
            </p:grpSpPr>
            <p:sp>
              <p:nvSpPr>
                <p:cNvPr id="54" name="TextBox 53"/>
                <p:cNvSpPr txBox="1"/>
                <p:nvPr/>
              </p:nvSpPr>
              <p:spPr>
                <a:xfrm>
                  <a:off x="5580112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5" name="TextBox 54"/>
                <p:cNvSpPr txBox="1"/>
                <p:nvPr/>
              </p:nvSpPr>
              <p:spPr>
                <a:xfrm>
                  <a:off x="6156176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6" name="TextBox 55"/>
                <p:cNvSpPr txBox="1"/>
                <p:nvPr/>
              </p:nvSpPr>
              <p:spPr>
                <a:xfrm>
                  <a:off x="6732240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9" name="组合 8"/>
          <p:cNvGrpSpPr/>
          <p:nvPr/>
        </p:nvGrpSpPr>
        <p:grpSpPr>
          <a:xfrm>
            <a:off x="1948944" y="1984642"/>
            <a:ext cx="164471" cy="911650"/>
            <a:chOff x="1948944" y="1984642"/>
            <a:chExt cx="164471" cy="911650"/>
          </a:xfrm>
        </p:grpSpPr>
        <p:sp>
          <p:nvSpPr>
            <p:cNvPr id="17" name="椭圆 16"/>
            <p:cNvSpPr/>
            <p:nvPr/>
          </p:nvSpPr>
          <p:spPr>
            <a:xfrm>
              <a:off x="1948944" y="2792687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951108" y="1984642"/>
              <a:ext cx="162307" cy="808045"/>
              <a:chOff x="6876256" y="3089726"/>
              <a:chExt cx="137520" cy="712010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6876256" y="3442339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42" name="组合 41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46" name="椭圆 45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椭圆 46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3" name="组合 42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44" name="椭圆 43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5" name="椭圆 44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35" name="组合 34"/>
              <p:cNvGrpSpPr/>
              <p:nvPr/>
            </p:nvGrpSpPr>
            <p:grpSpPr>
              <a:xfrm>
                <a:off x="6876256" y="3089726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36" name="组合 35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40" name="椭圆 39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" name="椭圆 40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7" name="组合 36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38" name="椭圆 37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7" name="组合 6"/>
          <p:cNvGrpSpPr/>
          <p:nvPr/>
        </p:nvGrpSpPr>
        <p:grpSpPr>
          <a:xfrm>
            <a:off x="1265213" y="2384815"/>
            <a:ext cx="166141" cy="511477"/>
            <a:chOff x="1265213" y="2384815"/>
            <a:chExt cx="166141" cy="511477"/>
          </a:xfrm>
        </p:grpSpPr>
        <p:sp>
          <p:nvSpPr>
            <p:cNvPr id="16" name="椭圆 15"/>
            <p:cNvSpPr/>
            <p:nvPr/>
          </p:nvSpPr>
          <p:spPr>
            <a:xfrm>
              <a:off x="1269047" y="2792687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265213" y="2384815"/>
              <a:ext cx="162307" cy="407872"/>
              <a:chOff x="6876256" y="3442339"/>
              <a:chExt cx="137520" cy="359397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30" name="椭圆 29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60" name="组合 59"/>
          <p:cNvGrpSpPr/>
          <p:nvPr/>
        </p:nvGrpSpPr>
        <p:grpSpPr>
          <a:xfrm>
            <a:off x="3499601" y="1275606"/>
            <a:ext cx="2118679" cy="2063716"/>
            <a:chOff x="5513186" y="2193465"/>
            <a:chExt cx="1795118" cy="1818445"/>
          </a:xfrm>
        </p:grpSpPr>
        <p:grpSp>
          <p:nvGrpSpPr>
            <p:cNvPr id="61" name="组合 60"/>
            <p:cNvGrpSpPr/>
            <p:nvPr/>
          </p:nvGrpSpPr>
          <p:grpSpPr>
            <a:xfrm>
              <a:off x="5513186" y="3590641"/>
              <a:ext cx="1728192" cy="367474"/>
              <a:chOff x="5513186" y="3590641"/>
              <a:chExt cx="1728192" cy="367474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5513186" y="3590641"/>
                <a:ext cx="1728192" cy="36747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6089250" y="3600157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6665314" y="3590641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组合 61"/>
            <p:cNvGrpSpPr/>
            <p:nvPr/>
          </p:nvGrpSpPr>
          <p:grpSpPr>
            <a:xfrm>
              <a:off x="5580112" y="2193465"/>
              <a:ext cx="1728192" cy="1818445"/>
              <a:chOff x="5580112" y="2193465"/>
              <a:chExt cx="1728192" cy="1818445"/>
            </a:xfrm>
          </p:grpSpPr>
          <p:cxnSp>
            <p:nvCxnSpPr>
              <p:cNvPr id="63" name="直接连接符 62"/>
              <p:cNvCxnSpPr/>
              <p:nvPr/>
            </p:nvCxnSpPr>
            <p:spPr>
              <a:xfrm>
                <a:off x="6377282" y="2193465"/>
                <a:ext cx="0" cy="139717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5796136" y="2193465"/>
                <a:ext cx="0" cy="139717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6948264" y="2193465"/>
                <a:ext cx="0" cy="13971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6" name="组合 65"/>
              <p:cNvGrpSpPr/>
              <p:nvPr/>
            </p:nvGrpSpPr>
            <p:grpSpPr>
              <a:xfrm>
                <a:off x="5580112" y="3550245"/>
                <a:ext cx="1728192" cy="461665"/>
                <a:chOff x="5580112" y="3550245"/>
                <a:chExt cx="1728192" cy="461665"/>
              </a:xfrm>
            </p:grpSpPr>
            <p:sp>
              <p:nvSpPr>
                <p:cNvPr id="67" name="TextBox 66"/>
                <p:cNvSpPr txBox="1"/>
                <p:nvPr/>
              </p:nvSpPr>
              <p:spPr>
                <a:xfrm>
                  <a:off x="5580112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8" name="TextBox 67"/>
                <p:cNvSpPr txBox="1"/>
                <p:nvPr/>
              </p:nvSpPr>
              <p:spPr>
                <a:xfrm>
                  <a:off x="6156176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9" name="TextBox 68"/>
                <p:cNvSpPr txBox="1"/>
                <p:nvPr/>
              </p:nvSpPr>
              <p:spPr>
                <a:xfrm>
                  <a:off x="6732240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73" name="组合 72"/>
          <p:cNvGrpSpPr/>
          <p:nvPr/>
        </p:nvGrpSpPr>
        <p:grpSpPr>
          <a:xfrm>
            <a:off x="5950734" y="1731027"/>
            <a:ext cx="2118679" cy="1631667"/>
            <a:chOff x="5513186" y="2574165"/>
            <a:chExt cx="1795118" cy="1437745"/>
          </a:xfrm>
        </p:grpSpPr>
        <p:grpSp>
          <p:nvGrpSpPr>
            <p:cNvPr id="74" name="组合 73"/>
            <p:cNvGrpSpPr/>
            <p:nvPr/>
          </p:nvGrpSpPr>
          <p:grpSpPr>
            <a:xfrm>
              <a:off x="5513186" y="3590641"/>
              <a:ext cx="1728192" cy="367474"/>
              <a:chOff x="5513186" y="3590641"/>
              <a:chExt cx="1728192" cy="367474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5513186" y="3590641"/>
                <a:ext cx="1728192" cy="36747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4" name="直接连接符 83"/>
              <p:cNvCxnSpPr/>
              <p:nvPr/>
            </p:nvCxnSpPr>
            <p:spPr>
              <a:xfrm>
                <a:off x="6089250" y="3600157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>
                <a:off x="6665314" y="3590641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/>
            <p:cNvGrpSpPr/>
            <p:nvPr/>
          </p:nvGrpSpPr>
          <p:grpSpPr>
            <a:xfrm>
              <a:off x="5580112" y="2574165"/>
              <a:ext cx="1728192" cy="1437745"/>
              <a:chOff x="5580112" y="2574165"/>
              <a:chExt cx="1728192" cy="1437745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6377282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5796136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6948264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9" name="组合 78"/>
              <p:cNvGrpSpPr/>
              <p:nvPr/>
            </p:nvGrpSpPr>
            <p:grpSpPr>
              <a:xfrm>
                <a:off x="5580112" y="3550245"/>
                <a:ext cx="1728192" cy="461665"/>
                <a:chOff x="5580112" y="3550245"/>
                <a:chExt cx="1728192" cy="461665"/>
              </a:xfrm>
            </p:grpSpPr>
            <p:sp>
              <p:nvSpPr>
                <p:cNvPr id="80" name="TextBox 79"/>
                <p:cNvSpPr txBox="1"/>
                <p:nvPr/>
              </p:nvSpPr>
              <p:spPr>
                <a:xfrm>
                  <a:off x="5580112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81" name="TextBox 80"/>
                <p:cNvSpPr txBox="1"/>
                <p:nvPr/>
              </p:nvSpPr>
              <p:spPr>
                <a:xfrm>
                  <a:off x="6156176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82" name="TextBox 81"/>
                <p:cNvSpPr txBox="1"/>
                <p:nvPr/>
              </p:nvSpPr>
              <p:spPr>
                <a:xfrm>
                  <a:off x="6732240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5" name="TextBox 4"/>
          <p:cNvSpPr txBox="1"/>
          <p:nvPr/>
        </p:nvSpPr>
        <p:spPr>
          <a:xfrm>
            <a:off x="1101897" y="3281070"/>
            <a:ext cx="1817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5   9   2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25006" y="2707631"/>
            <a:ext cx="162308" cy="197914"/>
            <a:chOff x="2625006" y="2707631"/>
            <a:chExt cx="162308" cy="197914"/>
          </a:xfrm>
        </p:grpSpPr>
        <p:sp>
          <p:nvSpPr>
            <p:cNvPr id="100" name="椭圆 99"/>
            <p:cNvSpPr/>
            <p:nvPr/>
          </p:nvSpPr>
          <p:spPr>
            <a:xfrm>
              <a:off x="2625007" y="2801940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2625006" y="2707631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3748250" y="2349755"/>
            <a:ext cx="166141" cy="511477"/>
            <a:chOff x="1265213" y="2384815"/>
            <a:chExt cx="166141" cy="511477"/>
          </a:xfrm>
        </p:grpSpPr>
        <p:sp>
          <p:nvSpPr>
            <p:cNvPr id="117" name="椭圆 116"/>
            <p:cNvSpPr/>
            <p:nvPr/>
          </p:nvSpPr>
          <p:spPr>
            <a:xfrm>
              <a:off x="1269047" y="2792687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8" name="组合 117"/>
            <p:cNvGrpSpPr/>
            <p:nvPr/>
          </p:nvGrpSpPr>
          <p:grpSpPr>
            <a:xfrm>
              <a:off x="1265213" y="2384815"/>
              <a:ext cx="162307" cy="407872"/>
              <a:chOff x="6876256" y="3442339"/>
              <a:chExt cx="137520" cy="359397"/>
            </a:xfrm>
          </p:grpSpPr>
          <p:grpSp>
            <p:nvGrpSpPr>
              <p:cNvPr id="119" name="组合 118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123" name="椭圆 122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0" name="组合 119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121" name="椭圆 120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2" name="椭圆 121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25" name="组合 124"/>
          <p:cNvGrpSpPr/>
          <p:nvPr/>
        </p:nvGrpSpPr>
        <p:grpSpPr>
          <a:xfrm>
            <a:off x="4433964" y="1948132"/>
            <a:ext cx="164471" cy="911650"/>
            <a:chOff x="1948944" y="1984642"/>
            <a:chExt cx="164471" cy="911650"/>
          </a:xfrm>
        </p:grpSpPr>
        <p:sp>
          <p:nvSpPr>
            <p:cNvPr id="126" name="椭圆 125"/>
            <p:cNvSpPr/>
            <p:nvPr/>
          </p:nvSpPr>
          <p:spPr>
            <a:xfrm>
              <a:off x="1948944" y="2792687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7" name="组合 126"/>
            <p:cNvGrpSpPr/>
            <p:nvPr/>
          </p:nvGrpSpPr>
          <p:grpSpPr>
            <a:xfrm>
              <a:off x="1951108" y="1984642"/>
              <a:ext cx="162307" cy="808045"/>
              <a:chOff x="6876256" y="3089726"/>
              <a:chExt cx="137520" cy="712010"/>
            </a:xfrm>
          </p:grpSpPr>
          <p:grpSp>
            <p:nvGrpSpPr>
              <p:cNvPr id="128" name="组合 127"/>
              <p:cNvGrpSpPr/>
              <p:nvPr/>
            </p:nvGrpSpPr>
            <p:grpSpPr>
              <a:xfrm>
                <a:off x="6876256" y="3442339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136" name="组合 135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40" name="椭圆 139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1" name="椭圆 140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7" name="组合 136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38" name="椭圆 137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9" name="椭圆 138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29" name="组合 128"/>
              <p:cNvGrpSpPr/>
              <p:nvPr/>
            </p:nvGrpSpPr>
            <p:grpSpPr>
              <a:xfrm>
                <a:off x="6876256" y="3089726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130" name="组合 129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34" name="椭圆 133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5" name="椭圆 134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1" name="组合 130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32" name="椭圆 131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3" name="椭圆 132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42" name="组合 141"/>
          <p:cNvGrpSpPr/>
          <p:nvPr/>
        </p:nvGrpSpPr>
        <p:grpSpPr>
          <a:xfrm>
            <a:off x="5116023" y="2661868"/>
            <a:ext cx="162308" cy="197914"/>
            <a:chOff x="2625006" y="2707631"/>
            <a:chExt cx="162308" cy="197914"/>
          </a:xfrm>
        </p:grpSpPr>
        <p:sp>
          <p:nvSpPr>
            <p:cNvPr id="143" name="椭圆 142"/>
            <p:cNvSpPr/>
            <p:nvPr/>
          </p:nvSpPr>
          <p:spPr>
            <a:xfrm>
              <a:off x="2625007" y="2801940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2625006" y="2707631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3752084" y="1580055"/>
            <a:ext cx="165199" cy="290815"/>
            <a:chOff x="3337262" y="3644566"/>
            <a:chExt cx="165199" cy="290815"/>
          </a:xfrm>
          <a:solidFill>
            <a:srgbClr val="92D050"/>
          </a:solidFill>
        </p:grpSpPr>
        <p:grpSp>
          <p:nvGrpSpPr>
            <p:cNvPr id="146" name="组合 145"/>
            <p:cNvGrpSpPr/>
            <p:nvPr/>
          </p:nvGrpSpPr>
          <p:grpSpPr>
            <a:xfrm>
              <a:off x="3337262" y="3735981"/>
              <a:ext cx="165198" cy="199400"/>
              <a:chOff x="6882663" y="3626035"/>
              <a:chExt cx="139970" cy="175701"/>
            </a:xfrm>
            <a:grpFill/>
          </p:grpSpPr>
          <p:sp>
            <p:nvSpPr>
              <p:cNvPr id="148" name="椭圆 147"/>
              <p:cNvSpPr/>
              <p:nvPr/>
            </p:nvSpPr>
            <p:spPr>
              <a:xfrm>
                <a:off x="6885113" y="3710444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6882663" y="3626035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7" name="椭圆 146"/>
            <p:cNvSpPr/>
            <p:nvPr/>
          </p:nvSpPr>
          <p:spPr>
            <a:xfrm>
              <a:off x="3340154" y="3644566"/>
              <a:ext cx="162307" cy="103606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4433963" y="1069630"/>
            <a:ext cx="162307" cy="808045"/>
            <a:chOff x="6876256" y="3089726"/>
            <a:chExt cx="137520" cy="712010"/>
          </a:xfrm>
          <a:solidFill>
            <a:srgbClr val="92D050"/>
          </a:solidFill>
        </p:grpSpPr>
        <p:grpSp>
          <p:nvGrpSpPr>
            <p:cNvPr id="156" name="组合 155"/>
            <p:cNvGrpSpPr/>
            <p:nvPr/>
          </p:nvGrpSpPr>
          <p:grpSpPr>
            <a:xfrm>
              <a:off x="6876256" y="3442339"/>
              <a:ext cx="137520" cy="359397"/>
              <a:chOff x="6876256" y="3442339"/>
              <a:chExt cx="137520" cy="359397"/>
            </a:xfrm>
            <a:grpFill/>
          </p:grpSpPr>
          <p:grpSp>
            <p:nvGrpSpPr>
              <p:cNvPr id="164" name="组合 163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  <a:grpFill/>
            </p:grpSpPr>
            <p:sp>
              <p:nvSpPr>
                <p:cNvPr id="168" name="椭圆 167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9" name="椭圆 168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5" name="组合 164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  <a:grpFill/>
            </p:grpSpPr>
            <p:sp>
              <p:nvSpPr>
                <p:cNvPr id="166" name="椭圆 165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7" name="椭圆 166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57" name="组合 156"/>
            <p:cNvGrpSpPr/>
            <p:nvPr/>
          </p:nvGrpSpPr>
          <p:grpSpPr>
            <a:xfrm>
              <a:off x="6876256" y="3089726"/>
              <a:ext cx="137520" cy="359397"/>
              <a:chOff x="6876256" y="3442339"/>
              <a:chExt cx="137520" cy="359397"/>
            </a:xfrm>
            <a:grpFill/>
          </p:grpSpPr>
          <p:grpSp>
            <p:nvGrpSpPr>
              <p:cNvPr id="158" name="组合 157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  <a:grpFill/>
            </p:grpSpPr>
            <p:sp>
              <p:nvSpPr>
                <p:cNvPr id="162" name="椭圆 161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3" name="椭圆 162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9" name="组合 158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  <a:grpFill/>
            </p:grpSpPr>
            <p:sp>
              <p:nvSpPr>
                <p:cNvPr id="160" name="椭圆 159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" name="椭圆 160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053" name="组合 2052"/>
          <p:cNvGrpSpPr/>
          <p:nvPr/>
        </p:nvGrpSpPr>
        <p:grpSpPr>
          <a:xfrm>
            <a:off x="5114576" y="1503729"/>
            <a:ext cx="165199" cy="386137"/>
            <a:chOff x="3337262" y="3549244"/>
            <a:chExt cx="165199" cy="386137"/>
          </a:xfrm>
        </p:grpSpPr>
        <p:grpSp>
          <p:nvGrpSpPr>
            <p:cNvPr id="10" name="组合 9"/>
            <p:cNvGrpSpPr/>
            <p:nvPr/>
          </p:nvGrpSpPr>
          <p:grpSpPr>
            <a:xfrm>
              <a:off x="3337262" y="3644566"/>
              <a:ext cx="165199" cy="290815"/>
              <a:chOff x="3337262" y="3644566"/>
              <a:chExt cx="165199" cy="290815"/>
            </a:xfrm>
            <a:solidFill>
              <a:srgbClr val="92D050"/>
            </a:solidFill>
          </p:grpSpPr>
          <p:grpSp>
            <p:nvGrpSpPr>
              <p:cNvPr id="22" name="组合 21"/>
              <p:cNvGrpSpPr/>
              <p:nvPr/>
            </p:nvGrpSpPr>
            <p:grpSpPr>
              <a:xfrm>
                <a:off x="3337262" y="3735981"/>
                <a:ext cx="165198" cy="199400"/>
                <a:chOff x="6882663" y="3626035"/>
                <a:chExt cx="139970" cy="175701"/>
              </a:xfrm>
              <a:grpFill/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6882663" y="3626035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椭圆 23"/>
              <p:cNvSpPr/>
              <p:nvPr/>
            </p:nvSpPr>
            <p:spPr>
              <a:xfrm>
                <a:off x="3340154" y="3644566"/>
                <a:ext cx="162307" cy="103606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椭圆 24"/>
            <p:cNvSpPr/>
            <p:nvPr/>
          </p:nvSpPr>
          <p:spPr>
            <a:xfrm>
              <a:off x="3340153" y="3549244"/>
              <a:ext cx="162307" cy="103606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7553429" y="2283718"/>
            <a:ext cx="166141" cy="607386"/>
            <a:chOff x="1265213" y="2288906"/>
            <a:chExt cx="166141" cy="607386"/>
          </a:xfrm>
        </p:grpSpPr>
        <p:sp>
          <p:nvSpPr>
            <p:cNvPr id="172" name="椭圆 171"/>
            <p:cNvSpPr/>
            <p:nvPr/>
          </p:nvSpPr>
          <p:spPr>
            <a:xfrm>
              <a:off x="1269047" y="2792687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3" name="组合 172"/>
            <p:cNvGrpSpPr/>
            <p:nvPr/>
          </p:nvGrpSpPr>
          <p:grpSpPr>
            <a:xfrm>
              <a:off x="1265213" y="2288906"/>
              <a:ext cx="162307" cy="503778"/>
              <a:chOff x="6876256" y="3357831"/>
              <a:chExt cx="137520" cy="443905"/>
            </a:xfrm>
          </p:grpSpPr>
          <p:grpSp>
            <p:nvGrpSpPr>
              <p:cNvPr id="174" name="组合 173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178" name="椭圆 177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" name="椭圆 178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5" name="组合 174"/>
              <p:cNvGrpSpPr/>
              <p:nvPr/>
            </p:nvGrpSpPr>
            <p:grpSpPr>
              <a:xfrm>
                <a:off x="6876256" y="3357831"/>
                <a:ext cx="137520" cy="262858"/>
                <a:chOff x="6885113" y="3538878"/>
                <a:chExt cx="137520" cy="262858"/>
              </a:xfrm>
            </p:grpSpPr>
            <p:sp>
              <p:nvSpPr>
                <p:cNvPr id="176" name="椭圆 175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7" name="椭圆 176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" name="椭圆 179"/>
                <p:cNvSpPr/>
                <p:nvPr/>
              </p:nvSpPr>
              <p:spPr>
                <a:xfrm>
                  <a:off x="6885113" y="3538878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054" name="组合 2053"/>
          <p:cNvGrpSpPr/>
          <p:nvPr/>
        </p:nvGrpSpPr>
        <p:grpSpPr>
          <a:xfrm>
            <a:off x="6890401" y="2223161"/>
            <a:ext cx="165199" cy="678209"/>
            <a:chOff x="5589081" y="3326860"/>
            <a:chExt cx="165199" cy="678209"/>
          </a:xfrm>
        </p:grpSpPr>
        <p:grpSp>
          <p:nvGrpSpPr>
            <p:cNvPr id="182" name="组合 181"/>
            <p:cNvGrpSpPr/>
            <p:nvPr/>
          </p:nvGrpSpPr>
          <p:grpSpPr>
            <a:xfrm>
              <a:off x="5591973" y="3597197"/>
              <a:ext cx="162307" cy="407872"/>
              <a:chOff x="6876256" y="3442339"/>
              <a:chExt cx="137520" cy="359397"/>
            </a:xfrm>
            <a:solidFill>
              <a:srgbClr val="FFC000"/>
            </a:solidFill>
          </p:grpSpPr>
          <p:grpSp>
            <p:nvGrpSpPr>
              <p:cNvPr id="190" name="组合 189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  <a:grpFill/>
            </p:grpSpPr>
            <p:sp>
              <p:nvSpPr>
                <p:cNvPr id="194" name="椭圆 193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5" name="椭圆 194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1" name="组合 190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  <a:grpFill/>
            </p:grpSpPr>
            <p:sp>
              <p:nvSpPr>
                <p:cNvPr id="192" name="椭圆 191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3" name="椭圆 192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96" name="组合 195"/>
            <p:cNvGrpSpPr/>
            <p:nvPr/>
          </p:nvGrpSpPr>
          <p:grpSpPr>
            <a:xfrm>
              <a:off x="5589081" y="3326860"/>
              <a:ext cx="165199" cy="290815"/>
              <a:chOff x="3337262" y="3644566"/>
              <a:chExt cx="165199" cy="290815"/>
            </a:xfrm>
            <a:solidFill>
              <a:srgbClr val="FFC000"/>
            </a:solidFill>
          </p:grpSpPr>
          <p:grpSp>
            <p:nvGrpSpPr>
              <p:cNvPr id="197" name="组合 196"/>
              <p:cNvGrpSpPr/>
              <p:nvPr/>
            </p:nvGrpSpPr>
            <p:grpSpPr>
              <a:xfrm>
                <a:off x="3337262" y="3735981"/>
                <a:ext cx="165198" cy="199400"/>
                <a:chOff x="6882663" y="3626035"/>
                <a:chExt cx="139970" cy="175701"/>
              </a:xfrm>
              <a:grpFill/>
            </p:grpSpPr>
            <p:sp>
              <p:nvSpPr>
                <p:cNvPr id="199" name="椭圆 198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0" name="椭圆 199"/>
                <p:cNvSpPr/>
                <p:nvPr/>
              </p:nvSpPr>
              <p:spPr>
                <a:xfrm>
                  <a:off x="6882663" y="3626035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8" name="椭圆 197"/>
              <p:cNvSpPr/>
              <p:nvPr/>
            </p:nvSpPr>
            <p:spPr>
              <a:xfrm>
                <a:off x="3340154" y="3644566"/>
                <a:ext cx="162307" cy="103606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2" name="组合 201"/>
          <p:cNvGrpSpPr/>
          <p:nvPr/>
        </p:nvGrpSpPr>
        <p:grpSpPr>
          <a:xfrm>
            <a:off x="6207364" y="2481813"/>
            <a:ext cx="162307" cy="407872"/>
            <a:chOff x="6876256" y="3442339"/>
            <a:chExt cx="137520" cy="359397"/>
          </a:xfrm>
          <a:solidFill>
            <a:srgbClr val="FFC000"/>
          </a:solidFill>
        </p:grpSpPr>
        <p:grpSp>
          <p:nvGrpSpPr>
            <p:cNvPr id="203" name="组合 202"/>
            <p:cNvGrpSpPr/>
            <p:nvPr/>
          </p:nvGrpSpPr>
          <p:grpSpPr>
            <a:xfrm>
              <a:off x="6876256" y="3623386"/>
              <a:ext cx="137520" cy="178350"/>
              <a:chOff x="6885113" y="3623386"/>
              <a:chExt cx="137520" cy="178350"/>
            </a:xfrm>
            <a:grpFill/>
          </p:grpSpPr>
          <p:sp>
            <p:nvSpPr>
              <p:cNvPr id="207" name="椭圆 206"/>
              <p:cNvSpPr/>
              <p:nvPr/>
            </p:nvSpPr>
            <p:spPr>
              <a:xfrm>
                <a:off x="6885113" y="3710444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椭圆 207"/>
              <p:cNvSpPr/>
              <p:nvPr/>
            </p:nvSpPr>
            <p:spPr>
              <a:xfrm>
                <a:off x="6885113" y="3623386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4" name="组合 203"/>
            <p:cNvGrpSpPr/>
            <p:nvPr/>
          </p:nvGrpSpPr>
          <p:grpSpPr>
            <a:xfrm>
              <a:off x="6876256" y="3442339"/>
              <a:ext cx="137520" cy="178350"/>
              <a:chOff x="6885113" y="3623386"/>
              <a:chExt cx="137520" cy="178350"/>
            </a:xfrm>
            <a:grpFill/>
          </p:grpSpPr>
          <p:sp>
            <p:nvSpPr>
              <p:cNvPr id="205" name="椭圆 204"/>
              <p:cNvSpPr/>
              <p:nvPr/>
            </p:nvSpPr>
            <p:spPr>
              <a:xfrm>
                <a:off x="6885113" y="3710444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/>
              <p:cNvSpPr/>
              <p:nvPr/>
            </p:nvSpPr>
            <p:spPr>
              <a:xfrm>
                <a:off x="6885113" y="3623386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9" name="组合 208"/>
          <p:cNvGrpSpPr/>
          <p:nvPr/>
        </p:nvGrpSpPr>
        <p:grpSpPr>
          <a:xfrm>
            <a:off x="6207364" y="2085626"/>
            <a:ext cx="162307" cy="407872"/>
            <a:chOff x="6876256" y="3442339"/>
            <a:chExt cx="137520" cy="359397"/>
          </a:xfrm>
          <a:solidFill>
            <a:srgbClr val="FFC000"/>
          </a:solidFill>
        </p:grpSpPr>
        <p:grpSp>
          <p:nvGrpSpPr>
            <p:cNvPr id="210" name="组合 209"/>
            <p:cNvGrpSpPr/>
            <p:nvPr/>
          </p:nvGrpSpPr>
          <p:grpSpPr>
            <a:xfrm>
              <a:off x="6876256" y="3623386"/>
              <a:ext cx="137520" cy="178350"/>
              <a:chOff x="6885113" y="3623386"/>
              <a:chExt cx="137520" cy="178350"/>
            </a:xfrm>
            <a:grpFill/>
          </p:grpSpPr>
          <p:sp>
            <p:nvSpPr>
              <p:cNvPr id="214" name="椭圆 213"/>
              <p:cNvSpPr/>
              <p:nvPr/>
            </p:nvSpPr>
            <p:spPr>
              <a:xfrm>
                <a:off x="6885113" y="3710444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椭圆 214"/>
              <p:cNvSpPr/>
              <p:nvPr/>
            </p:nvSpPr>
            <p:spPr>
              <a:xfrm>
                <a:off x="6885113" y="3623386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6876256" y="3442339"/>
              <a:ext cx="137520" cy="178350"/>
              <a:chOff x="6885113" y="3623386"/>
              <a:chExt cx="137520" cy="178350"/>
            </a:xfrm>
            <a:grpFill/>
          </p:grpSpPr>
          <p:sp>
            <p:nvSpPr>
              <p:cNvPr id="212" name="椭圆 211"/>
              <p:cNvSpPr/>
              <p:nvPr/>
            </p:nvSpPr>
            <p:spPr>
              <a:xfrm>
                <a:off x="6885113" y="3710444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6885113" y="3623386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0" name="椭圆 219"/>
          <p:cNvSpPr/>
          <p:nvPr/>
        </p:nvSpPr>
        <p:spPr>
          <a:xfrm>
            <a:off x="6203530" y="1995129"/>
            <a:ext cx="162307" cy="103606"/>
          </a:xfrm>
          <a:prstGeom prst="ellipse">
            <a:avLst/>
          </a:prstGeom>
          <a:solidFill>
            <a:srgbClr val="92D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5" name="弧形 2054"/>
          <p:cNvSpPr/>
          <p:nvPr/>
        </p:nvSpPr>
        <p:spPr>
          <a:xfrm rot="18820764">
            <a:off x="6131984" y="1576190"/>
            <a:ext cx="991465" cy="941482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6" name="TextBox 2055"/>
          <p:cNvSpPr txBox="1"/>
          <p:nvPr/>
        </p:nvSpPr>
        <p:spPr>
          <a:xfrm>
            <a:off x="6250105" y="1155155"/>
            <a:ext cx="761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进一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3754976" y="3272666"/>
            <a:ext cx="1817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592+384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" name="TextBox 225"/>
          <p:cNvSpPr txBox="1"/>
          <p:nvPr/>
        </p:nvSpPr>
        <p:spPr>
          <a:xfrm>
            <a:off x="6140788" y="3267885"/>
            <a:ext cx="1817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9   7   6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7" name="圆角矩形标注 2056"/>
          <p:cNvSpPr/>
          <p:nvPr/>
        </p:nvSpPr>
        <p:spPr>
          <a:xfrm>
            <a:off x="1349864" y="3788431"/>
            <a:ext cx="4446272" cy="655527"/>
          </a:xfrm>
          <a:prstGeom prst="wedgeRoundRectCallout">
            <a:avLst>
              <a:gd name="adj1" fmla="val -56920"/>
              <a:gd name="adj2" fmla="val -28301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8" name="TextBox 2057"/>
          <p:cNvSpPr txBox="1"/>
          <p:nvPr/>
        </p:nvSpPr>
        <p:spPr>
          <a:xfrm>
            <a:off x="1547664" y="3848730"/>
            <a:ext cx="3644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十位满十向百位进一。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1" name="组合 18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83" name="图片 18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0" grpId="0" animBg="1"/>
      <p:bldP spid="2055" grpId="0" animBg="1"/>
      <p:bldP spid="2056" grpId="0"/>
      <p:bldP spid="225" grpId="0"/>
      <p:bldP spid="226" grpId="0"/>
      <p:bldP spid="2057" grpId="0" animBg="1"/>
      <p:bldP spid="20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67944" y="670278"/>
            <a:ext cx="4104456" cy="576064"/>
            <a:chOff x="827584" y="1491630"/>
            <a:chExt cx="4104456" cy="576064"/>
          </a:xfrm>
        </p:grpSpPr>
        <p:sp>
          <p:nvSpPr>
            <p:cNvPr id="6" name="圆角矩形标注 5"/>
            <p:cNvSpPr/>
            <p:nvPr/>
          </p:nvSpPr>
          <p:spPr>
            <a:xfrm>
              <a:off x="827584" y="1523495"/>
              <a:ext cx="4032448" cy="544199"/>
            </a:xfrm>
            <a:prstGeom prst="wedgeRoundRectCallout">
              <a:avLst>
                <a:gd name="adj1" fmla="val -60195"/>
                <a:gd name="adj2" fmla="val -7247"/>
                <a:gd name="adj3" fmla="val 16667"/>
              </a:avLst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55886" y="1491630"/>
              <a:ext cx="4076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我们用竖式计算一下吧。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" name="图片 6" descr="0015e77674b7604f-592c837e68606e11-1ecbfbb2b9c869910f4e06362c5eec77_i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14155" y="1483443"/>
            <a:ext cx="3844996" cy="2968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-5312" y="2218162"/>
            <a:ext cx="1103193" cy="666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68371" y="3214943"/>
            <a:ext cx="940528" cy="1072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923928" y="1995686"/>
            <a:ext cx="2050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5 9 2</a:t>
            </a:r>
            <a:endParaRPr lang="en-US" altLang="zh-CN" sz="36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45482" y="2642017"/>
            <a:ext cx="2050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+ 3 8 4</a:t>
            </a:r>
            <a:endParaRPr lang="en-US" altLang="zh-CN" sz="36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85073" y="3297821"/>
            <a:ext cx="474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36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779912" y="3305611"/>
            <a:ext cx="259228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261886" y="1410620"/>
            <a:ext cx="1915644" cy="1015663"/>
            <a:chOff x="467544" y="1124039"/>
            <a:chExt cx="1915644" cy="1015663"/>
          </a:xfrm>
        </p:grpSpPr>
        <p:sp>
          <p:nvSpPr>
            <p:cNvPr id="18" name="圆角矩形标注 17"/>
            <p:cNvSpPr/>
            <p:nvPr/>
          </p:nvSpPr>
          <p:spPr>
            <a:xfrm>
              <a:off x="467544" y="1163130"/>
              <a:ext cx="1800200" cy="976571"/>
            </a:xfrm>
            <a:prstGeom prst="wedgeRoundRectCallout">
              <a:avLst>
                <a:gd name="adj1" fmla="val -67225"/>
                <a:gd name="adj2" fmla="val 35999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67545" y="1124039"/>
              <a:ext cx="19156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相同数位对齐，从个位加起。个位上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2+4=6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72447" y="2735536"/>
            <a:ext cx="2029696" cy="1015663"/>
            <a:chOff x="467544" y="1124039"/>
            <a:chExt cx="2029696" cy="1015663"/>
          </a:xfrm>
        </p:grpSpPr>
        <p:sp>
          <p:nvSpPr>
            <p:cNvPr id="24" name="圆角矩形标注 23"/>
            <p:cNvSpPr/>
            <p:nvPr/>
          </p:nvSpPr>
          <p:spPr>
            <a:xfrm>
              <a:off x="467544" y="1163130"/>
              <a:ext cx="2029696" cy="976571"/>
            </a:xfrm>
            <a:prstGeom prst="wedgeRoundRectCallout">
              <a:avLst>
                <a:gd name="adj1" fmla="val -48803"/>
                <a:gd name="adj2" fmla="val 70450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67544" y="1124039"/>
              <a:ext cx="20296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百位上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5+3=8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，再加上十位进上来的“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”等于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16216" y="1410620"/>
            <a:ext cx="2520280" cy="1364007"/>
            <a:chOff x="395536" y="1124039"/>
            <a:chExt cx="1853147" cy="1364007"/>
          </a:xfrm>
        </p:grpSpPr>
        <p:sp>
          <p:nvSpPr>
            <p:cNvPr id="27" name="圆角矩形标注 26"/>
            <p:cNvSpPr/>
            <p:nvPr/>
          </p:nvSpPr>
          <p:spPr>
            <a:xfrm>
              <a:off x="395536" y="1133041"/>
              <a:ext cx="1800200" cy="1355005"/>
            </a:xfrm>
            <a:prstGeom prst="wedgeRoundRectCallout">
              <a:avLst>
                <a:gd name="adj1" fmla="val 24582"/>
                <a:gd name="adj2" fmla="val 84956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67545" y="1124039"/>
              <a:ext cx="178113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十位上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9+8=17,17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满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应向百位进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，在算式百位和十位中间写一个“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 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860032" y="3319887"/>
            <a:ext cx="474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6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21177" y="3297820"/>
            <a:ext cx="474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6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85526" y="2884911"/>
            <a:ext cx="34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9552" y="1361150"/>
            <a:ext cx="2070009" cy="1384995"/>
            <a:chOff x="1565887" y="1293983"/>
            <a:chExt cx="2070009" cy="1384995"/>
          </a:xfrm>
        </p:grpSpPr>
        <p:sp>
          <p:nvSpPr>
            <p:cNvPr id="3" name="圆角矩形标注 2"/>
            <p:cNvSpPr/>
            <p:nvPr/>
          </p:nvSpPr>
          <p:spPr>
            <a:xfrm>
              <a:off x="1565887" y="1312394"/>
              <a:ext cx="1998001" cy="1331364"/>
            </a:xfrm>
            <a:prstGeom prst="wedgeRoundRectCallout">
              <a:avLst>
                <a:gd name="adj1" fmla="val 411"/>
                <a:gd name="adj2" fmla="val 89914"/>
                <a:gd name="adj3" fmla="val 16667"/>
              </a:avLst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593601" y="1293983"/>
              <a:ext cx="204229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二队比一队少多少只小蜜蜂？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15816" y="572505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"/>
          <p:cNvSpPr txBox="1"/>
          <p:nvPr/>
        </p:nvSpPr>
        <p:spPr>
          <a:xfrm>
            <a:off x="3766857" y="397384"/>
            <a:ext cx="1944216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估一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15816" y="1226612"/>
            <a:ext cx="5400599" cy="296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08141" y="1635646"/>
            <a:ext cx="23855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518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520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1073" y="1635646"/>
            <a:ext cx="23855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227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56752" y="2283718"/>
            <a:ext cx="3118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520-230=290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95936" y="3056441"/>
            <a:ext cx="3118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518-227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290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/>
      <p:bldP spid="14" grpId="0"/>
      <p:bldP spid="15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3608" y="3503838"/>
            <a:ext cx="789346" cy="94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72210" y="538733"/>
            <a:ext cx="976469" cy="59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635896" y="448921"/>
            <a:ext cx="4004438" cy="634225"/>
            <a:chOff x="426131" y="1275606"/>
            <a:chExt cx="1464798" cy="634225"/>
          </a:xfrm>
        </p:grpSpPr>
        <p:sp>
          <p:nvSpPr>
            <p:cNvPr id="2" name="圆角矩形标注 1"/>
            <p:cNvSpPr/>
            <p:nvPr/>
          </p:nvSpPr>
          <p:spPr>
            <a:xfrm>
              <a:off x="428684" y="1275606"/>
              <a:ext cx="1462245" cy="634225"/>
            </a:xfrm>
            <a:prstGeom prst="wedgeRoundRectCallout">
              <a:avLst>
                <a:gd name="adj1" fmla="val -57866"/>
                <a:gd name="adj2" fmla="val -15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26131" y="1341859"/>
              <a:ext cx="14568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我们借助计数器来计算试试。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12417" y="1743395"/>
            <a:ext cx="2118679" cy="1631667"/>
            <a:chOff x="5513186" y="2574165"/>
            <a:chExt cx="1795118" cy="1437745"/>
          </a:xfrm>
        </p:grpSpPr>
        <p:grpSp>
          <p:nvGrpSpPr>
            <p:cNvPr id="48" name="组合 47"/>
            <p:cNvGrpSpPr/>
            <p:nvPr/>
          </p:nvGrpSpPr>
          <p:grpSpPr>
            <a:xfrm>
              <a:off x="5513186" y="3590641"/>
              <a:ext cx="1728192" cy="367474"/>
              <a:chOff x="5513186" y="3590641"/>
              <a:chExt cx="1728192" cy="367474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5513186" y="3590641"/>
                <a:ext cx="1728192" cy="36747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58" name="直接连接符 57"/>
              <p:cNvCxnSpPr/>
              <p:nvPr/>
            </p:nvCxnSpPr>
            <p:spPr>
              <a:xfrm>
                <a:off x="6089250" y="3600157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6665314" y="3590641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组合 48"/>
            <p:cNvGrpSpPr/>
            <p:nvPr/>
          </p:nvGrpSpPr>
          <p:grpSpPr>
            <a:xfrm>
              <a:off x="5580112" y="2574165"/>
              <a:ext cx="1728192" cy="1437745"/>
              <a:chOff x="5580112" y="2574165"/>
              <a:chExt cx="1728192" cy="1437745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6377282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5796136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6948264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3" name="组合 52"/>
              <p:cNvGrpSpPr/>
              <p:nvPr/>
            </p:nvGrpSpPr>
            <p:grpSpPr>
              <a:xfrm>
                <a:off x="5580112" y="3550245"/>
                <a:ext cx="1728192" cy="461665"/>
                <a:chOff x="5580112" y="3550245"/>
                <a:chExt cx="1728192" cy="461665"/>
              </a:xfrm>
            </p:grpSpPr>
            <p:sp>
              <p:nvSpPr>
                <p:cNvPr id="54" name="TextBox 53"/>
                <p:cNvSpPr txBox="1"/>
                <p:nvPr/>
              </p:nvSpPr>
              <p:spPr>
                <a:xfrm>
                  <a:off x="5580112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5" name="TextBox 54"/>
                <p:cNvSpPr txBox="1"/>
                <p:nvPr/>
              </p:nvSpPr>
              <p:spPr>
                <a:xfrm>
                  <a:off x="6156176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6" name="TextBox 55"/>
                <p:cNvSpPr txBox="1"/>
                <p:nvPr/>
              </p:nvSpPr>
              <p:spPr>
                <a:xfrm>
                  <a:off x="6732240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>
            <a:off x="2625007" y="2099728"/>
            <a:ext cx="162307" cy="808045"/>
            <a:chOff x="6876256" y="3089726"/>
            <a:chExt cx="137520" cy="712010"/>
          </a:xfrm>
        </p:grpSpPr>
        <p:grpSp>
          <p:nvGrpSpPr>
            <p:cNvPr id="34" name="组合 33"/>
            <p:cNvGrpSpPr/>
            <p:nvPr/>
          </p:nvGrpSpPr>
          <p:grpSpPr>
            <a:xfrm>
              <a:off x="6876256" y="3442339"/>
              <a:ext cx="137520" cy="359397"/>
              <a:chOff x="6876256" y="3442339"/>
              <a:chExt cx="137520" cy="359397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46" name="椭圆 45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44" name="椭圆 43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35" name="组合 34"/>
            <p:cNvGrpSpPr/>
            <p:nvPr/>
          </p:nvGrpSpPr>
          <p:grpSpPr>
            <a:xfrm>
              <a:off x="6876256" y="3089726"/>
              <a:ext cx="137520" cy="359397"/>
              <a:chOff x="6876256" y="3442339"/>
              <a:chExt cx="137520" cy="359397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40" name="椭圆 39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38" name="椭圆 37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7" name="组合 6"/>
          <p:cNvGrpSpPr/>
          <p:nvPr/>
        </p:nvGrpSpPr>
        <p:grpSpPr>
          <a:xfrm>
            <a:off x="1265213" y="2384815"/>
            <a:ext cx="166141" cy="511477"/>
            <a:chOff x="1265213" y="2384815"/>
            <a:chExt cx="166141" cy="511477"/>
          </a:xfrm>
        </p:grpSpPr>
        <p:sp>
          <p:nvSpPr>
            <p:cNvPr id="16" name="椭圆 15"/>
            <p:cNvSpPr/>
            <p:nvPr/>
          </p:nvSpPr>
          <p:spPr>
            <a:xfrm>
              <a:off x="1269047" y="2792687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265213" y="2384815"/>
              <a:ext cx="162307" cy="407872"/>
              <a:chOff x="6876256" y="3442339"/>
              <a:chExt cx="137520" cy="359397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30" name="椭圆 29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60" name="组合 59"/>
          <p:cNvGrpSpPr/>
          <p:nvPr/>
        </p:nvGrpSpPr>
        <p:grpSpPr>
          <a:xfrm>
            <a:off x="3499601" y="1275606"/>
            <a:ext cx="2118679" cy="2063716"/>
            <a:chOff x="5513186" y="2193465"/>
            <a:chExt cx="1795118" cy="1818445"/>
          </a:xfrm>
        </p:grpSpPr>
        <p:grpSp>
          <p:nvGrpSpPr>
            <p:cNvPr id="61" name="组合 60"/>
            <p:cNvGrpSpPr/>
            <p:nvPr/>
          </p:nvGrpSpPr>
          <p:grpSpPr>
            <a:xfrm>
              <a:off x="5513186" y="3590641"/>
              <a:ext cx="1728192" cy="367474"/>
              <a:chOff x="5513186" y="3590641"/>
              <a:chExt cx="1728192" cy="367474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5513186" y="3590641"/>
                <a:ext cx="1728192" cy="36747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6089250" y="3600157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6665314" y="3590641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组合 61"/>
            <p:cNvGrpSpPr/>
            <p:nvPr/>
          </p:nvGrpSpPr>
          <p:grpSpPr>
            <a:xfrm>
              <a:off x="5580112" y="2193465"/>
              <a:ext cx="1728192" cy="1818445"/>
              <a:chOff x="5580112" y="2193465"/>
              <a:chExt cx="1728192" cy="1818445"/>
            </a:xfrm>
          </p:grpSpPr>
          <p:cxnSp>
            <p:nvCxnSpPr>
              <p:cNvPr id="63" name="直接连接符 62"/>
              <p:cNvCxnSpPr/>
              <p:nvPr/>
            </p:nvCxnSpPr>
            <p:spPr>
              <a:xfrm>
                <a:off x="6377282" y="2193465"/>
                <a:ext cx="0" cy="139717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5796136" y="2193465"/>
                <a:ext cx="0" cy="139717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6948264" y="2193465"/>
                <a:ext cx="0" cy="13971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6" name="组合 65"/>
              <p:cNvGrpSpPr/>
              <p:nvPr/>
            </p:nvGrpSpPr>
            <p:grpSpPr>
              <a:xfrm>
                <a:off x="5580112" y="3550245"/>
                <a:ext cx="1728192" cy="461665"/>
                <a:chOff x="5580112" y="3550245"/>
                <a:chExt cx="1728192" cy="461665"/>
              </a:xfrm>
            </p:grpSpPr>
            <p:sp>
              <p:nvSpPr>
                <p:cNvPr id="67" name="TextBox 66"/>
                <p:cNvSpPr txBox="1"/>
                <p:nvPr/>
              </p:nvSpPr>
              <p:spPr>
                <a:xfrm>
                  <a:off x="5580112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8" name="TextBox 67"/>
                <p:cNvSpPr txBox="1"/>
                <p:nvPr/>
              </p:nvSpPr>
              <p:spPr>
                <a:xfrm>
                  <a:off x="6156176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9" name="TextBox 68"/>
                <p:cNvSpPr txBox="1"/>
                <p:nvPr/>
              </p:nvSpPr>
              <p:spPr>
                <a:xfrm>
                  <a:off x="6732240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73" name="组合 72"/>
          <p:cNvGrpSpPr/>
          <p:nvPr/>
        </p:nvGrpSpPr>
        <p:grpSpPr>
          <a:xfrm>
            <a:off x="5950734" y="1731027"/>
            <a:ext cx="2118679" cy="1631667"/>
            <a:chOff x="5513186" y="2574165"/>
            <a:chExt cx="1795118" cy="1437745"/>
          </a:xfrm>
        </p:grpSpPr>
        <p:grpSp>
          <p:nvGrpSpPr>
            <p:cNvPr id="74" name="组合 73"/>
            <p:cNvGrpSpPr/>
            <p:nvPr/>
          </p:nvGrpSpPr>
          <p:grpSpPr>
            <a:xfrm>
              <a:off x="5513186" y="3590641"/>
              <a:ext cx="1728192" cy="367474"/>
              <a:chOff x="5513186" y="3590641"/>
              <a:chExt cx="1728192" cy="367474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5513186" y="3590641"/>
                <a:ext cx="1728192" cy="36747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4" name="直接连接符 83"/>
              <p:cNvCxnSpPr/>
              <p:nvPr/>
            </p:nvCxnSpPr>
            <p:spPr>
              <a:xfrm>
                <a:off x="6089250" y="3600157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>
                <a:off x="6665314" y="3590641"/>
                <a:ext cx="0" cy="35795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/>
            <p:cNvGrpSpPr/>
            <p:nvPr/>
          </p:nvGrpSpPr>
          <p:grpSpPr>
            <a:xfrm>
              <a:off x="5580112" y="2574165"/>
              <a:ext cx="1728192" cy="1437745"/>
              <a:chOff x="5580112" y="2574165"/>
              <a:chExt cx="1728192" cy="1437745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6377282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5796136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6948264" y="2574165"/>
                <a:ext cx="0" cy="10164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9" name="组合 78"/>
              <p:cNvGrpSpPr/>
              <p:nvPr/>
            </p:nvGrpSpPr>
            <p:grpSpPr>
              <a:xfrm>
                <a:off x="5580112" y="3550245"/>
                <a:ext cx="1728192" cy="461665"/>
                <a:chOff x="5580112" y="3550245"/>
                <a:chExt cx="1728192" cy="461665"/>
              </a:xfrm>
            </p:grpSpPr>
            <p:sp>
              <p:nvSpPr>
                <p:cNvPr id="80" name="TextBox 79"/>
                <p:cNvSpPr txBox="1"/>
                <p:nvPr/>
              </p:nvSpPr>
              <p:spPr>
                <a:xfrm>
                  <a:off x="5580112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81" name="TextBox 80"/>
                <p:cNvSpPr txBox="1"/>
                <p:nvPr/>
              </p:nvSpPr>
              <p:spPr>
                <a:xfrm>
                  <a:off x="6156176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82" name="TextBox 81"/>
                <p:cNvSpPr txBox="1"/>
                <p:nvPr/>
              </p:nvSpPr>
              <p:spPr>
                <a:xfrm>
                  <a:off x="6732240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5" name="TextBox 4"/>
          <p:cNvSpPr txBox="1"/>
          <p:nvPr/>
        </p:nvSpPr>
        <p:spPr>
          <a:xfrm>
            <a:off x="1101897" y="3281070"/>
            <a:ext cx="1817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5   1   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433963" y="1758216"/>
            <a:ext cx="162307" cy="199125"/>
            <a:chOff x="6288517" y="3908305"/>
            <a:chExt cx="162307" cy="199125"/>
          </a:xfrm>
        </p:grpSpPr>
        <p:sp>
          <p:nvSpPr>
            <p:cNvPr id="17" name="椭圆 16"/>
            <p:cNvSpPr/>
            <p:nvPr/>
          </p:nvSpPr>
          <p:spPr>
            <a:xfrm>
              <a:off x="6288517" y="4003825"/>
              <a:ext cx="162307" cy="10360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6288517" y="3908305"/>
              <a:ext cx="162307" cy="10360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1" name="椭圆 100"/>
          <p:cNvSpPr/>
          <p:nvPr/>
        </p:nvSpPr>
        <p:spPr>
          <a:xfrm>
            <a:off x="1948944" y="2793368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3748250" y="2349755"/>
            <a:ext cx="166141" cy="511477"/>
            <a:chOff x="1265213" y="2384815"/>
            <a:chExt cx="166141" cy="511477"/>
          </a:xfrm>
        </p:grpSpPr>
        <p:sp>
          <p:nvSpPr>
            <p:cNvPr id="117" name="椭圆 116"/>
            <p:cNvSpPr/>
            <p:nvPr/>
          </p:nvSpPr>
          <p:spPr>
            <a:xfrm>
              <a:off x="1269047" y="2792687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18" name="组合 117"/>
            <p:cNvGrpSpPr/>
            <p:nvPr/>
          </p:nvGrpSpPr>
          <p:grpSpPr>
            <a:xfrm>
              <a:off x="1265213" y="2384815"/>
              <a:ext cx="162307" cy="407872"/>
              <a:chOff x="6876256" y="3442339"/>
              <a:chExt cx="137520" cy="359397"/>
            </a:xfrm>
          </p:grpSpPr>
          <p:grpSp>
            <p:nvGrpSpPr>
              <p:cNvPr id="119" name="组合 118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123" name="椭圆 122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92D05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0" name="组合 119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121" name="椭圆 120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92D05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2" name="椭圆 121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125" name="组合 124"/>
          <p:cNvGrpSpPr/>
          <p:nvPr/>
        </p:nvGrpSpPr>
        <p:grpSpPr>
          <a:xfrm>
            <a:off x="4433964" y="1948132"/>
            <a:ext cx="164471" cy="911650"/>
            <a:chOff x="1948944" y="1984642"/>
            <a:chExt cx="164471" cy="911650"/>
          </a:xfrm>
        </p:grpSpPr>
        <p:sp>
          <p:nvSpPr>
            <p:cNvPr id="126" name="椭圆 125"/>
            <p:cNvSpPr/>
            <p:nvPr/>
          </p:nvSpPr>
          <p:spPr>
            <a:xfrm>
              <a:off x="1948944" y="2792687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7" name="组合 126"/>
            <p:cNvGrpSpPr/>
            <p:nvPr/>
          </p:nvGrpSpPr>
          <p:grpSpPr>
            <a:xfrm>
              <a:off x="1951108" y="1984642"/>
              <a:ext cx="162307" cy="808045"/>
              <a:chOff x="6876256" y="3089726"/>
              <a:chExt cx="137520" cy="712010"/>
            </a:xfrm>
          </p:grpSpPr>
          <p:grpSp>
            <p:nvGrpSpPr>
              <p:cNvPr id="128" name="组合 127"/>
              <p:cNvGrpSpPr/>
              <p:nvPr/>
            </p:nvGrpSpPr>
            <p:grpSpPr>
              <a:xfrm>
                <a:off x="6876256" y="3442339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136" name="组合 135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40" name="椭圆 139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41" name="椭圆 140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137" name="组合 136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38" name="椭圆 137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9" name="椭圆 138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grpSp>
            <p:nvGrpSpPr>
              <p:cNvPr id="129" name="组合 128"/>
              <p:cNvGrpSpPr/>
              <p:nvPr/>
            </p:nvGrpSpPr>
            <p:grpSpPr>
              <a:xfrm>
                <a:off x="6876256" y="3089726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130" name="组合 129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34" name="椭圆 133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5" name="椭圆 134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131" name="组合 130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32" name="椭圆 131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3" name="椭圆 132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2054" name="组合 2053"/>
          <p:cNvGrpSpPr/>
          <p:nvPr/>
        </p:nvGrpSpPr>
        <p:grpSpPr>
          <a:xfrm>
            <a:off x="6887979" y="2214666"/>
            <a:ext cx="165199" cy="678209"/>
            <a:chOff x="5589081" y="3326860"/>
            <a:chExt cx="165199" cy="678209"/>
          </a:xfrm>
        </p:grpSpPr>
        <p:grpSp>
          <p:nvGrpSpPr>
            <p:cNvPr id="182" name="组合 181"/>
            <p:cNvGrpSpPr/>
            <p:nvPr/>
          </p:nvGrpSpPr>
          <p:grpSpPr>
            <a:xfrm>
              <a:off x="5591973" y="3597197"/>
              <a:ext cx="162307" cy="407872"/>
              <a:chOff x="6876256" y="3442339"/>
              <a:chExt cx="137520" cy="359397"/>
            </a:xfrm>
            <a:solidFill>
              <a:srgbClr val="FFC000"/>
            </a:solidFill>
          </p:grpSpPr>
          <p:grpSp>
            <p:nvGrpSpPr>
              <p:cNvPr id="190" name="组合 189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  <a:grpFill/>
            </p:grpSpPr>
            <p:sp>
              <p:nvSpPr>
                <p:cNvPr id="194" name="椭圆 193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5" name="椭圆 194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91" name="组合 190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  <a:grpFill/>
            </p:grpSpPr>
            <p:sp>
              <p:nvSpPr>
                <p:cNvPr id="192" name="椭圆 191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3" name="椭圆 192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96" name="组合 195"/>
            <p:cNvGrpSpPr/>
            <p:nvPr/>
          </p:nvGrpSpPr>
          <p:grpSpPr>
            <a:xfrm>
              <a:off x="5589081" y="3326860"/>
              <a:ext cx="165199" cy="290815"/>
              <a:chOff x="3337262" y="3644566"/>
              <a:chExt cx="165199" cy="290815"/>
            </a:xfrm>
            <a:solidFill>
              <a:srgbClr val="FFC000"/>
            </a:solidFill>
          </p:grpSpPr>
          <p:grpSp>
            <p:nvGrpSpPr>
              <p:cNvPr id="197" name="组合 196"/>
              <p:cNvGrpSpPr/>
              <p:nvPr/>
            </p:nvGrpSpPr>
            <p:grpSpPr>
              <a:xfrm>
                <a:off x="3337262" y="3735981"/>
                <a:ext cx="165198" cy="199400"/>
                <a:chOff x="6882663" y="3626035"/>
                <a:chExt cx="139970" cy="175701"/>
              </a:xfrm>
              <a:grpFill/>
            </p:grpSpPr>
            <p:sp>
              <p:nvSpPr>
                <p:cNvPr id="199" name="椭圆 198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0" name="椭圆 199"/>
                <p:cNvSpPr/>
                <p:nvPr/>
              </p:nvSpPr>
              <p:spPr>
                <a:xfrm>
                  <a:off x="6882663" y="3626035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98" name="椭圆 197"/>
              <p:cNvSpPr/>
              <p:nvPr/>
            </p:nvSpPr>
            <p:spPr>
              <a:xfrm>
                <a:off x="3340154" y="3644566"/>
                <a:ext cx="162307" cy="103606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056" name="TextBox 2055"/>
          <p:cNvSpPr txBox="1"/>
          <p:nvPr/>
        </p:nvSpPr>
        <p:spPr>
          <a:xfrm>
            <a:off x="3829403" y="1027926"/>
            <a:ext cx="761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3754976" y="3272666"/>
            <a:ext cx="1817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518-227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" name="TextBox 225"/>
          <p:cNvSpPr txBox="1"/>
          <p:nvPr/>
        </p:nvSpPr>
        <p:spPr>
          <a:xfrm>
            <a:off x="6140788" y="3267885"/>
            <a:ext cx="1817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  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7" name="圆角矩形标注 2056"/>
          <p:cNvSpPr/>
          <p:nvPr/>
        </p:nvSpPr>
        <p:spPr>
          <a:xfrm>
            <a:off x="1476317" y="3788431"/>
            <a:ext cx="4751867" cy="655527"/>
          </a:xfrm>
          <a:prstGeom prst="wedgeRoundRectCallout">
            <a:avLst>
              <a:gd name="adj1" fmla="val -56920"/>
              <a:gd name="adj2" fmla="val -28301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58" name="TextBox 2057"/>
          <p:cNvSpPr txBox="1"/>
          <p:nvPr/>
        </p:nvSpPr>
        <p:spPr>
          <a:xfrm>
            <a:off x="1448308" y="3867894"/>
            <a:ext cx="4995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十位不够减，向百位借</a:t>
            </a:r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1" name="弧形 180"/>
          <p:cNvSpPr/>
          <p:nvPr/>
        </p:nvSpPr>
        <p:spPr>
          <a:xfrm rot="18820764">
            <a:off x="3688070" y="1409441"/>
            <a:ext cx="991465" cy="941482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85" name="组合 184"/>
          <p:cNvGrpSpPr/>
          <p:nvPr/>
        </p:nvGrpSpPr>
        <p:grpSpPr>
          <a:xfrm>
            <a:off x="5112191" y="2057252"/>
            <a:ext cx="162307" cy="808045"/>
            <a:chOff x="6876256" y="3089726"/>
            <a:chExt cx="137520" cy="712010"/>
          </a:xfrm>
        </p:grpSpPr>
        <p:grpSp>
          <p:nvGrpSpPr>
            <p:cNvPr id="186" name="组合 185"/>
            <p:cNvGrpSpPr/>
            <p:nvPr/>
          </p:nvGrpSpPr>
          <p:grpSpPr>
            <a:xfrm>
              <a:off x="6876256" y="3442339"/>
              <a:ext cx="137520" cy="359397"/>
              <a:chOff x="6876256" y="3442339"/>
              <a:chExt cx="137520" cy="359397"/>
            </a:xfrm>
          </p:grpSpPr>
          <p:grpSp>
            <p:nvGrpSpPr>
              <p:cNvPr id="219" name="组合 218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24" name="椭圆 223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7" name="椭圆 226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92D05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21" name="组合 220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22" name="椭圆 221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92D05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3" name="椭圆 222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92D05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87" name="组合 186"/>
            <p:cNvGrpSpPr/>
            <p:nvPr/>
          </p:nvGrpSpPr>
          <p:grpSpPr>
            <a:xfrm>
              <a:off x="6876256" y="3089726"/>
              <a:ext cx="137520" cy="359397"/>
              <a:chOff x="6876256" y="3442339"/>
              <a:chExt cx="137520" cy="359397"/>
            </a:xfrm>
          </p:grpSpPr>
          <p:grpSp>
            <p:nvGrpSpPr>
              <p:cNvPr id="188" name="组合 187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</p:grpSpPr>
            <p:sp>
              <p:nvSpPr>
                <p:cNvPr id="217" name="椭圆 216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92D05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8" name="椭圆 217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92D05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89" name="组合 188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</p:grpSpPr>
            <p:sp>
              <p:nvSpPr>
                <p:cNvPr id="201" name="椭圆 200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92D05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6" name="椭圆 215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92D05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228" name="组合 227"/>
          <p:cNvGrpSpPr/>
          <p:nvPr/>
        </p:nvGrpSpPr>
        <p:grpSpPr>
          <a:xfrm>
            <a:off x="6203530" y="2682991"/>
            <a:ext cx="162307" cy="199125"/>
            <a:chOff x="6288517" y="3908305"/>
            <a:chExt cx="162307" cy="199125"/>
          </a:xfrm>
          <a:solidFill>
            <a:srgbClr val="FFC000"/>
          </a:solidFill>
        </p:grpSpPr>
        <p:sp>
          <p:nvSpPr>
            <p:cNvPr id="229" name="椭圆 228"/>
            <p:cNvSpPr/>
            <p:nvPr/>
          </p:nvSpPr>
          <p:spPr>
            <a:xfrm>
              <a:off x="6288517" y="4003825"/>
              <a:ext cx="162307" cy="10360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0" name="椭圆 229"/>
            <p:cNvSpPr/>
            <p:nvPr/>
          </p:nvSpPr>
          <p:spPr>
            <a:xfrm>
              <a:off x="6288517" y="3908305"/>
              <a:ext cx="162307" cy="10360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6890871" y="2042264"/>
            <a:ext cx="162307" cy="199125"/>
            <a:chOff x="6288517" y="3908305"/>
            <a:chExt cx="162307" cy="199125"/>
          </a:xfrm>
          <a:solidFill>
            <a:srgbClr val="FFC000"/>
          </a:solidFill>
        </p:grpSpPr>
        <p:sp>
          <p:nvSpPr>
            <p:cNvPr id="232" name="椭圆 231"/>
            <p:cNvSpPr/>
            <p:nvPr/>
          </p:nvSpPr>
          <p:spPr>
            <a:xfrm>
              <a:off x="6288517" y="4003825"/>
              <a:ext cx="162307" cy="10360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3" name="椭圆 232"/>
            <p:cNvSpPr/>
            <p:nvPr/>
          </p:nvSpPr>
          <p:spPr>
            <a:xfrm>
              <a:off x="6288517" y="3908305"/>
              <a:ext cx="162307" cy="10360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4" name="椭圆 233"/>
          <p:cNvSpPr/>
          <p:nvPr/>
        </p:nvSpPr>
        <p:spPr>
          <a:xfrm>
            <a:off x="7559180" y="2778510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7" name="组合 14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48" name="图片 14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1" grpId="0" animBg="1"/>
      <p:bldP spid="2056" grpId="0"/>
      <p:bldP spid="225" grpId="0"/>
      <p:bldP spid="226" grpId="0"/>
      <p:bldP spid="2057" grpId="0" animBg="1"/>
      <p:bldP spid="2058" grpId="0"/>
      <p:bldP spid="181" grpId="0" animBg="1"/>
      <p:bldP spid="2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67944" y="670278"/>
            <a:ext cx="4104456" cy="576064"/>
            <a:chOff x="827584" y="1491630"/>
            <a:chExt cx="4104456" cy="576064"/>
          </a:xfrm>
        </p:grpSpPr>
        <p:sp>
          <p:nvSpPr>
            <p:cNvPr id="6" name="圆角矩形标注 5"/>
            <p:cNvSpPr/>
            <p:nvPr/>
          </p:nvSpPr>
          <p:spPr>
            <a:xfrm>
              <a:off x="827584" y="1523495"/>
              <a:ext cx="4032448" cy="544199"/>
            </a:xfrm>
            <a:prstGeom prst="wedgeRoundRectCallout">
              <a:avLst>
                <a:gd name="adj1" fmla="val -60195"/>
                <a:gd name="adj2" fmla="val -7247"/>
                <a:gd name="adj3" fmla="val 16667"/>
              </a:avLst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55886" y="1491630"/>
              <a:ext cx="4076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我们用竖式计算一下吧。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" name="图片 6" descr="0015e77674b7604f-592c837e68606e11-1ecbfbb2b9c869910f4e06362c5eec77_i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14155" y="1483443"/>
            <a:ext cx="3844996" cy="2968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-5312" y="2218162"/>
            <a:ext cx="1103193" cy="666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40352" y="3435846"/>
            <a:ext cx="940528" cy="1072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923928" y="1995686"/>
            <a:ext cx="2050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5 1 </a:t>
            </a:r>
            <a:r>
              <a:rPr lang="en-US" altLang="zh-CN" sz="36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600" dirty="0" smtClea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45482" y="2642017"/>
            <a:ext cx="2050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6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6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600" dirty="0" smtClea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85073" y="3297821"/>
            <a:ext cx="474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600" dirty="0" smtClea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779912" y="3305611"/>
            <a:ext cx="259228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261886" y="1410620"/>
            <a:ext cx="1915644" cy="1015663"/>
            <a:chOff x="467544" y="1124039"/>
            <a:chExt cx="1915644" cy="1015663"/>
          </a:xfrm>
        </p:grpSpPr>
        <p:sp>
          <p:nvSpPr>
            <p:cNvPr id="18" name="圆角矩形标注 17"/>
            <p:cNvSpPr/>
            <p:nvPr/>
          </p:nvSpPr>
          <p:spPr>
            <a:xfrm>
              <a:off x="467544" y="1163130"/>
              <a:ext cx="1800200" cy="976571"/>
            </a:xfrm>
            <a:prstGeom prst="wedgeRoundRectCallout">
              <a:avLst>
                <a:gd name="adj1" fmla="val -67225"/>
                <a:gd name="adj2" fmla="val 35999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67545" y="1124039"/>
              <a:ext cx="19156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相同数位对齐，从个位减起。个位上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8-7=1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72447" y="2735536"/>
            <a:ext cx="2029696" cy="1323439"/>
            <a:chOff x="467544" y="1124039"/>
            <a:chExt cx="2029696" cy="1323439"/>
          </a:xfrm>
        </p:grpSpPr>
        <p:sp>
          <p:nvSpPr>
            <p:cNvPr id="24" name="圆角矩形标注 23"/>
            <p:cNvSpPr/>
            <p:nvPr/>
          </p:nvSpPr>
          <p:spPr>
            <a:xfrm>
              <a:off x="467544" y="1163130"/>
              <a:ext cx="2029696" cy="1284348"/>
            </a:xfrm>
            <a:prstGeom prst="wedgeRoundRectCallout">
              <a:avLst>
                <a:gd name="adj1" fmla="val -64528"/>
                <a:gd name="adj2" fmla="val 34852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67544" y="1124039"/>
              <a:ext cx="188963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被减数百位上的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被借走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后，百位上变成了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4,4-2=2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16215" y="1410620"/>
            <a:ext cx="2592288" cy="1938992"/>
            <a:chOff x="395535" y="1124039"/>
            <a:chExt cx="1906094" cy="1938992"/>
          </a:xfrm>
        </p:grpSpPr>
        <p:sp>
          <p:nvSpPr>
            <p:cNvPr id="27" name="圆角矩形标注 26"/>
            <p:cNvSpPr/>
            <p:nvPr/>
          </p:nvSpPr>
          <p:spPr>
            <a:xfrm>
              <a:off x="395535" y="1133041"/>
              <a:ext cx="1832855" cy="1885989"/>
            </a:xfrm>
            <a:prstGeom prst="wedgeRoundRectCallout">
              <a:avLst>
                <a:gd name="adj1" fmla="val -2757"/>
                <a:gd name="adj2" fmla="val 68490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67545" y="1124039"/>
              <a:ext cx="183408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十位上的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不够减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从被减数的百位上退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当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，在被减数百位上的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上面点一个圆点，十位上变成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1+10=11,11-2=9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。</a:t>
              </a:r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860032" y="3319887"/>
            <a:ext cx="474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3600" dirty="0" smtClea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21177" y="3297820"/>
            <a:ext cx="474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600" dirty="0" smtClea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572000" y="1995686"/>
            <a:ext cx="61280" cy="4571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29" grpId="0"/>
      <p:bldP spid="30" grpId="0"/>
      <p:bldP spid="10" grpId="0" animBg="1"/>
    </p:bldLst>
  </p:timing>
</p:sld>
</file>

<file path=ppt/tags/tag1.xml><?xml version="1.0" encoding="utf-8"?>
<p:tagLst xmlns:p="http://schemas.openxmlformats.org/presentationml/2006/main">
  <p:tag name="KSO_WPP_MARK_KEY" val="df75793f-2683-4a47-bba1-16a8a60f4e6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1375</Words>
  <Application>WPS 演示</Application>
  <PresentationFormat>全屏显示(16:9)</PresentationFormat>
  <Paragraphs>351</Paragraphs>
  <Slides>17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勤劳的小蜜蜂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103</cp:revision>
  <dcterms:created xsi:type="dcterms:W3CDTF">2018-09-11T05:46:00Z</dcterms:created>
  <dcterms:modified xsi:type="dcterms:W3CDTF">2023-02-01T01:46:51Z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DF7628210AA6491F95C4013A51EC79E0</vt:lpwstr>
  </property>
  <property fmtid="{D5CDD505-2E9C-101B-9397-08002B2CF9AE}" pid="3" name="KSOProductBuildVer">
    <vt:lpwstr>2052-11.1.0.13703</vt:lpwstr>
  </property>
</Properties>
</file>