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3" r:id="rId4"/>
    <p:sldId id="294" r:id="rId5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291" r:id="rId16"/>
    <p:sldId id="306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203848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9386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万以内的加减法（一）  加减法的验算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5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9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43719" y="2211710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626955" y="1059582"/>
            <a:ext cx="6230751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勤劳的小蜜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蜂</a:t>
            </a:r>
            <a:r>
              <a:rPr lang="en-US" altLang="zh-CN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万以内的加减法（一）</a:t>
            </a:r>
            <a:endParaRPr lang="zh-CN" altLang="en-US" sz="4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72929" y="1113443"/>
            <a:ext cx="661174" cy="648000"/>
            <a:chOff x="1326371" y="1457547"/>
            <a:chExt cx="661174" cy="6480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40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6" descr="0015e77674b7604f-592c837e68606e11-1ecbfbb2b9c869910f4e06362c5eec77_i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8762" y="550248"/>
            <a:ext cx="6598385" cy="389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483768" y="1051582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r>
              <a:rPr lang="zh-CN" altLang="en-US" sz="32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：紫葡萄比绿葡萄多收多少箱</a:t>
            </a:r>
            <a:r>
              <a:rPr lang="zh-CN" altLang="en-US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42397" y="3291830"/>
            <a:ext cx="871220" cy="103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42397" y="1347614"/>
            <a:ext cx="2313379" cy="1656184"/>
            <a:chOff x="242397" y="1347614"/>
            <a:chExt cx="2241371" cy="1656184"/>
          </a:xfrm>
        </p:grpSpPr>
        <p:sp>
          <p:nvSpPr>
            <p:cNvPr id="2" name="圆角矩形标注 1"/>
            <p:cNvSpPr/>
            <p:nvPr/>
          </p:nvSpPr>
          <p:spPr>
            <a:xfrm>
              <a:off x="265273" y="1347614"/>
              <a:ext cx="2218495" cy="1656184"/>
            </a:xfrm>
            <a:prstGeom prst="wedgeRoundRectCallout">
              <a:avLst>
                <a:gd name="adj1" fmla="val 2543"/>
                <a:gd name="adj2" fmla="val 72277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42397" y="1390876"/>
              <a:ext cx="224137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从图中知道小刚收了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74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箱绿葡萄，小宇收了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265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箱紫葡萄。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517734" y="1656176"/>
            <a:ext cx="1980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265-74=</a:t>
            </a:r>
            <a:endParaRPr lang="zh-CN" altLang="en-US" sz="3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47864" y="2169157"/>
            <a:ext cx="1296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265</a:t>
            </a:r>
            <a:endParaRPr lang="en-US" altLang="zh-CN" sz="3200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- 74</a:t>
            </a:r>
            <a:endParaRPr lang="en-US" altLang="zh-CN" sz="3200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47864" y="3211822"/>
            <a:ext cx="115998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581890" y="3221887"/>
            <a:ext cx="990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91</a:t>
            </a:r>
            <a:endParaRPr lang="zh-CN" altLang="en-US" sz="3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28034" y="166497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191</a:t>
            </a:r>
            <a:r>
              <a:rPr lang="zh-CN" altLang="en-US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</a:t>
            </a:r>
            <a:r>
              <a:rPr lang="zh-CN" altLang="en-US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4048" y="2926055"/>
            <a:ext cx="31268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答：紫葡萄比绿葡萄多</a:t>
            </a:r>
            <a:r>
              <a:rPr lang="zh-CN" altLang="en-US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</a:t>
            </a:r>
            <a:r>
              <a:rPr lang="en-US" altLang="zh-CN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191</a:t>
            </a:r>
            <a:r>
              <a:rPr lang="zh-CN" altLang="en-US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箱。</a:t>
            </a:r>
            <a:endParaRPr lang="zh-CN" altLang="en-US" sz="3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891850" y="2218091"/>
            <a:ext cx="72008" cy="4571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4" grpId="0"/>
      <p:bldP spid="25" grpId="0"/>
      <p:bldP spid="26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6" descr="0015e77674b7604f-592c837e68606e11-1ecbfbb2b9c869910f4e06362c5eec77_i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8762" y="550248"/>
            <a:ext cx="6598385" cy="389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347864" y="865725"/>
            <a:ext cx="44685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r>
              <a:rPr lang="zh-CN" altLang="en-US" sz="32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：紫葡萄和绿葡萄一共收了多少筐？</a:t>
            </a:r>
            <a:endParaRPr lang="zh-CN" altLang="en-US" sz="3200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42397" y="3291830"/>
            <a:ext cx="871220" cy="103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42397" y="1347614"/>
            <a:ext cx="2313379" cy="1656184"/>
            <a:chOff x="242397" y="1347614"/>
            <a:chExt cx="2137449" cy="1656184"/>
          </a:xfrm>
        </p:grpSpPr>
        <p:sp>
          <p:nvSpPr>
            <p:cNvPr id="2" name="圆角矩形标注 1"/>
            <p:cNvSpPr/>
            <p:nvPr/>
          </p:nvSpPr>
          <p:spPr>
            <a:xfrm>
              <a:off x="265273" y="1347614"/>
              <a:ext cx="2114573" cy="1656184"/>
            </a:xfrm>
            <a:prstGeom prst="wedgeRoundRectCallout">
              <a:avLst>
                <a:gd name="adj1" fmla="val 2543"/>
                <a:gd name="adj2" fmla="val 72277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42397" y="1390876"/>
              <a:ext cx="213744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从图中知道小淘收了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116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筐绿葡萄，小阳收了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225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筐紫葡萄。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517734" y="1842959"/>
            <a:ext cx="1980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116+225=</a:t>
            </a:r>
            <a:endParaRPr lang="zh-CN" altLang="en-US" sz="3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47864" y="2374405"/>
            <a:ext cx="1296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116</a:t>
            </a:r>
            <a:endParaRPr lang="en-US" altLang="zh-CN" sz="3200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+22</a:t>
            </a:r>
            <a:r>
              <a:rPr lang="en-US" altLang="zh-CN" sz="3200" baseline="-250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47864" y="3417070"/>
            <a:ext cx="115998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581890" y="3427135"/>
            <a:ext cx="990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endParaRPr lang="zh-CN" altLang="en-US" sz="3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38074" y="1842959"/>
            <a:ext cx="2286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341</a:t>
            </a:r>
            <a:r>
              <a:rPr lang="zh-CN" altLang="en-US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（筐）</a:t>
            </a:r>
            <a:endParaRPr lang="zh-CN" altLang="en-US" sz="3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4048" y="2926055"/>
            <a:ext cx="3672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答：紫葡萄和绿葡萄一共收</a:t>
            </a:r>
            <a:r>
              <a:rPr lang="zh-CN" altLang="en-US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341</a:t>
            </a:r>
            <a:r>
              <a:rPr lang="zh-CN" altLang="en-US" sz="3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筐</a:t>
            </a:r>
            <a:r>
              <a:rPr lang="zh-CN" altLang="en-US" sz="32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4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6152" y="627534"/>
            <a:ext cx="68442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观察下面的列式，正确的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画“√” 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错误的画“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，并且改正。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83568" y="1779662"/>
            <a:ext cx="1667704" cy="26642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483768" y="1775842"/>
            <a:ext cx="1667704" cy="26642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004048" y="1757164"/>
            <a:ext cx="1667704" cy="26642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776538" y="1757164"/>
            <a:ext cx="1667704" cy="26642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44208" y="2827945"/>
            <a:ext cx="576064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139631" y="2801280"/>
            <a:ext cx="576064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67684" y="2077988"/>
            <a:ext cx="16160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843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-293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650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947960" y="3229719"/>
            <a:ext cx="11389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699792" y="2050951"/>
            <a:ext cx="12560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843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-293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550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96465" y="2766146"/>
            <a:ext cx="819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98454" y="3229719"/>
            <a:ext cx="11389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3067110" y="2062200"/>
            <a:ext cx="10435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5209878" y="2062200"/>
            <a:ext cx="12560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672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174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746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268440" y="3229719"/>
            <a:ext cx="11389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020272" y="2077988"/>
            <a:ext cx="12560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672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600" baseline="-25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846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133019" y="3230463"/>
            <a:ext cx="11389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407360" y="2801280"/>
            <a:ext cx="819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19" grpId="0" animBg="1"/>
      <p:bldP spid="8" grpId="0" animBg="1"/>
      <p:bldP spid="20" grpId="0" animBg="1"/>
      <p:bldP spid="9" grpId="0"/>
      <p:bldP spid="24" grpId="0"/>
      <p:bldP spid="14" grpId="0" animBg="1"/>
      <p:bldP spid="28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0765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3330" y="2129790"/>
            <a:ext cx="6838124" cy="156964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加法的验算方法：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）用加法验算：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交换两个加数的位置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再算一遍。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）用减法验算：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用和减去其中一个加数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，看结果是否等于另一个加数。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491630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84355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4415" y="1851670"/>
            <a:ext cx="6759953" cy="1938980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的验算方法：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）用加法验算：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用差加上减数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，看结果是否等于被减数。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）用减法验算：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用被减数减去差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，看结果是否等于减数。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365528" y="987574"/>
            <a:ext cx="6454944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10060" y="1203598"/>
            <a:ext cx="2517724" cy="1152128"/>
            <a:chOff x="404088" y="1923678"/>
            <a:chExt cx="2223696" cy="1728192"/>
          </a:xfrm>
        </p:grpSpPr>
        <p:sp>
          <p:nvSpPr>
            <p:cNvPr id="3" name="圆角矩形标注 2"/>
            <p:cNvSpPr/>
            <p:nvPr/>
          </p:nvSpPr>
          <p:spPr>
            <a:xfrm>
              <a:off x="404088" y="1923678"/>
              <a:ext cx="1979100" cy="1728192"/>
            </a:xfrm>
            <a:prstGeom prst="wedgeRoundRectCallout">
              <a:avLst>
                <a:gd name="adj1" fmla="val 8525"/>
                <a:gd name="adj2" fmla="val 79035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16081" y="1995686"/>
              <a:ext cx="22117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根据图片你能提出什么问题？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730960" y="258684"/>
            <a:ext cx="982296" cy="593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8051915" y="3462639"/>
            <a:ext cx="867615" cy="1032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572000" y="102524"/>
            <a:ext cx="2808312" cy="655825"/>
            <a:chOff x="4716016" y="154819"/>
            <a:chExt cx="2808312" cy="935713"/>
          </a:xfrm>
        </p:grpSpPr>
        <p:sp>
          <p:nvSpPr>
            <p:cNvPr id="2" name="圆角矩形标注 1"/>
            <p:cNvSpPr/>
            <p:nvPr/>
          </p:nvSpPr>
          <p:spPr>
            <a:xfrm>
              <a:off x="4716016" y="219890"/>
              <a:ext cx="2808312" cy="870642"/>
            </a:xfrm>
            <a:prstGeom prst="wedgeRoundRectCallout">
              <a:avLst>
                <a:gd name="adj1" fmla="val -68317"/>
                <a:gd name="adj2" fmla="val -3498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788024" y="154819"/>
              <a:ext cx="266429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怎么检查呢？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3152" y="1021278"/>
            <a:ext cx="2402595" cy="2308324"/>
            <a:chOff x="416081" y="1154288"/>
            <a:chExt cx="2402595" cy="2308324"/>
          </a:xfrm>
        </p:grpSpPr>
        <p:sp>
          <p:nvSpPr>
            <p:cNvPr id="6" name="圆角矩形标注 5"/>
            <p:cNvSpPr/>
            <p:nvPr/>
          </p:nvSpPr>
          <p:spPr>
            <a:xfrm>
              <a:off x="416081" y="1186849"/>
              <a:ext cx="2402595" cy="2233889"/>
            </a:xfrm>
            <a:prstGeom prst="wedgeRoundRectCallout">
              <a:avLst>
                <a:gd name="adj1" fmla="val 145"/>
                <a:gd name="adj2" fmla="val 71741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42412" y="1154288"/>
              <a:ext cx="237626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蜜蜂王后命令小蜜蜂去检查一下蜜蜂的生产记录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对不对，就是算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573+318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是否等于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891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698121" y="1007378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蜂蜜生产情况记录</a:t>
                      </a:r>
                      <a:endParaRPr lang="zh-CN" altLang="en-US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一队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二队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合计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573</a:t>
                      </a:r>
                      <a:r>
                        <a:rPr lang="zh-CN" altLang="en-US" dirty="0" smtClean="0"/>
                        <a:t>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318</a:t>
                      </a:r>
                      <a:r>
                        <a:rPr lang="zh-CN" altLang="en-US" dirty="0" smtClean="0"/>
                        <a:t>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891</a:t>
                      </a:r>
                      <a:r>
                        <a:rPr lang="zh-CN" altLang="en-US" dirty="0" smtClean="0"/>
                        <a:t>克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2692130" y="2403547"/>
            <a:ext cx="1591838" cy="1027857"/>
            <a:chOff x="2771800" y="2787774"/>
            <a:chExt cx="2069389" cy="1027857"/>
          </a:xfrm>
        </p:grpSpPr>
        <p:sp>
          <p:nvSpPr>
            <p:cNvPr id="10" name="圆角矩形标注 9"/>
            <p:cNvSpPr/>
            <p:nvPr/>
          </p:nvSpPr>
          <p:spPr>
            <a:xfrm>
              <a:off x="2771800" y="2787774"/>
              <a:ext cx="1795344" cy="1008112"/>
            </a:xfrm>
            <a:prstGeom prst="wedgeRoundRectCallout">
              <a:avLst>
                <a:gd name="adj1" fmla="val -39879"/>
                <a:gd name="adj2" fmla="val 78835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771800" y="2799968"/>
              <a:ext cx="206938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可以交换加数的位置，和不变。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81782" y="2301745"/>
            <a:ext cx="1453043" cy="1339052"/>
            <a:chOff x="2771799" y="2787774"/>
            <a:chExt cx="2064400" cy="1045795"/>
          </a:xfrm>
        </p:grpSpPr>
        <p:sp>
          <p:nvSpPr>
            <p:cNvPr id="22" name="圆角矩形标注 21"/>
            <p:cNvSpPr/>
            <p:nvPr/>
          </p:nvSpPr>
          <p:spPr>
            <a:xfrm>
              <a:off x="2771799" y="2787774"/>
              <a:ext cx="1982567" cy="1027706"/>
            </a:xfrm>
            <a:prstGeom prst="wedgeRoundRectCallout">
              <a:avLst>
                <a:gd name="adj1" fmla="val 49768"/>
                <a:gd name="adj2" fmla="val 68137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771800" y="2799968"/>
              <a:ext cx="2064399" cy="1033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与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537+318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的结果相同，说明记录情况正确。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968044" y="2464822"/>
            <a:ext cx="1260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3 1 8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4008" y="3055372"/>
            <a:ext cx="1682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+ 5 7 3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68044" y="3800238"/>
            <a:ext cx="1260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44746" y="3209260"/>
            <a:ext cx="337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644008" y="3723878"/>
            <a:ext cx="15841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644" y="1160165"/>
            <a:ext cx="2487132" cy="1944216"/>
            <a:chOff x="428684" y="1131590"/>
            <a:chExt cx="2487132" cy="1944216"/>
          </a:xfrm>
        </p:grpSpPr>
        <p:sp>
          <p:nvSpPr>
            <p:cNvPr id="2" name="椭圆形标注 1"/>
            <p:cNvSpPr/>
            <p:nvPr/>
          </p:nvSpPr>
          <p:spPr>
            <a:xfrm>
              <a:off x="428684" y="1131590"/>
              <a:ext cx="2487132" cy="1944216"/>
            </a:xfrm>
            <a:prstGeom prst="wedgeEllipseCallout">
              <a:avLst>
                <a:gd name="adj1" fmla="val 7507"/>
                <a:gd name="adj2" fmla="val 74258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16772" y="1347443"/>
              <a:ext cx="20550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根据加减法之间的关系，可以利用减法来验算加法。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950" y="3435846"/>
            <a:ext cx="829624" cy="98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图片 6" descr="0015e77674b7604f-592c837e68606e11-1ecbfbb2b9c869910f4e06362c5eec77_i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90307" y="411510"/>
            <a:ext cx="6230165" cy="3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25221" y="101162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8 9 1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96621" y="1626935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-3 1 8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052605" y="2283718"/>
            <a:ext cx="1656184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425221" y="2355726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5 7 3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988709" y="979454"/>
            <a:ext cx="72008" cy="643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6364973" y="104216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8 9 1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64973" y="244759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3 1 8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92357" y="2314256"/>
            <a:ext cx="1656184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148949" y="1635646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-5 7 3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928461" y="1009992"/>
            <a:ext cx="72008" cy="643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090533" y="1678378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4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7296214" y="3795886"/>
            <a:ext cx="704653" cy="79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圆角矩形标注 10"/>
          <p:cNvSpPr/>
          <p:nvPr/>
        </p:nvSpPr>
        <p:spPr>
          <a:xfrm>
            <a:off x="2418987" y="3651870"/>
            <a:ext cx="4450042" cy="936104"/>
          </a:xfrm>
          <a:prstGeom prst="wedgeRoundRectCallout">
            <a:avLst>
              <a:gd name="adj1" fmla="val 60503"/>
              <a:gd name="adj2" fmla="val 1162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563003" y="3785514"/>
            <a:ext cx="40252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891-318=573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891-573=318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，说明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573+318=891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的计算结果是正确的。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7" grpId="0"/>
      <p:bldP spid="8" grpId="0" animBg="1"/>
      <p:bldP spid="19" grpId="0"/>
      <p:bldP spid="20" grpId="0"/>
      <p:bldP spid="22" grpId="0"/>
      <p:bldP spid="23" grpId="0" animBg="1"/>
      <p:bldP spid="24" grpId="0"/>
      <p:bldP spid="11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0683" y="3377682"/>
            <a:ext cx="789346" cy="94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90044" y="3164415"/>
            <a:ext cx="116522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707437" y="676737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蜂蜜使用情况记录</a:t>
                      </a:r>
                      <a:endParaRPr lang="zh-CN" altLang="en-US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总量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用去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剩下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891</a:t>
                      </a:r>
                      <a:r>
                        <a:rPr lang="zh-CN" altLang="en-US" dirty="0" smtClean="0"/>
                        <a:t>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264</a:t>
                      </a:r>
                      <a:r>
                        <a:rPr lang="zh-CN" altLang="en-US" dirty="0" smtClean="0"/>
                        <a:t>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627</a:t>
                      </a:r>
                      <a:r>
                        <a:rPr lang="zh-CN" altLang="en-US" dirty="0" smtClean="0"/>
                        <a:t>克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154893" y="1227193"/>
            <a:ext cx="2245925" cy="1852463"/>
            <a:chOff x="453867" y="1275606"/>
            <a:chExt cx="2245925" cy="1852463"/>
          </a:xfrm>
        </p:grpSpPr>
        <p:sp>
          <p:nvSpPr>
            <p:cNvPr id="2" name="圆角矩形标注 1"/>
            <p:cNvSpPr/>
            <p:nvPr/>
          </p:nvSpPr>
          <p:spPr>
            <a:xfrm>
              <a:off x="467544" y="1275606"/>
              <a:ext cx="2173917" cy="1728192"/>
            </a:xfrm>
            <a:prstGeom prst="wedgeRoundRectCallout">
              <a:avLst>
                <a:gd name="adj1" fmla="val 5894"/>
                <a:gd name="adj2" fmla="val 84546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53867" y="1281410"/>
              <a:ext cx="2245925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蜜蜂王后命令小蜜蜂去检查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一下蜂蜜使用情况记录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对不对，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就是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验证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891-264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是否等于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627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692130" y="2403547"/>
            <a:ext cx="1381034" cy="1027857"/>
            <a:chOff x="2771800" y="2787774"/>
            <a:chExt cx="1795344" cy="1027857"/>
          </a:xfrm>
        </p:grpSpPr>
        <p:sp>
          <p:nvSpPr>
            <p:cNvPr id="17" name="圆角矩形标注 16"/>
            <p:cNvSpPr/>
            <p:nvPr/>
          </p:nvSpPr>
          <p:spPr>
            <a:xfrm>
              <a:off x="2771800" y="2787774"/>
              <a:ext cx="1601337" cy="1008112"/>
            </a:xfrm>
            <a:prstGeom prst="wedgeRoundRectCallout">
              <a:avLst>
                <a:gd name="adj1" fmla="val -39879"/>
                <a:gd name="adj2" fmla="val 78835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771800" y="2799968"/>
              <a:ext cx="179534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可以用加法来验算减法。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55976" y="2347015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6 2 7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39952" y="296262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+2 6 4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923928" y="3617634"/>
            <a:ext cx="187220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355976" y="3680515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8 9 1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451568" y="2051799"/>
            <a:ext cx="2276952" cy="1027857"/>
            <a:chOff x="2771800" y="2787774"/>
            <a:chExt cx="1669713" cy="1027857"/>
          </a:xfrm>
        </p:grpSpPr>
        <p:sp>
          <p:nvSpPr>
            <p:cNvPr id="25" name="圆角矩形标注 24"/>
            <p:cNvSpPr/>
            <p:nvPr/>
          </p:nvSpPr>
          <p:spPr>
            <a:xfrm>
              <a:off x="2771800" y="2787774"/>
              <a:ext cx="1669713" cy="1008112"/>
            </a:xfrm>
            <a:prstGeom prst="wedgeRoundRectCallout">
              <a:avLst>
                <a:gd name="adj1" fmla="val -6008"/>
                <a:gd name="adj2" fmla="val 76945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771800" y="2799968"/>
              <a:ext cx="166971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627+264=891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，说明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891-264=627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的计算结果是正确的。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974485" y="3151997"/>
            <a:ext cx="3896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  <p:bldP spid="23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6" descr="0015e77674b7604f-592c837e68606e11-1ecbfbb2b9c869910f4e06362c5eec77_i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18988" y="1285995"/>
            <a:ext cx="3875230" cy="3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75871" y="1160165"/>
            <a:ext cx="2487132" cy="1944216"/>
            <a:chOff x="428684" y="1131590"/>
            <a:chExt cx="2487132" cy="1944216"/>
          </a:xfrm>
        </p:grpSpPr>
        <p:sp>
          <p:nvSpPr>
            <p:cNvPr id="9" name="椭圆形标注 8"/>
            <p:cNvSpPr/>
            <p:nvPr/>
          </p:nvSpPr>
          <p:spPr>
            <a:xfrm>
              <a:off x="428684" y="1131590"/>
              <a:ext cx="2487132" cy="1944216"/>
            </a:xfrm>
            <a:prstGeom prst="wedgeEllipseCallout">
              <a:avLst>
                <a:gd name="adj1" fmla="val 7507"/>
                <a:gd name="adj2" fmla="val 74258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16772" y="1347443"/>
              <a:ext cx="20550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根据加减法之间的关系，可以利用减法来验算。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23928" y="339502"/>
            <a:ext cx="4320481" cy="1143542"/>
            <a:chOff x="470839" y="1238616"/>
            <a:chExt cx="2529287" cy="1143542"/>
          </a:xfrm>
        </p:grpSpPr>
        <p:sp>
          <p:nvSpPr>
            <p:cNvPr id="12" name="椭圆形标注 11"/>
            <p:cNvSpPr/>
            <p:nvPr/>
          </p:nvSpPr>
          <p:spPr>
            <a:xfrm>
              <a:off x="470839" y="1238616"/>
              <a:ext cx="2487132" cy="1143542"/>
            </a:xfrm>
            <a:prstGeom prst="wedgeEllipseCallout">
              <a:avLst>
                <a:gd name="adj1" fmla="val -62667"/>
                <a:gd name="adj2" fmla="val -18198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16772" y="1347443"/>
              <a:ext cx="228335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被减数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减数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差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可以得到被减数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差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减数。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90044" y="3164415"/>
            <a:ext cx="116522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75856" y="1923678"/>
            <a:ext cx="23125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8 9 1</a:t>
            </a:r>
            <a:endParaRPr lang="en-US" altLang="zh-CN" sz="36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- 6 2 7</a:t>
            </a:r>
            <a:endParaRPr lang="en-US" altLang="zh-CN" sz="36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2 6 4</a:t>
            </a:r>
            <a:endParaRPr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483543" y="3104381"/>
            <a:ext cx="172096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4338507" y="1887674"/>
            <a:ext cx="72008" cy="7200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469511" y="1861778"/>
            <a:ext cx="2276952" cy="1027857"/>
            <a:chOff x="2771800" y="2787774"/>
            <a:chExt cx="1669713" cy="1027857"/>
          </a:xfrm>
        </p:grpSpPr>
        <p:sp>
          <p:nvSpPr>
            <p:cNvPr id="21" name="圆角矩形标注 20"/>
            <p:cNvSpPr/>
            <p:nvPr/>
          </p:nvSpPr>
          <p:spPr>
            <a:xfrm>
              <a:off x="2771800" y="2787774"/>
              <a:ext cx="1669713" cy="1008112"/>
            </a:xfrm>
            <a:prstGeom prst="wedgeRoundRectCallout">
              <a:avLst>
                <a:gd name="adj1" fmla="val -6008"/>
                <a:gd name="adj2" fmla="val 76945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771800" y="2799968"/>
              <a:ext cx="166971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891-627=264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，说明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891-264=627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的计算结果是正确的。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987824" y="645498"/>
            <a:ext cx="5339561" cy="4110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83567" y="1275606"/>
            <a:ext cx="2448273" cy="1569660"/>
            <a:chOff x="683567" y="1275606"/>
            <a:chExt cx="2448273" cy="1569660"/>
          </a:xfrm>
        </p:grpSpPr>
        <p:sp>
          <p:nvSpPr>
            <p:cNvPr id="2" name="圆角矩形标注 1"/>
            <p:cNvSpPr/>
            <p:nvPr/>
          </p:nvSpPr>
          <p:spPr>
            <a:xfrm>
              <a:off x="683568" y="1347614"/>
              <a:ext cx="2160240" cy="1440160"/>
            </a:xfrm>
            <a:prstGeom prst="wedgeRoundRectCallout">
              <a:avLst>
                <a:gd name="adj1" fmla="val 3859"/>
                <a:gd name="adj2" fmla="val 79696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83567" y="1275606"/>
              <a:ext cx="244827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根据内容可以提出哪些问题？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860032" y="1131590"/>
            <a:ext cx="560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小红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12039" y="1203598"/>
            <a:ext cx="560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小明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95936" y="4155926"/>
            <a:ext cx="560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96015" y="4155926"/>
            <a:ext cx="560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小强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48143" y="4136181"/>
            <a:ext cx="560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小宇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11960" y="1799407"/>
            <a:ext cx="560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028384" y="4136181"/>
            <a:ext cx="560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38711" y="2060436"/>
            <a:ext cx="560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小淘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19" grpId="0"/>
      <p:bldP spid="20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65273" y="3479011"/>
            <a:ext cx="871220" cy="103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65273" y="1281098"/>
            <a:ext cx="2084670" cy="1569660"/>
            <a:chOff x="350998" y="1938323"/>
            <a:chExt cx="2084670" cy="1569660"/>
          </a:xfrm>
        </p:grpSpPr>
        <p:sp>
          <p:nvSpPr>
            <p:cNvPr id="3" name="圆角矩形标注 2"/>
            <p:cNvSpPr/>
            <p:nvPr/>
          </p:nvSpPr>
          <p:spPr>
            <a:xfrm>
              <a:off x="416081" y="1995686"/>
              <a:ext cx="1954504" cy="1440160"/>
            </a:xfrm>
            <a:prstGeom prst="wedgeRoundRectCallout">
              <a:avLst>
                <a:gd name="adj1" fmla="val -19858"/>
                <a:gd name="adj2" fmla="val 75066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50998" y="1938323"/>
              <a:ext cx="208467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我们要怎么解决这些问题呢？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87824" y="1131590"/>
            <a:ext cx="4320480" cy="720080"/>
            <a:chOff x="2987824" y="1495985"/>
            <a:chExt cx="4320480" cy="720080"/>
          </a:xfrm>
        </p:grpSpPr>
        <p:sp>
          <p:nvSpPr>
            <p:cNvPr id="6" name="矩形 5"/>
            <p:cNvSpPr/>
            <p:nvPr/>
          </p:nvSpPr>
          <p:spPr>
            <a:xfrm>
              <a:off x="2987824" y="1495985"/>
              <a:ext cx="4248472" cy="72008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347864" y="1563638"/>
              <a:ext cx="39604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绿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葡萄栽了多少棵？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9791" y="2288074"/>
            <a:ext cx="5475444" cy="720080"/>
            <a:chOff x="2699791" y="2360081"/>
            <a:chExt cx="5475444" cy="720080"/>
          </a:xfrm>
        </p:grpSpPr>
        <p:sp>
          <p:nvSpPr>
            <p:cNvPr id="22" name="矩形 21"/>
            <p:cNvSpPr/>
            <p:nvPr/>
          </p:nvSpPr>
          <p:spPr>
            <a:xfrm>
              <a:off x="2699791" y="2360081"/>
              <a:ext cx="5475443" cy="720080"/>
            </a:xfrm>
            <a:prstGeom prst="rect">
              <a:avLst/>
            </a:prstGeom>
            <a:solidFill>
              <a:srgbClr val="AFF22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14620" y="2427734"/>
              <a:ext cx="53606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紫葡萄比绿葡萄多收多少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箱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394201" y="3574176"/>
            <a:ext cx="6210247" cy="720080"/>
            <a:chOff x="2394201" y="3224221"/>
            <a:chExt cx="6210247" cy="720080"/>
          </a:xfrm>
        </p:grpSpPr>
        <p:sp>
          <p:nvSpPr>
            <p:cNvPr id="23" name="矩形 22"/>
            <p:cNvSpPr/>
            <p:nvPr/>
          </p:nvSpPr>
          <p:spPr>
            <a:xfrm>
              <a:off x="2394201" y="3224221"/>
              <a:ext cx="6210247" cy="7200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483768" y="3283119"/>
              <a:ext cx="61206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紫葡萄和绿葡萄一共收了多少筐？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6" descr="0015e77674b7604f-592c837e68606e11-1ecbfbb2b9c869910f4e06362c5eec77_i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8762" y="550248"/>
            <a:ext cx="6598385" cy="389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523946" y="1051582"/>
            <a:ext cx="4472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问：绿葡萄栽了多少棵？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42397" y="3291830"/>
            <a:ext cx="871220" cy="103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42397" y="1347614"/>
            <a:ext cx="2070917" cy="1656184"/>
            <a:chOff x="242397" y="1347614"/>
            <a:chExt cx="2070917" cy="1656184"/>
          </a:xfrm>
        </p:grpSpPr>
        <p:sp>
          <p:nvSpPr>
            <p:cNvPr id="2" name="圆角矩形标注 1"/>
            <p:cNvSpPr/>
            <p:nvPr/>
          </p:nvSpPr>
          <p:spPr>
            <a:xfrm>
              <a:off x="265273" y="1347614"/>
              <a:ext cx="1874358" cy="1656184"/>
            </a:xfrm>
            <a:prstGeom prst="wedgeRoundRectCallout">
              <a:avLst>
                <a:gd name="adj1" fmla="val 2543"/>
                <a:gd name="adj2" fmla="val 72277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42397" y="1390876"/>
              <a:ext cx="20709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从图中知道小红数着是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138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棵，小明数着是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354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棵。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517734" y="1656176"/>
            <a:ext cx="1980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138+354=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47864" y="2169157"/>
            <a:ext cx="1296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138</a:t>
            </a:r>
            <a:endParaRPr lang="en-US" altLang="zh-CN" sz="32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+35</a:t>
            </a:r>
            <a:r>
              <a:rPr lang="en-US" altLang="zh-CN" sz="3200" baseline="-25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47864" y="3211822"/>
            <a:ext cx="115998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581890" y="3221887"/>
            <a:ext cx="990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492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38074" y="1656176"/>
            <a:ext cx="1998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492(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4048" y="2926055"/>
            <a:ext cx="31268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：绿葡萄栽了      </a:t>
            </a:r>
            <a:endParaRPr lang="en-US" altLang="zh-CN" sz="32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492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4" grpId="0"/>
      <p:bldP spid="25" grpId="0"/>
      <p:bldP spid="26" grpId="0"/>
    </p:bldLst>
  </p:timing>
</p:sld>
</file>

<file path=ppt/tags/tag1.xml><?xml version="1.0" encoding="utf-8"?>
<p:tagLst xmlns:p="http://schemas.openxmlformats.org/presentationml/2006/main">
  <p:tag name="KSO_WPP_MARK_KEY" val="bb1469f9-390f-4c1d-8d15-3fa55a9de94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1217</Words>
  <Application>WPS 演示</Application>
  <PresentationFormat>全屏显示(16:9)</PresentationFormat>
  <Paragraphs>273</Paragraphs>
  <Slides>15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101</cp:revision>
  <dcterms:created xsi:type="dcterms:W3CDTF">2018-09-11T05:46:00Z</dcterms:created>
  <dcterms:modified xsi:type="dcterms:W3CDTF">2023-02-01T01:47:43Z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F925F446E4394C2FBB38F168AEFCB137</vt:lpwstr>
  </property>
  <property fmtid="{D5CDD505-2E9C-101B-9397-08002B2CF9AE}" pid="3" name="KSOProductBuildVer">
    <vt:lpwstr>2052-11.1.0.13703</vt:lpwstr>
  </property>
</Properties>
</file>