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93" r:id="rId4"/>
    <p:sldId id="294" r:id="rId5"/>
    <p:sldId id="295" r:id="rId6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3" r:id="rId15"/>
    <p:sldId id="304" r:id="rId16"/>
    <p:sldId id="305" r:id="rId17"/>
    <p:sldId id="291" r:id="rId18"/>
    <p:sldId id="272" r:id="rId19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9" autoAdjust="0"/>
    <p:restoredTop sz="99852" autoAdjust="0"/>
  </p:normalViewPr>
  <p:slideViewPr>
    <p:cSldViewPr>
      <p:cViewPr>
        <p:scale>
          <a:sx n="140" d="100"/>
          <a:sy n="140" d="100"/>
        </p:scale>
        <p:origin x="-984" y="-33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48B9D-C3EF-4F87-954D-825FFBFDF1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254CC-6D17-4AB3-A887-1E6F5D60F3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4283968" cy="216024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07504" y="93861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万以内的加减法（二）  三位数加减三位数（连续进位、退位）</a:t>
            </a:r>
            <a:endParaRPr lang="zh-CN" altLang="en-US" sz="1200" b="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slide" Target="slide11.xml"/><Relationship Id="rId6" Type="http://schemas.openxmlformats.org/officeDocument/2006/relationships/slide" Target="slide16.xml"/><Relationship Id="rId5" Type="http://schemas.openxmlformats.org/officeDocument/2006/relationships/slide" Target="slide15.xml"/><Relationship Id="rId4" Type="http://schemas.openxmlformats.org/officeDocument/2006/relationships/slide" Target="slide3.xml"/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8.png"/><Relationship Id="rId6" Type="http://schemas.openxmlformats.org/officeDocument/2006/relationships/slide" Target="slide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34.emf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36.png"/><Relationship Id="rId1" Type="http://schemas.openxmlformats.org/officeDocument/2006/relationships/image" Target="../media/image35.emf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12.png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11.emf"/><Relationship Id="rId2" Type="http://schemas.openxmlformats.org/officeDocument/2006/relationships/image" Target="../media/image22.png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46675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70829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二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" name="矩形 13"/>
          <p:cNvSpPr/>
          <p:nvPr/>
        </p:nvSpPr>
        <p:spPr>
          <a:xfrm>
            <a:off x="3707540" y="2145804"/>
            <a:ext cx="1436933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矩形 19"/>
          <p:cNvSpPr/>
          <p:nvPr/>
        </p:nvSpPr>
        <p:spPr>
          <a:xfrm>
            <a:off x="1774539" y="915566"/>
            <a:ext cx="6444713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田园小卫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士</a:t>
            </a:r>
            <a:r>
              <a:rPr lang="en-US" altLang="zh-CN" sz="24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4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万</a:t>
            </a:r>
            <a:r>
              <a:rPr lang="zh-CN" altLang="en-US" sz="24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以内的加减法（二）</a:t>
            </a:r>
            <a:endParaRPr lang="zh-CN" altLang="en-US" sz="40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1020513" y="963150"/>
            <a:ext cx="661174" cy="648000"/>
            <a:chOff x="1326371" y="1457547"/>
            <a:chExt cx="661174" cy="648000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332724" y="145754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326371" y="1457547"/>
              <a:ext cx="661173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6" name="单圆角矩形 25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单圆角矩形 26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单圆角矩形 27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单圆角矩形 28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圆角矩形 30">
            <a:hlinkClick r:id="rId3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>
            <a:hlinkClick r:id="rId4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圆角矩形 32">
            <a:hlinkClick r:id="rId5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 33">
            <a:hlinkClick r:id="rId6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圆角矩形 34">
            <a:hlinkClick r:id="rId7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855236" y="771550"/>
            <a:ext cx="4320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根据题意得，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276-189=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）（棵）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列竖式计算：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996679" y="2078750"/>
            <a:ext cx="1563004" cy="707886"/>
            <a:chOff x="2987824" y="2622539"/>
            <a:chExt cx="1563004" cy="707886"/>
          </a:xfrm>
        </p:grpSpPr>
        <p:sp>
          <p:nvSpPr>
            <p:cNvPr id="8" name="TextBox 7"/>
            <p:cNvSpPr txBox="1"/>
            <p:nvPr/>
          </p:nvSpPr>
          <p:spPr>
            <a:xfrm>
              <a:off x="3038660" y="2622539"/>
              <a:ext cx="151216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2 7 6</a:t>
              </a:r>
              <a:endPara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-1 8 9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2987824" y="3207628"/>
              <a:ext cx="93610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1" name="TextBox 30"/>
          <p:cNvSpPr txBox="1"/>
          <p:nvPr/>
        </p:nvSpPr>
        <p:spPr>
          <a:xfrm>
            <a:off x="4648596" y="771550"/>
            <a:ext cx="724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87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266709" y="1942383"/>
            <a:ext cx="568077" cy="1188064"/>
            <a:chOff x="3257854" y="2486172"/>
            <a:chExt cx="568077" cy="1188064"/>
          </a:xfrm>
        </p:grpSpPr>
        <p:sp>
          <p:nvSpPr>
            <p:cNvPr id="123" name="TextBox 122"/>
            <p:cNvSpPr txBox="1"/>
            <p:nvPr/>
          </p:nvSpPr>
          <p:spPr>
            <a:xfrm>
              <a:off x="3429887" y="3274126"/>
              <a:ext cx="3960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257854" y="2486172"/>
              <a:ext cx="32403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/>
                <a:t>.   </a:t>
              </a:r>
              <a:endParaRPr lang="zh-CN" altLang="en-US" b="1" dirty="0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484271" y="1942383"/>
            <a:ext cx="601981" cy="1188064"/>
            <a:chOff x="3475416" y="2486172"/>
            <a:chExt cx="601981" cy="1188064"/>
          </a:xfrm>
        </p:grpSpPr>
        <p:sp>
          <p:nvSpPr>
            <p:cNvPr id="12" name="TextBox 11"/>
            <p:cNvSpPr txBox="1"/>
            <p:nvPr/>
          </p:nvSpPr>
          <p:spPr>
            <a:xfrm>
              <a:off x="3681353" y="3274126"/>
              <a:ext cx="3960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3" name="TextBox 172"/>
            <p:cNvSpPr txBox="1"/>
            <p:nvPr/>
          </p:nvSpPr>
          <p:spPr>
            <a:xfrm>
              <a:off x="3475416" y="2486172"/>
              <a:ext cx="32403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/>
                <a:t>.   </a:t>
              </a:r>
              <a:endParaRPr lang="zh-CN" altLang="en-US" b="1" dirty="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330556" y="1589976"/>
            <a:ext cx="3375435" cy="2568229"/>
            <a:chOff x="5157183" y="1712046"/>
            <a:chExt cx="3375435" cy="2568229"/>
          </a:xfrm>
        </p:grpSpPr>
        <p:sp>
          <p:nvSpPr>
            <p:cNvPr id="37" name="椭圆形标注 36"/>
            <p:cNvSpPr/>
            <p:nvPr/>
          </p:nvSpPr>
          <p:spPr>
            <a:xfrm>
              <a:off x="5157183" y="1712046"/>
              <a:ext cx="2439153" cy="1385208"/>
            </a:xfrm>
            <a:prstGeom prst="wedgeEllipseCallout">
              <a:avLst>
                <a:gd name="adj1" fmla="val 43857"/>
                <a:gd name="adj2" fmla="val 57575"/>
              </a:avLst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用竖式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计算减法</a:t>
              </a:r>
              <a:r>
                <a:rPr lang="zh-CN" altLang="en-US" sz="16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时，一定要数位对齐哦！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有退位时</a:t>
              </a:r>
              <a:r>
                <a:rPr lang="zh-CN" altLang="en-US" sz="16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不要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漏减哦</a:t>
              </a:r>
              <a:r>
                <a:rPr lang="zh-CN" altLang="en-US" sz="16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！</a:t>
              </a:r>
              <a:endPara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endParaRPr lang="zh-CN" altLang="en-US" dirty="0"/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638987" y="3125868"/>
              <a:ext cx="893631" cy="1154407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395536" y="1768804"/>
            <a:ext cx="2837543" cy="2557316"/>
            <a:chOff x="294297" y="1851670"/>
            <a:chExt cx="2837543" cy="2557316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94297" y="3082465"/>
              <a:ext cx="1160279" cy="132652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圆角矩形标注 5"/>
            <p:cNvSpPr/>
            <p:nvPr/>
          </p:nvSpPr>
          <p:spPr>
            <a:xfrm>
              <a:off x="1187624" y="1851670"/>
              <a:ext cx="1944216" cy="1685235"/>
            </a:xfrm>
            <a:prstGeom prst="wedgeRoundRectCallout">
              <a:avLst>
                <a:gd name="adj1" fmla="val -37726"/>
                <a:gd name="adj2" fmla="val 63561"/>
                <a:gd name="adj3" fmla="val 16667"/>
              </a:avLst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accent4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个位上</a:t>
              </a:r>
              <a:r>
                <a:rPr lang="en-US" altLang="zh-CN" sz="1600" dirty="0">
                  <a:solidFill>
                    <a:schemeClr val="accent4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1600" dirty="0">
                  <a:solidFill>
                    <a:schemeClr val="accent4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减</a:t>
              </a:r>
              <a:r>
                <a:rPr lang="en-US" altLang="zh-CN" sz="1600" dirty="0">
                  <a:solidFill>
                    <a:schemeClr val="accent4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sz="1600" dirty="0">
                  <a:solidFill>
                    <a:schemeClr val="accent4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不够减，从十位借</a:t>
              </a:r>
              <a:r>
                <a:rPr lang="en-US" altLang="zh-CN" sz="1600" dirty="0">
                  <a:solidFill>
                    <a:schemeClr val="accent4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1600" dirty="0">
                  <a:solidFill>
                    <a:schemeClr val="accent4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当</a:t>
              </a:r>
              <a:r>
                <a:rPr lang="en-US" altLang="zh-CN" sz="1600" dirty="0">
                  <a:solidFill>
                    <a:schemeClr val="accent4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1600" dirty="0">
                  <a:solidFill>
                    <a:schemeClr val="accent4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，和个位</a:t>
              </a:r>
              <a:r>
                <a:rPr lang="en-US" altLang="zh-CN" sz="1600" dirty="0">
                  <a:solidFill>
                    <a:schemeClr val="accent4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1600" dirty="0">
                  <a:solidFill>
                    <a:schemeClr val="accent4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合起来是</a:t>
              </a:r>
              <a:r>
                <a:rPr lang="en-US" altLang="zh-CN" sz="1600" dirty="0">
                  <a:solidFill>
                    <a:schemeClr val="accent4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16</a:t>
              </a:r>
              <a:r>
                <a:rPr lang="zh-CN" altLang="en-US" sz="1600" dirty="0">
                  <a:solidFill>
                    <a:schemeClr val="accent4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；</a:t>
              </a:r>
              <a:r>
                <a:rPr lang="en-US" altLang="zh-CN" sz="1600" dirty="0">
                  <a:solidFill>
                    <a:schemeClr val="accent4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16-9=7</a:t>
              </a:r>
              <a:r>
                <a:rPr lang="zh-CN" altLang="en-US" sz="1600" dirty="0">
                  <a:solidFill>
                    <a:schemeClr val="accent4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，在个位写</a:t>
              </a:r>
              <a:r>
                <a:rPr lang="en-US" altLang="zh-CN" sz="1600" dirty="0">
                  <a:solidFill>
                    <a:schemeClr val="accent4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1600" dirty="0">
                  <a:solidFill>
                    <a:schemeClr val="accent4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1600" dirty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endParaRPr lang="zh-CN" altLang="en-US" dirty="0"/>
            </a:p>
          </p:txBody>
        </p:sp>
      </p:grpSp>
      <p:sp>
        <p:nvSpPr>
          <p:cNvPr id="39" name="圆角矩形标注 38"/>
          <p:cNvSpPr/>
          <p:nvPr/>
        </p:nvSpPr>
        <p:spPr>
          <a:xfrm>
            <a:off x="1288863" y="1768804"/>
            <a:ext cx="2253420" cy="1685235"/>
          </a:xfrm>
          <a:prstGeom prst="wedgeRoundRectCallout">
            <a:avLst>
              <a:gd name="adj1" fmla="val -37726"/>
              <a:gd name="adj2" fmla="val 63561"/>
              <a:gd name="adj3" fmla="val 16667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十位上的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先去掉个位借掉的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，还剩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不够减，向百位借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，十位加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16-8=8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，对齐在十位上写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600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40" name="圆角矩形标注 39"/>
          <p:cNvSpPr/>
          <p:nvPr/>
        </p:nvSpPr>
        <p:spPr>
          <a:xfrm>
            <a:off x="1288863" y="1768804"/>
            <a:ext cx="2253420" cy="1685235"/>
          </a:xfrm>
          <a:prstGeom prst="wedgeRoundRectCallout">
            <a:avLst>
              <a:gd name="adj1" fmla="val -37726"/>
              <a:gd name="adj2" fmla="val 63561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百位上的</a:t>
            </a:r>
            <a:r>
              <a:rPr lang="en-US" altLang="zh-CN" sz="1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1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先去掉十位借掉</a:t>
            </a:r>
            <a:r>
              <a:rPr lang="en-US" altLang="zh-CN" sz="1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，还剩</a:t>
            </a:r>
            <a:r>
              <a:rPr lang="en-US" altLang="zh-CN" sz="1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en-US" altLang="zh-CN" sz="1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</a:t>
            </a:r>
            <a:r>
              <a:rPr lang="en-US" altLang="zh-CN" sz="1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</a:t>
            </a:r>
            <a:r>
              <a:rPr lang="en-US" altLang="zh-CN" sz="1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1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，不用写</a:t>
            </a:r>
            <a:r>
              <a:rPr lang="en-US" altLang="zh-CN" sz="1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1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zh-CN" altLang="en-US" dirty="0"/>
          </a:p>
        </p:txBody>
      </p:sp>
      <p:grpSp>
        <p:nvGrpSpPr>
          <p:cNvPr id="26" name="组合 25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1" grpId="0"/>
      <p:bldP spid="39" grpId="0" animBg="1"/>
      <p:bldP spid="4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577288" y="1059582"/>
            <a:ext cx="2554552" cy="523220"/>
            <a:chOff x="577288" y="1059582"/>
            <a:chExt cx="2554552" cy="523220"/>
          </a:xfrm>
        </p:grpSpPr>
        <p:pic>
          <p:nvPicPr>
            <p:cNvPr id="32" name="Picture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77288" y="1223559"/>
              <a:ext cx="567000" cy="317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3" name="矩形 4"/>
            <p:cNvSpPr>
              <a:spLocks noChangeArrowheads="1"/>
            </p:cNvSpPr>
            <p:nvPr/>
          </p:nvSpPr>
          <p:spPr bwMode="auto">
            <a:xfrm>
              <a:off x="1115616" y="1059582"/>
              <a:ext cx="201622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列竖式计算。</a:t>
              </a:r>
              <a:endPara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" name="矩形 4"/>
          <p:cNvSpPr>
            <a:spLocks noChangeArrowheads="1"/>
          </p:cNvSpPr>
          <p:nvPr/>
        </p:nvSpPr>
        <p:spPr bwMode="auto">
          <a:xfrm>
            <a:off x="389444" y="1640096"/>
            <a:ext cx="854260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4"/>
          <p:cNvSpPr>
            <a:spLocks noChangeArrowheads="1"/>
          </p:cNvSpPr>
          <p:nvPr/>
        </p:nvSpPr>
        <p:spPr bwMode="auto">
          <a:xfrm>
            <a:off x="395536" y="3633286"/>
            <a:ext cx="8542601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矩形 4"/>
          <p:cNvSpPr>
            <a:spLocks noChangeArrowheads="1"/>
          </p:cNvSpPr>
          <p:nvPr/>
        </p:nvSpPr>
        <p:spPr bwMode="auto">
          <a:xfrm>
            <a:off x="553327" y="1154888"/>
            <a:ext cx="8542601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03101" y="1768433"/>
            <a:ext cx="75834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199+144=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551+189=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666-198=(  )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3253090" y="2562949"/>
            <a:ext cx="1995627" cy="1650143"/>
            <a:chOff x="3260449" y="2539094"/>
            <a:chExt cx="1995627" cy="1650143"/>
          </a:xfrm>
        </p:grpSpPr>
        <p:grpSp>
          <p:nvGrpSpPr>
            <p:cNvPr id="21" name="组合 20"/>
            <p:cNvGrpSpPr/>
            <p:nvPr/>
          </p:nvGrpSpPr>
          <p:grpSpPr>
            <a:xfrm>
              <a:off x="3260449" y="2539094"/>
              <a:ext cx="1995627" cy="1650143"/>
              <a:chOff x="3260449" y="2539094"/>
              <a:chExt cx="1995627" cy="1650143"/>
            </a:xfrm>
          </p:grpSpPr>
          <p:pic>
            <p:nvPicPr>
              <p:cNvPr id="36" name="Picture 2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3260449" y="2539094"/>
                <a:ext cx="1995627" cy="165014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5" name="TextBox 44"/>
              <p:cNvSpPr txBox="1"/>
              <p:nvPr/>
            </p:nvSpPr>
            <p:spPr>
              <a:xfrm>
                <a:off x="3779912" y="2804359"/>
                <a:ext cx="131900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/>
                  <a:t>   </a:t>
                </a:r>
                <a:r>
                  <a:rPr lang="en-US" altLang="zh-CN" sz="2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5 5 1</a:t>
                </a:r>
                <a:endPara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en-US" altLang="zh-CN" sz="2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+1 </a:t>
                </a:r>
                <a:r>
                  <a:rPr lang="en-US" altLang="zh-CN" sz="20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8</a:t>
                </a:r>
                <a:r>
                  <a:rPr lang="en-US" altLang="zh-CN" sz="2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9</a:t>
                </a:r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46" name="直接连接符 45"/>
            <p:cNvCxnSpPr/>
            <p:nvPr/>
          </p:nvCxnSpPr>
          <p:spPr>
            <a:xfrm>
              <a:off x="3831174" y="3491982"/>
              <a:ext cx="93610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3" name="TextBox 22"/>
          <p:cNvSpPr txBox="1"/>
          <p:nvPr/>
        </p:nvSpPr>
        <p:spPr>
          <a:xfrm>
            <a:off x="2025821" y="1768433"/>
            <a:ext cx="593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343</a:t>
            </a:r>
            <a:endParaRPr lang="zh-CN" altLang="en-US" sz="1800" dirty="0"/>
          </a:p>
        </p:txBody>
      </p:sp>
      <p:sp>
        <p:nvSpPr>
          <p:cNvPr id="25" name="TextBox 24"/>
          <p:cNvSpPr txBox="1"/>
          <p:nvPr/>
        </p:nvSpPr>
        <p:spPr>
          <a:xfrm>
            <a:off x="4587469" y="1821172"/>
            <a:ext cx="661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740</a:t>
            </a:r>
            <a:endParaRPr lang="zh-CN" altLang="en-US" sz="1800" dirty="0"/>
          </a:p>
        </p:txBody>
      </p:sp>
      <p:sp>
        <p:nvSpPr>
          <p:cNvPr id="26" name="TextBox 25"/>
          <p:cNvSpPr txBox="1"/>
          <p:nvPr/>
        </p:nvSpPr>
        <p:spPr>
          <a:xfrm>
            <a:off x="6842134" y="1768433"/>
            <a:ext cx="6252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468</a:t>
            </a:r>
            <a:endParaRPr lang="zh-CN" altLang="en-US" sz="1800" dirty="0"/>
          </a:p>
        </p:txBody>
      </p:sp>
      <p:grpSp>
        <p:nvGrpSpPr>
          <p:cNvPr id="55" name="组合 54"/>
          <p:cNvGrpSpPr/>
          <p:nvPr/>
        </p:nvGrpSpPr>
        <p:grpSpPr>
          <a:xfrm>
            <a:off x="957877" y="2396291"/>
            <a:ext cx="1995627" cy="1650143"/>
            <a:chOff x="957877" y="2392313"/>
            <a:chExt cx="1995627" cy="1650143"/>
          </a:xfrm>
        </p:grpSpPr>
        <p:grpSp>
          <p:nvGrpSpPr>
            <p:cNvPr id="20" name="组合 19"/>
            <p:cNvGrpSpPr/>
            <p:nvPr/>
          </p:nvGrpSpPr>
          <p:grpSpPr>
            <a:xfrm>
              <a:off x="957877" y="2392313"/>
              <a:ext cx="1995627" cy="1650143"/>
              <a:chOff x="793812" y="4688204"/>
              <a:chExt cx="1995627" cy="1650143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793812" y="4688204"/>
                <a:ext cx="1995627" cy="165014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1" name="TextBox 10"/>
              <p:cNvSpPr txBox="1"/>
              <p:nvPr/>
            </p:nvSpPr>
            <p:spPr>
              <a:xfrm>
                <a:off x="1172680" y="5026563"/>
                <a:ext cx="131900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/>
                  <a:t>   </a:t>
                </a:r>
                <a:r>
                  <a:rPr lang="en-US" altLang="zh-CN" sz="2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1 9 9</a:t>
                </a:r>
                <a:endPara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en-US" altLang="zh-CN" sz="2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+1 4 4</a:t>
                </a:r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68" name="直接连接符 67"/>
            <p:cNvCxnSpPr/>
            <p:nvPr/>
          </p:nvCxnSpPr>
          <p:spPr>
            <a:xfrm>
              <a:off x="1487638" y="3451470"/>
              <a:ext cx="93610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73" name="组合 72"/>
          <p:cNvGrpSpPr/>
          <p:nvPr/>
        </p:nvGrpSpPr>
        <p:grpSpPr>
          <a:xfrm>
            <a:off x="5728031" y="2503267"/>
            <a:ext cx="1995627" cy="1650143"/>
            <a:chOff x="5638119" y="2455227"/>
            <a:chExt cx="1995627" cy="1650143"/>
          </a:xfrm>
        </p:grpSpPr>
        <p:grpSp>
          <p:nvGrpSpPr>
            <p:cNvPr id="22" name="组合 21"/>
            <p:cNvGrpSpPr/>
            <p:nvPr/>
          </p:nvGrpSpPr>
          <p:grpSpPr>
            <a:xfrm>
              <a:off x="5638119" y="2455227"/>
              <a:ext cx="1995627" cy="1650143"/>
              <a:chOff x="5724128" y="869713"/>
              <a:chExt cx="1995627" cy="1650143"/>
            </a:xfrm>
          </p:grpSpPr>
          <p:pic>
            <p:nvPicPr>
              <p:cNvPr id="43" name="Picture 2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5724128" y="869713"/>
                <a:ext cx="1995627" cy="165014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8" name="TextBox 47"/>
              <p:cNvSpPr txBox="1"/>
              <p:nvPr/>
            </p:nvSpPr>
            <p:spPr>
              <a:xfrm>
                <a:off x="6268641" y="1233866"/>
                <a:ext cx="131900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/>
                  <a:t>   </a:t>
                </a:r>
                <a:r>
                  <a:rPr lang="en-US" altLang="zh-CN" sz="2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6 6 6</a:t>
                </a:r>
                <a:endPara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en-US" altLang="zh-CN" sz="2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-1 9 8</a:t>
                </a:r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69" name="直接连接符 68"/>
            <p:cNvCxnSpPr/>
            <p:nvPr/>
          </p:nvCxnSpPr>
          <p:spPr>
            <a:xfrm>
              <a:off x="6167881" y="3499027"/>
              <a:ext cx="93610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6699060" y="2627632"/>
            <a:ext cx="614030" cy="1319545"/>
            <a:chOff x="6699060" y="2627632"/>
            <a:chExt cx="614030" cy="1319545"/>
          </a:xfrm>
        </p:grpSpPr>
        <p:sp>
          <p:nvSpPr>
            <p:cNvPr id="76" name="TextBox 75"/>
            <p:cNvSpPr txBox="1"/>
            <p:nvPr/>
          </p:nvSpPr>
          <p:spPr>
            <a:xfrm>
              <a:off x="6699060" y="2627632"/>
              <a:ext cx="28614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FF0000"/>
                  </a:solidFill>
                </a:rPr>
                <a:t> .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6842134" y="3547067"/>
              <a:ext cx="4709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FF0000"/>
                  </a:solidFill>
                </a:rPr>
                <a:t> 8</a:t>
              </a:r>
              <a:endParaRPr lang="zh-CN" altLang="en-US" sz="2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1463570" y="3499643"/>
            <a:ext cx="3718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</a:rPr>
              <a:t>3  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580427" y="3313886"/>
            <a:ext cx="525670" cy="560723"/>
            <a:chOff x="1580427" y="3313886"/>
            <a:chExt cx="525670" cy="560723"/>
          </a:xfrm>
        </p:grpSpPr>
        <p:sp>
          <p:nvSpPr>
            <p:cNvPr id="72" name="TextBox 71"/>
            <p:cNvSpPr txBox="1"/>
            <p:nvPr/>
          </p:nvSpPr>
          <p:spPr>
            <a:xfrm>
              <a:off x="1580427" y="3313886"/>
              <a:ext cx="22366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 smtClean="0">
                  <a:solidFill>
                    <a:srgbClr val="FF0000"/>
                  </a:solidFill>
                </a:rPr>
                <a:t>1</a:t>
              </a:r>
              <a:r>
                <a:rPr lang="en-US" altLang="zh-CN" sz="800" dirty="0" smtClean="0"/>
                <a:t>      </a:t>
              </a:r>
              <a:endParaRPr lang="zh-CN" altLang="en-US" sz="800" dirty="0">
                <a:solidFill>
                  <a:srgbClr val="FF0000"/>
                </a:solidFill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734253" y="3474499"/>
              <a:ext cx="3718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FF0000"/>
                  </a:solidFill>
                </a:rPr>
                <a:t>4</a:t>
              </a:r>
              <a:r>
                <a:rPr lang="en-US" altLang="zh-CN" sz="2000" dirty="0" smtClean="0">
                  <a:solidFill>
                    <a:srgbClr val="FF0000"/>
                  </a:solidFill>
                </a:rPr>
                <a:t>  </a:t>
              </a:r>
              <a:endParaRPr lang="zh-CN" altLang="en-US" sz="20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882428" y="3294913"/>
            <a:ext cx="465820" cy="602744"/>
            <a:chOff x="1882428" y="3294913"/>
            <a:chExt cx="465820" cy="602744"/>
          </a:xfrm>
        </p:grpSpPr>
        <p:sp>
          <p:nvSpPr>
            <p:cNvPr id="71" name="TextBox 70"/>
            <p:cNvSpPr txBox="1"/>
            <p:nvPr/>
          </p:nvSpPr>
          <p:spPr>
            <a:xfrm>
              <a:off x="1959918" y="3497547"/>
              <a:ext cx="388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FF0000"/>
                  </a:solidFill>
                </a:rPr>
                <a:t> 3</a:t>
              </a:r>
              <a:endParaRPr lang="zh-CN" altLang="en-US" sz="2000" dirty="0">
                <a:solidFill>
                  <a:srgbClr val="FF0000"/>
                </a:solidFill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882428" y="3294913"/>
              <a:ext cx="22366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 smtClean="0">
                  <a:solidFill>
                    <a:srgbClr val="FF0000"/>
                  </a:solidFill>
                </a:rPr>
                <a:t>1</a:t>
              </a:r>
              <a:r>
                <a:rPr lang="en-US" altLang="zh-CN" sz="800" dirty="0" smtClean="0"/>
                <a:t>      </a:t>
              </a:r>
              <a:endParaRPr lang="zh-CN" altLang="en-US" sz="8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263081" y="3313886"/>
            <a:ext cx="484827" cy="651072"/>
            <a:chOff x="1926730" y="3195440"/>
            <a:chExt cx="484827" cy="651072"/>
          </a:xfrm>
        </p:grpSpPr>
        <p:sp>
          <p:nvSpPr>
            <p:cNvPr id="53" name="TextBox 52"/>
            <p:cNvSpPr txBox="1"/>
            <p:nvPr/>
          </p:nvSpPr>
          <p:spPr>
            <a:xfrm>
              <a:off x="2023227" y="3446402"/>
              <a:ext cx="388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FF0000"/>
                  </a:solidFill>
                </a:rPr>
                <a:t> </a:t>
              </a:r>
              <a:r>
                <a:rPr lang="en-US" altLang="zh-CN" sz="2000" dirty="0">
                  <a:solidFill>
                    <a:srgbClr val="FF0000"/>
                  </a:solidFill>
                </a:rPr>
                <a:t>0</a:t>
              </a:r>
              <a:endParaRPr lang="zh-CN" altLang="en-US" sz="2000" dirty="0">
                <a:solidFill>
                  <a:srgbClr val="FF0000"/>
                </a:solidFill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926730" y="3195440"/>
              <a:ext cx="22366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 smtClean="0">
                  <a:solidFill>
                    <a:srgbClr val="FF0000"/>
                  </a:solidFill>
                </a:rPr>
                <a:t>1</a:t>
              </a:r>
              <a:r>
                <a:rPr lang="en-US" altLang="zh-CN" sz="800" dirty="0" smtClean="0"/>
                <a:t>      </a:t>
              </a:r>
              <a:endParaRPr lang="zh-CN" altLang="en-US" sz="8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020667" y="3294913"/>
            <a:ext cx="484827" cy="651072"/>
            <a:chOff x="1926730" y="3195440"/>
            <a:chExt cx="484827" cy="651072"/>
          </a:xfrm>
        </p:grpSpPr>
        <p:sp>
          <p:nvSpPr>
            <p:cNvPr id="58" name="TextBox 57"/>
            <p:cNvSpPr txBox="1"/>
            <p:nvPr/>
          </p:nvSpPr>
          <p:spPr>
            <a:xfrm>
              <a:off x="2023227" y="3446402"/>
              <a:ext cx="388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FF0000"/>
                  </a:solidFill>
                </a:rPr>
                <a:t> </a:t>
              </a:r>
              <a:r>
                <a:rPr lang="en-US" altLang="zh-CN" sz="2000" dirty="0">
                  <a:solidFill>
                    <a:srgbClr val="FF0000"/>
                  </a:solidFill>
                </a:rPr>
                <a:t>4</a:t>
              </a:r>
              <a:endParaRPr lang="zh-CN" altLang="en-US" sz="2000" dirty="0">
                <a:solidFill>
                  <a:srgbClr val="FF0000"/>
                </a:solidFill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1926730" y="3195440"/>
              <a:ext cx="22366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 smtClean="0">
                  <a:solidFill>
                    <a:srgbClr val="FF0000"/>
                  </a:solidFill>
                </a:rPr>
                <a:t>1</a:t>
              </a:r>
              <a:r>
                <a:rPr lang="en-US" altLang="zh-CN" sz="800" dirty="0" smtClean="0"/>
                <a:t>      </a:t>
              </a:r>
              <a:endParaRPr lang="zh-CN" altLang="en-US" sz="800" dirty="0">
                <a:solidFill>
                  <a:srgbClr val="FF0000"/>
                </a:solidFill>
              </a:endParaRPr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3879059" y="3526527"/>
            <a:ext cx="3718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</a:rPr>
              <a:t>7</a:t>
            </a:r>
            <a:r>
              <a:rPr lang="en-US" altLang="zh-CN" sz="2000" dirty="0" smtClean="0">
                <a:solidFill>
                  <a:srgbClr val="FF0000"/>
                </a:solidFill>
              </a:rPr>
              <a:t>  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6418830" y="2616086"/>
            <a:ext cx="614030" cy="1319545"/>
            <a:chOff x="6699060" y="2627632"/>
            <a:chExt cx="614030" cy="1319545"/>
          </a:xfrm>
        </p:grpSpPr>
        <p:sp>
          <p:nvSpPr>
            <p:cNvPr id="63" name="TextBox 62"/>
            <p:cNvSpPr txBox="1"/>
            <p:nvPr/>
          </p:nvSpPr>
          <p:spPr>
            <a:xfrm>
              <a:off x="6699060" y="2627632"/>
              <a:ext cx="28614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FF0000"/>
                  </a:solidFill>
                </a:rPr>
                <a:t> .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6842134" y="3547067"/>
              <a:ext cx="4709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FF0000"/>
                  </a:solidFill>
                </a:rPr>
                <a:t> </a:t>
              </a:r>
              <a:r>
                <a:rPr lang="en-US" altLang="zh-CN" sz="2000" dirty="0">
                  <a:solidFill>
                    <a:srgbClr val="FF0000"/>
                  </a:solidFill>
                </a:rPr>
                <a:t>6</a:t>
              </a:r>
              <a:endParaRPr lang="zh-CN" altLang="en-US" sz="2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6333134" y="3515837"/>
            <a:ext cx="3718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</a:rPr>
              <a:t>4  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6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74" name="图片 7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3" grpId="0"/>
      <p:bldP spid="25" grpId="0"/>
      <p:bldP spid="26" grpId="0"/>
      <p:bldP spid="42" grpId="0"/>
      <p:bldP spid="61" grpId="0"/>
      <p:bldP spid="6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43755" y="699542"/>
            <a:ext cx="7992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苹果树和梨树一共有多少棵？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478651" y="1322864"/>
            <a:ext cx="2292449" cy="2715503"/>
            <a:chOff x="4511799" y="1635646"/>
            <a:chExt cx="2292449" cy="2715503"/>
          </a:xfrm>
        </p:grpSpPr>
        <p:sp>
          <p:nvSpPr>
            <p:cNvPr id="11" name="云形标注 10"/>
            <p:cNvSpPr/>
            <p:nvPr/>
          </p:nvSpPr>
          <p:spPr>
            <a:xfrm>
              <a:off x="4788024" y="1635646"/>
              <a:ext cx="2016224" cy="864096"/>
            </a:xfrm>
            <a:prstGeom prst="cloudCallou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有</a:t>
              </a:r>
              <a:r>
                <a:rPr lang="en-US" altLang="zh-CN" sz="1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167</a:t>
              </a:r>
              <a:r>
                <a:rPr lang="zh-CN" altLang="en-US" sz="1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棵苹果树。</a:t>
              </a:r>
              <a:endParaRPr lang="zh-CN" altLang="en-US" sz="1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511799" y="2665859"/>
              <a:ext cx="1162050" cy="1685290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6954332" y="1705005"/>
            <a:ext cx="2016224" cy="2361936"/>
            <a:chOff x="6987480" y="2017787"/>
            <a:chExt cx="2016224" cy="2361936"/>
          </a:xfrm>
        </p:grpSpPr>
        <p:sp>
          <p:nvSpPr>
            <p:cNvPr id="12" name="云形标注 11"/>
            <p:cNvSpPr/>
            <p:nvPr/>
          </p:nvSpPr>
          <p:spPr>
            <a:xfrm>
              <a:off x="6987480" y="2017787"/>
              <a:ext cx="2016224" cy="648072"/>
            </a:xfrm>
            <a:prstGeom prst="cloudCallou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有</a:t>
              </a:r>
              <a:r>
                <a:rPr lang="en-US" altLang="zh-CN" sz="20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136</a:t>
              </a:r>
              <a:r>
                <a:rPr lang="zh-CN" altLang="en-US" sz="20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棵梨树。</a:t>
              </a: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4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7308304" y="2797938"/>
              <a:ext cx="1014095" cy="1581785"/>
            </a:xfrm>
            <a:prstGeom prst="rect">
              <a:avLst/>
            </a:prstGeom>
            <a:noFill/>
            <a:ln>
              <a:noFill/>
            </a:ln>
            <a:effectLst/>
          </p:spPr>
        </p:pic>
      </p:grpSp>
      <p:sp>
        <p:nvSpPr>
          <p:cNvPr id="17" name="圆角矩形 16"/>
          <p:cNvSpPr/>
          <p:nvPr/>
        </p:nvSpPr>
        <p:spPr>
          <a:xfrm>
            <a:off x="395536" y="1939708"/>
            <a:ext cx="3495244" cy="1543396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167+136=303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（棵）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苹果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树和梨树一共有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棵树。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865320" y="627534"/>
            <a:ext cx="7412696" cy="461665"/>
            <a:chOff x="577288" y="1151293"/>
            <a:chExt cx="7412696" cy="461665"/>
          </a:xfrm>
        </p:grpSpPr>
        <p:pic>
          <p:nvPicPr>
            <p:cNvPr id="17" name="Picture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77288" y="1223559"/>
              <a:ext cx="567000" cy="317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1" name="TextBox 25"/>
            <p:cNvSpPr txBox="1">
              <a:spLocks noChangeArrowheads="1"/>
            </p:cNvSpPr>
            <p:nvPr/>
          </p:nvSpPr>
          <p:spPr bwMode="auto">
            <a:xfrm>
              <a:off x="1144288" y="1151293"/>
              <a:ext cx="684569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买一个篮球和一个足球，一共花多少元钱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?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65320" y="1370403"/>
            <a:ext cx="3384376" cy="1390518"/>
            <a:chOff x="577288" y="1894162"/>
            <a:chExt cx="3384376" cy="1390518"/>
          </a:xfrm>
        </p:grpSpPr>
        <p:grpSp>
          <p:nvGrpSpPr>
            <p:cNvPr id="8" name="组合 7"/>
            <p:cNvGrpSpPr/>
            <p:nvPr/>
          </p:nvGrpSpPr>
          <p:grpSpPr>
            <a:xfrm>
              <a:off x="577288" y="1894162"/>
              <a:ext cx="3154318" cy="1082741"/>
              <a:chOff x="4081076" y="1552187"/>
              <a:chExt cx="3154318" cy="1082741"/>
            </a:xfrm>
          </p:grpSpPr>
          <p:pic>
            <p:nvPicPr>
              <p:cNvPr id="2051" name="Picture 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6035862" y="1552187"/>
                <a:ext cx="1199532" cy="101662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052" name="Picture 4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081076" y="1578147"/>
                <a:ext cx="1203590" cy="105678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10" name="TextBox 9"/>
            <p:cNvSpPr txBox="1"/>
            <p:nvPr/>
          </p:nvSpPr>
          <p:spPr>
            <a:xfrm>
              <a:off x="577288" y="2976903"/>
              <a:ext cx="33843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     126</a:t>
              </a:r>
              <a:r>
                <a:rPr lang="zh-CN" altLang="en-US" dirty="0" smtClean="0"/>
                <a:t>元                             </a:t>
              </a:r>
              <a:r>
                <a:rPr lang="en-US" altLang="zh-CN" dirty="0" smtClean="0"/>
                <a:t>199</a:t>
              </a:r>
              <a:r>
                <a:rPr lang="zh-CN" altLang="en-US" dirty="0" smtClean="0"/>
                <a:t>元</a:t>
              </a:r>
              <a:endParaRPr lang="zh-CN" altLang="en-US" dirty="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02436" y="2869622"/>
            <a:ext cx="4589644" cy="1346609"/>
            <a:chOff x="414404" y="3393381"/>
            <a:chExt cx="4589644" cy="1346609"/>
          </a:xfrm>
        </p:grpSpPr>
        <p:sp>
          <p:nvSpPr>
            <p:cNvPr id="11" name="圆角矩形 10"/>
            <p:cNvSpPr/>
            <p:nvPr/>
          </p:nvSpPr>
          <p:spPr>
            <a:xfrm>
              <a:off x="1907704" y="3393381"/>
              <a:ext cx="3096344" cy="134660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126+199=325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（元）</a:t>
              </a:r>
              <a:endPara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答：一共花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325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元钱。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14404" y="3542006"/>
              <a:ext cx="892768" cy="10493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5" name="组合 14"/>
          <p:cNvGrpSpPr/>
          <p:nvPr/>
        </p:nvGrpSpPr>
        <p:grpSpPr>
          <a:xfrm>
            <a:off x="4427984" y="1226936"/>
            <a:ext cx="4176464" cy="2693263"/>
            <a:chOff x="4139952" y="1750695"/>
            <a:chExt cx="4176464" cy="2693263"/>
          </a:xfrm>
        </p:grpSpPr>
        <p:pic>
          <p:nvPicPr>
            <p:cNvPr id="2055" name="Picture 7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7283035" y="3130791"/>
              <a:ext cx="1033381" cy="13131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" name="椭圆形标注 11"/>
            <p:cNvSpPr/>
            <p:nvPr/>
          </p:nvSpPr>
          <p:spPr>
            <a:xfrm>
              <a:off x="4139952" y="1750695"/>
              <a:ext cx="2952328" cy="1642685"/>
            </a:xfrm>
            <a:prstGeom prst="wedgeEllipseCallout">
              <a:avLst>
                <a:gd name="adj1" fmla="val 64747"/>
                <a:gd name="adj2" fmla="val 61852"/>
              </a:avLst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从图</a:t>
              </a:r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上获得信息：足球单价</a:t>
              </a:r>
              <a:r>
                <a:rPr lang="en-US" altLang="zh-CN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199</a:t>
              </a:r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元，篮球单价</a:t>
              </a:r>
              <a:r>
                <a:rPr lang="en-US" altLang="zh-CN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126</a:t>
              </a:r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元。一共花费多少钱就是求两个物品单价之和。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613636" y="843558"/>
            <a:ext cx="7351218" cy="830997"/>
            <a:chOff x="577288" y="1223559"/>
            <a:chExt cx="7351218" cy="830997"/>
          </a:xfrm>
        </p:grpSpPr>
        <p:pic>
          <p:nvPicPr>
            <p:cNvPr id="20" name="Picture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77288" y="1223559"/>
              <a:ext cx="567000" cy="317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" name="TextBox 25"/>
            <p:cNvSpPr txBox="1">
              <a:spLocks noChangeArrowheads="1"/>
            </p:cNvSpPr>
            <p:nvPr/>
          </p:nvSpPr>
          <p:spPr bwMode="auto">
            <a:xfrm>
              <a:off x="1082810" y="1223559"/>
              <a:ext cx="6845696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三年级有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332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名学生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四年级有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411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名学生。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四年级比三年级多多少人？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椭圆形标注 18"/>
          <p:cNvSpPr/>
          <p:nvPr/>
        </p:nvSpPr>
        <p:spPr>
          <a:xfrm>
            <a:off x="5112404" y="1471670"/>
            <a:ext cx="2492273" cy="1241478"/>
          </a:xfrm>
          <a:prstGeom prst="wedgeEllipseCallout">
            <a:avLst>
              <a:gd name="adj1" fmla="val 52805"/>
              <a:gd name="adj2" fmla="val 93428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求四年级比三年级多多少，就是求两者之差。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7604677" y="2812720"/>
            <a:ext cx="669770" cy="118986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55576" y="2338883"/>
            <a:ext cx="53869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411-332=79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（名）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答：四年级比三年级多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79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名学生</a:t>
            </a:r>
            <a:r>
              <a:rPr lang="zh-CN" altLang="en-US" sz="2800" dirty="0">
                <a:solidFill>
                  <a:srgbClr val="FF0000"/>
                </a:solidFill>
              </a:rPr>
              <a:t>。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07654"/>
            <a:ext cx="7500895" cy="2620176"/>
          </a:xfrm>
          <a:prstGeom prst="rect">
            <a:avLst/>
          </a:prstGeom>
        </p:spPr>
      </p:pic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87624" y="1851670"/>
            <a:ext cx="633028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位数加三位数（连续进位）的计算方法：相同数位对齐，从个位加起，哪一位相加满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，就向前一位进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位数减三位数（连续退位）的计算方法：相同数位对齐，从个位减起，哪一位不够减，就从前一位借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，在本位上加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再减。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195736" y="1601237"/>
            <a:ext cx="4608512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67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55576" y="1023947"/>
            <a:ext cx="3886911" cy="3288580"/>
            <a:chOff x="397057" y="1059582"/>
            <a:chExt cx="3886911" cy="3288580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1" cstate="email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foregroundMark x1="63920" y1="36889" x2="58352" y2="45778"/>
                          <a14:foregroundMark x1="42094" y1="33111" x2="34744" y2="34000"/>
                        </a14:backgroundRemoval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97057" y="3075806"/>
              <a:ext cx="1474538" cy="12723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4" name="组合 23"/>
            <p:cNvGrpSpPr/>
            <p:nvPr/>
          </p:nvGrpSpPr>
          <p:grpSpPr>
            <a:xfrm>
              <a:off x="397057" y="1059582"/>
              <a:ext cx="3886911" cy="1729135"/>
              <a:chOff x="570650" y="1059582"/>
              <a:chExt cx="3886911" cy="1729135"/>
            </a:xfrm>
            <a:solidFill>
              <a:schemeClr val="accent6">
                <a:lumMod val="40000"/>
                <a:lumOff val="60000"/>
              </a:schemeClr>
            </a:solidFill>
          </p:grpSpPr>
          <p:sp>
            <p:nvSpPr>
              <p:cNvPr id="3" name="云形标注 5"/>
              <p:cNvSpPr>
                <a:spLocks noChangeArrowheads="1"/>
              </p:cNvSpPr>
              <p:nvPr/>
            </p:nvSpPr>
            <p:spPr bwMode="auto">
              <a:xfrm>
                <a:off x="570650" y="1059582"/>
                <a:ext cx="3886911" cy="1729135"/>
              </a:xfrm>
              <a:prstGeom prst="cloudCallout">
                <a:avLst>
                  <a:gd name="adj1" fmla="val -18241"/>
                  <a:gd name="adj2" fmla="val 81545"/>
                </a:avLst>
              </a:prstGeom>
              <a:grp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遇见这样的问题时，你能解决问题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吗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？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" name="矩形 4"/>
              <p:cNvSpPr>
                <a:spLocks noChangeArrowheads="1"/>
              </p:cNvSpPr>
              <p:nvPr/>
            </p:nvSpPr>
            <p:spPr bwMode="auto">
              <a:xfrm>
                <a:off x="1259952" y="1323984"/>
                <a:ext cx="2753591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716016" y="1419622"/>
            <a:ext cx="4032448" cy="2944475"/>
            <a:chOff x="4211960" y="2067695"/>
            <a:chExt cx="4032448" cy="294447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56176" y="3297308"/>
              <a:ext cx="1856018" cy="1714862"/>
            </a:xfrm>
            <a:prstGeom prst="rect">
              <a:avLst/>
            </a:prstGeom>
          </p:spPr>
        </p:pic>
        <p:sp>
          <p:nvSpPr>
            <p:cNvPr id="6" name="云形标注 5"/>
            <p:cNvSpPr/>
            <p:nvPr/>
          </p:nvSpPr>
          <p:spPr>
            <a:xfrm>
              <a:off x="4211960" y="2067695"/>
              <a:ext cx="4032448" cy="1368152"/>
            </a:xfrm>
            <a:prstGeom prst="cloudCallout">
              <a:avLst>
                <a:gd name="adj1" fmla="val 23102"/>
                <a:gd name="adj2" fmla="val 46826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生活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中有许许多多 三位数加三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位数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应用。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endParaRPr lang="zh-CN" altLang="en-US" dirty="0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圆角矩形标注 25"/>
          <p:cNvSpPr/>
          <p:nvPr/>
        </p:nvSpPr>
        <p:spPr>
          <a:xfrm>
            <a:off x="1419068" y="1026759"/>
            <a:ext cx="2572816" cy="947970"/>
          </a:xfrm>
          <a:prstGeom prst="wedgeRoundRectCallout">
            <a:avLst>
              <a:gd name="adj1" fmla="val -59073"/>
              <a:gd name="adj2" fmla="val 5308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一共有多少棵白菜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763688" y="3003798"/>
            <a:ext cx="19082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394+189=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851920" y="699542"/>
            <a:ext cx="4835616" cy="347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椭圆 34"/>
          <p:cNvSpPr/>
          <p:nvPr/>
        </p:nvSpPr>
        <p:spPr>
          <a:xfrm>
            <a:off x="4283968" y="3138438"/>
            <a:ext cx="1224136" cy="692497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788024" y="2428745"/>
            <a:ext cx="1224136" cy="692497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498694" y="1563638"/>
            <a:ext cx="472906" cy="1214748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1" grpId="0"/>
      <p:bldP spid="35" grpId="0" animBg="1"/>
      <p:bldP spid="3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9512" y="2931789"/>
            <a:ext cx="1213809" cy="1312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椭圆形标注 10"/>
          <p:cNvSpPr/>
          <p:nvPr/>
        </p:nvSpPr>
        <p:spPr>
          <a:xfrm>
            <a:off x="476697" y="1650407"/>
            <a:ext cx="2876031" cy="1071636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个位上</a:t>
            </a:r>
            <a:r>
              <a:rPr lang="en-US" altLang="zh-CN" sz="1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1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r>
              <a:rPr lang="en-US" altLang="zh-CN" sz="1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1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</a:t>
            </a:r>
            <a:r>
              <a:rPr lang="en-US" altLang="zh-CN" sz="1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1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，向十位进</a:t>
            </a:r>
            <a:r>
              <a:rPr lang="en-US" altLang="zh-CN" sz="1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8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78493" y="2775264"/>
            <a:ext cx="1169437" cy="1236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2080204" y="1144673"/>
            <a:ext cx="17225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/>
              <a:t>列竖式为：</a:t>
            </a:r>
            <a:endParaRPr lang="zh-CN" altLang="en-US" sz="1800" dirty="0"/>
          </a:p>
        </p:txBody>
      </p:sp>
      <p:sp>
        <p:nvSpPr>
          <p:cNvPr id="21" name="TextBox 20"/>
          <p:cNvSpPr txBox="1"/>
          <p:nvPr/>
        </p:nvSpPr>
        <p:spPr>
          <a:xfrm>
            <a:off x="4360874" y="1878524"/>
            <a:ext cx="457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rgbClr val="FF0000"/>
                </a:solidFill>
              </a:rPr>
              <a:t>1</a:t>
            </a:r>
            <a:endParaRPr lang="zh-CN" altLang="en-US" sz="1100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097572" y="1878524"/>
            <a:ext cx="457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rgbClr val="FF0000"/>
                </a:solidFill>
              </a:rPr>
              <a:t>1</a:t>
            </a:r>
            <a:endParaRPr lang="zh-CN" altLang="en-US" sz="1100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873771" y="2135893"/>
            <a:ext cx="3995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 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云形标注 1"/>
          <p:cNvSpPr/>
          <p:nvPr/>
        </p:nvSpPr>
        <p:spPr>
          <a:xfrm>
            <a:off x="5326358" y="1329339"/>
            <a:ext cx="2758795" cy="1524435"/>
          </a:xfrm>
          <a:prstGeom prst="cloudCallout">
            <a:avLst>
              <a:gd name="adj1" fmla="val 54795"/>
              <a:gd name="adj2" fmla="val 4228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</a:t>
            </a:r>
            <a:r>
              <a:rPr lang="zh-CN" altLang="en-US" sz="1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一位相</a:t>
            </a:r>
            <a:r>
              <a:rPr lang="zh-CN" altLang="en-US" sz="1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加满</a:t>
            </a:r>
            <a:r>
              <a:rPr lang="en-US" altLang="zh-CN" sz="1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1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，就向前一位进</a:t>
            </a:r>
            <a:r>
              <a:rPr lang="en-US" altLang="zh-CN" sz="1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zh-CN" altLang="en-US" dirty="0"/>
          </a:p>
        </p:txBody>
      </p:sp>
      <p:grpSp>
        <p:nvGrpSpPr>
          <p:cNvPr id="26" name="组合 25"/>
          <p:cNvGrpSpPr/>
          <p:nvPr/>
        </p:nvGrpSpPr>
        <p:grpSpPr>
          <a:xfrm>
            <a:off x="3718313" y="1157372"/>
            <a:ext cx="1296144" cy="929154"/>
            <a:chOff x="3565144" y="1859665"/>
            <a:chExt cx="1296144" cy="929154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3735585" y="2787517"/>
              <a:ext cx="842203" cy="130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3565144" y="1859665"/>
              <a:ext cx="129614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1 8 9</a:t>
              </a:r>
              <a:endPara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+3 9 4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1661353" y="555526"/>
            <a:ext cx="544008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根据题意，可列式：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189+394=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）（棵）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5326358" y="555526"/>
            <a:ext cx="625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583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椭圆形标注 22"/>
          <p:cNvSpPr/>
          <p:nvPr/>
        </p:nvSpPr>
        <p:spPr>
          <a:xfrm>
            <a:off x="476697" y="1588952"/>
            <a:ext cx="2876031" cy="1218381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十位上</a:t>
            </a:r>
            <a:r>
              <a:rPr lang="en-US" altLang="zh-CN" sz="1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1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r>
              <a:rPr lang="en-US" altLang="zh-CN" sz="1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1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，再加上进位数</a:t>
            </a:r>
            <a:r>
              <a:rPr lang="en-US" altLang="zh-CN" sz="1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</a:t>
            </a:r>
            <a:r>
              <a:rPr lang="en-US" altLang="zh-CN" sz="1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1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，再向百位进</a:t>
            </a:r>
            <a:r>
              <a:rPr lang="en-US" altLang="zh-CN" sz="1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8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椭圆形标注 21"/>
          <p:cNvSpPr/>
          <p:nvPr/>
        </p:nvSpPr>
        <p:spPr>
          <a:xfrm>
            <a:off x="476698" y="1572871"/>
            <a:ext cx="2876030" cy="121838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百位</a:t>
            </a:r>
            <a:r>
              <a:rPr lang="en-US" altLang="zh-CN" sz="1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r>
              <a:rPr lang="en-US" altLang="zh-CN" sz="1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1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再加进位数得</a:t>
            </a:r>
            <a:r>
              <a:rPr lang="en-US" altLang="zh-CN" sz="1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1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8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174257" y="2135894"/>
            <a:ext cx="464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 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337646" y="2142302"/>
            <a:ext cx="5351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3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/>
      <p:bldP spid="21" grpId="0"/>
      <p:bldP spid="29" grpId="0"/>
      <p:bldP spid="18" grpId="0"/>
      <p:bldP spid="2" grpId="0" animBg="1"/>
      <p:bldP spid="5" grpId="0"/>
      <p:bldP spid="31" grpId="0"/>
      <p:bldP spid="23" grpId="0" animBg="1"/>
      <p:bldP spid="22" grpId="0" animBg="1"/>
      <p:bldP spid="25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2166" y="932584"/>
            <a:ext cx="1175715" cy="1715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08384" y="771550"/>
            <a:ext cx="4728112" cy="3400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614" y="3361538"/>
            <a:ext cx="765930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1309540" y="932584"/>
            <a:ext cx="4030887" cy="586715"/>
            <a:chOff x="1277856" y="1027926"/>
            <a:chExt cx="4870955" cy="1532062"/>
          </a:xfrm>
        </p:grpSpPr>
        <p:sp>
          <p:nvSpPr>
            <p:cNvPr id="5" name="矩形标注 4"/>
            <p:cNvSpPr/>
            <p:nvPr/>
          </p:nvSpPr>
          <p:spPr>
            <a:xfrm>
              <a:off x="1277856" y="1027926"/>
              <a:ext cx="4870955" cy="1532062"/>
            </a:xfrm>
            <a:prstGeom prst="wedgeRectCallout">
              <a:avLst>
                <a:gd name="adj1" fmla="val -56623"/>
                <a:gd name="adj2" fmla="val 78840"/>
              </a:avLst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445080" y="1346397"/>
              <a:ext cx="4536504" cy="9076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两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块菜地一共有多少只瓢虫？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圆角矩形 9"/>
          <p:cNvSpPr/>
          <p:nvPr/>
        </p:nvSpPr>
        <p:spPr>
          <a:xfrm>
            <a:off x="1619672" y="2859782"/>
            <a:ext cx="2736304" cy="10209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根据题意，可列式： 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158+247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4572000" y="3723878"/>
            <a:ext cx="936104" cy="37662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8100392" y="2216519"/>
            <a:ext cx="936104" cy="37662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338885" y="904915"/>
            <a:ext cx="5457569" cy="1377770"/>
            <a:chOff x="338885" y="904915"/>
            <a:chExt cx="5457569" cy="137777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338885" y="1131590"/>
              <a:ext cx="1064763" cy="11510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" name="组合 3"/>
            <p:cNvGrpSpPr/>
            <p:nvPr/>
          </p:nvGrpSpPr>
          <p:grpSpPr>
            <a:xfrm>
              <a:off x="1765567" y="904915"/>
              <a:ext cx="4030887" cy="586715"/>
              <a:chOff x="1277856" y="1027926"/>
              <a:chExt cx="4870955" cy="1532062"/>
            </a:xfrm>
          </p:grpSpPr>
          <p:sp>
            <p:nvSpPr>
              <p:cNvPr id="2" name="矩形标注 1"/>
              <p:cNvSpPr/>
              <p:nvPr/>
            </p:nvSpPr>
            <p:spPr>
              <a:xfrm>
                <a:off x="1277856" y="1027926"/>
                <a:ext cx="4870955" cy="1532062"/>
              </a:xfrm>
              <a:prstGeom prst="wedgeRectCallout">
                <a:avLst>
                  <a:gd name="adj1" fmla="val -56623"/>
                  <a:gd name="adj2" fmla="val 7884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TextBox 2"/>
              <p:cNvSpPr txBox="1"/>
              <p:nvPr/>
            </p:nvSpPr>
            <p:spPr>
              <a:xfrm>
                <a:off x="1403648" y="1101460"/>
                <a:ext cx="4536504" cy="9076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两</a:t>
                </a:r>
                <a:r>
                  <a:rPr lang="zh-CN" altLang="en-US" sz="2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块菜地一共有多少只瓢虫？</a:t>
                </a:r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6" name="TextBox 5"/>
          <p:cNvSpPr txBox="1"/>
          <p:nvPr/>
        </p:nvSpPr>
        <p:spPr>
          <a:xfrm>
            <a:off x="1475656" y="1858333"/>
            <a:ext cx="5976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根据题意，列式：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247+158=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）（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721515" y="2220610"/>
            <a:ext cx="1672837" cy="899063"/>
            <a:chOff x="3660146" y="2316464"/>
            <a:chExt cx="1672837" cy="899063"/>
          </a:xfrm>
        </p:grpSpPr>
        <p:sp>
          <p:nvSpPr>
            <p:cNvPr id="5" name="TextBox 4"/>
            <p:cNvSpPr txBox="1"/>
            <p:nvPr/>
          </p:nvSpPr>
          <p:spPr>
            <a:xfrm>
              <a:off x="3741507" y="2316464"/>
              <a:ext cx="15914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2 4 7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+1 5 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3660146" y="3215527"/>
              <a:ext cx="100811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5436414" y="1883977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405</a:t>
            </a:r>
            <a:endParaRPr lang="zh-CN" altLang="en-US" sz="2400" dirty="0"/>
          </a:p>
        </p:txBody>
      </p:sp>
      <p:grpSp>
        <p:nvGrpSpPr>
          <p:cNvPr id="7" name="组合 6"/>
          <p:cNvGrpSpPr/>
          <p:nvPr/>
        </p:nvGrpSpPr>
        <p:grpSpPr>
          <a:xfrm>
            <a:off x="4440108" y="2897673"/>
            <a:ext cx="582935" cy="635707"/>
            <a:chOff x="4164202" y="3041485"/>
            <a:chExt cx="582935" cy="635707"/>
          </a:xfrm>
        </p:grpSpPr>
        <p:sp>
          <p:nvSpPr>
            <p:cNvPr id="18" name="TextBox 17"/>
            <p:cNvSpPr txBox="1"/>
            <p:nvPr/>
          </p:nvSpPr>
          <p:spPr>
            <a:xfrm>
              <a:off x="4164202" y="3041485"/>
              <a:ext cx="4571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rgbClr val="FF0000"/>
                  </a:solidFill>
                </a:rPr>
                <a:t>1</a:t>
              </a:r>
              <a:endParaRPr lang="zh-CN" altLang="en-US" sz="1100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323473" y="3215527"/>
              <a:ext cx="4236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/>
                <a:t>5</a:t>
              </a:r>
              <a:endParaRPr lang="zh-CN" altLang="en-US" sz="2400" dirty="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004048" y="2355726"/>
            <a:ext cx="3614937" cy="2052073"/>
            <a:chOff x="5004047" y="2762503"/>
            <a:chExt cx="3614937" cy="2052073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740352" y="4018847"/>
              <a:ext cx="832976" cy="795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椭圆形标注 15"/>
            <p:cNvSpPr/>
            <p:nvPr/>
          </p:nvSpPr>
          <p:spPr>
            <a:xfrm>
              <a:off x="5004047" y="2762503"/>
              <a:ext cx="3614937" cy="1259985"/>
            </a:xfrm>
            <a:prstGeom prst="wedgeEllipseCallout">
              <a:avLst>
                <a:gd name="adj1" fmla="val 44521"/>
                <a:gd name="adj2" fmla="val 4437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用竖式计算加法时，一定要数位对齐哦！有进位数时不要漏加哦！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endParaRPr lang="zh-CN" altLang="en-US" dirty="0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83568" y="2332216"/>
            <a:ext cx="3280193" cy="2303242"/>
            <a:chOff x="282367" y="2326807"/>
            <a:chExt cx="3280193" cy="2303242"/>
          </a:xfrm>
        </p:grpSpPr>
        <p:pic>
          <p:nvPicPr>
            <p:cNvPr id="34" name="Picture 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flipH="1">
              <a:off x="282367" y="3581956"/>
              <a:ext cx="611698" cy="10480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9" name="椭圆形标注 18"/>
            <p:cNvSpPr/>
            <p:nvPr/>
          </p:nvSpPr>
          <p:spPr>
            <a:xfrm>
              <a:off x="683660" y="2326807"/>
              <a:ext cx="2878900" cy="1450244"/>
            </a:xfrm>
            <a:prstGeom prst="wedgeEllipseCallout">
              <a:avLst>
                <a:gd name="adj1" fmla="val -41094"/>
                <a:gd name="adj2" fmla="val 71201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个位</a:t>
              </a:r>
              <a:r>
                <a:rPr lang="zh-CN" altLang="en-US" sz="1800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上</a:t>
              </a:r>
              <a:r>
                <a:rPr lang="en-US" altLang="zh-CN" sz="1800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en-US" altLang="zh-CN" sz="1800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r>
                <a:rPr lang="en-US" altLang="zh-CN" sz="1800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1800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得</a:t>
              </a:r>
              <a:r>
                <a:rPr lang="en-US" altLang="zh-CN" sz="1800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15</a:t>
              </a:r>
              <a:r>
                <a:rPr lang="zh-CN" altLang="en-US" sz="1800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en-US" sz="1800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向十位进</a:t>
              </a:r>
              <a:r>
                <a:rPr lang="en-US" altLang="zh-CN" sz="1800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1800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1800" dirty="0"/>
            </a:p>
          </p:txBody>
        </p:sp>
      </p:grpSp>
      <p:sp>
        <p:nvSpPr>
          <p:cNvPr id="31" name="椭圆形标注 30"/>
          <p:cNvSpPr/>
          <p:nvPr/>
        </p:nvSpPr>
        <p:spPr>
          <a:xfrm>
            <a:off x="1035037" y="2301868"/>
            <a:ext cx="2878900" cy="1450244"/>
          </a:xfrm>
          <a:prstGeom prst="wedgeEllipseCallout">
            <a:avLst>
              <a:gd name="adj1" fmla="val -41094"/>
              <a:gd name="adj2" fmla="val 712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十位上</a:t>
            </a:r>
            <a:r>
              <a:rPr lang="en-US" altLang="zh-CN" sz="1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1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r>
              <a:rPr lang="en-US" altLang="zh-CN" sz="1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1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，再加上进位数</a:t>
            </a:r>
            <a:r>
              <a:rPr lang="en-US" altLang="zh-CN" sz="1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</a:t>
            </a:r>
            <a:r>
              <a:rPr lang="en-US" altLang="zh-CN" sz="1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1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，再向百位进</a:t>
            </a:r>
            <a:r>
              <a:rPr lang="en-US" altLang="zh-CN" sz="1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800" dirty="0"/>
          </a:p>
          <a:p>
            <a:pPr algn="ctr"/>
            <a:endParaRPr lang="zh-CN" altLang="en-US" sz="1800" dirty="0"/>
          </a:p>
        </p:txBody>
      </p:sp>
      <p:sp>
        <p:nvSpPr>
          <p:cNvPr id="32" name="TextBox 31"/>
          <p:cNvSpPr txBox="1"/>
          <p:nvPr/>
        </p:nvSpPr>
        <p:spPr>
          <a:xfrm>
            <a:off x="3897639" y="3045120"/>
            <a:ext cx="393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4 </a:t>
            </a:r>
            <a:endParaRPr lang="zh-CN" altLang="en-US" sz="2400" dirty="0"/>
          </a:p>
        </p:txBody>
      </p:sp>
      <p:grpSp>
        <p:nvGrpSpPr>
          <p:cNvPr id="10" name="组合 9"/>
          <p:cNvGrpSpPr/>
          <p:nvPr/>
        </p:nvGrpSpPr>
        <p:grpSpPr>
          <a:xfrm>
            <a:off x="4192819" y="2897673"/>
            <a:ext cx="462512" cy="635707"/>
            <a:chOff x="3851920" y="3041485"/>
            <a:chExt cx="462512" cy="635707"/>
          </a:xfrm>
        </p:grpSpPr>
        <p:sp>
          <p:nvSpPr>
            <p:cNvPr id="21" name="TextBox 20"/>
            <p:cNvSpPr txBox="1"/>
            <p:nvPr/>
          </p:nvSpPr>
          <p:spPr>
            <a:xfrm>
              <a:off x="3851920" y="3041485"/>
              <a:ext cx="4571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rgbClr val="FF0000"/>
                  </a:solidFill>
                </a:rPr>
                <a:t>1</a:t>
              </a:r>
              <a:endParaRPr lang="zh-CN" altLang="en-US" sz="1100" dirty="0">
                <a:solidFill>
                  <a:srgbClr val="FF0000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897639" y="3215527"/>
              <a:ext cx="4167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/>
                <a:t> 0  </a:t>
              </a:r>
              <a:endParaRPr lang="zh-CN" altLang="en-US" sz="2400" dirty="0"/>
            </a:p>
          </p:txBody>
        </p:sp>
      </p:grpSp>
      <p:sp>
        <p:nvSpPr>
          <p:cNvPr id="27" name="椭圆形标注 26"/>
          <p:cNvSpPr/>
          <p:nvPr/>
        </p:nvSpPr>
        <p:spPr>
          <a:xfrm>
            <a:off x="1043607" y="2283718"/>
            <a:ext cx="2920153" cy="1450244"/>
          </a:xfrm>
          <a:prstGeom prst="wedgeEllipseCallout">
            <a:avLst>
              <a:gd name="adj1" fmla="val -41094"/>
              <a:gd name="adj2" fmla="val 712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最后</a:t>
            </a:r>
            <a:r>
              <a:rPr lang="zh-CN" altLang="en-US" sz="1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en-US" altLang="zh-CN" sz="1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r>
              <a:rPr lang="en-US" altLang="zh-CN" sz="1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1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再加十位上进位数</a:t>
            </a:r>
            <a:r>
              <a:rPr lang="en-US" altLang="zh-CN" sz="1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</a:t>
            </a:r>
            <a:r>
              <a:rPr lang="en-US" altLang="zh-CN" sz="1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1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8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zh-CN" altLang="en-US" dirty="0"/>
          </a:p>
        </p:txBody>
      </p:sp>
      <p:grpSp>
        <p:nvGrpSpPr>
          <p:cNvPr id="35" name="组合 34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31" grpId="0" animBg="1"/>
      <p:bldP spid="32" grpId="0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415888" y="623907"/>
            <a:ext cx="4728112" cy="3400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圆角矩形标注 5"/>
          <p:cNvSpPr/>
          <p:nvPr/>
        </p:nvSpPr>
        <p:spPr>
          <a:xfrm>
            <a:off x="1444461" y="1055757"/>
            <a:ext cx="3847619" cy="607268"/>
          </a:xfrm>
          <a:prstGeom prst="wedgeRoundRectCallout">
            <a:avLst>
              <a:gd name="adj1" fmla="val -59073"/>
              <a:gd name="adj2" fmla="val 5308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还有多少棵茄子没检查？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7504" y="2715766"/>
            <a:ext cx="52181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根据题意，可列式：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435-276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259670" y="1390755"/>
            <a:ext cx="724555" cy="772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爆炸形 2 2"/>
          <p:cNvSpPr/>
          <p:nvPr/>
        </p:nvSpPr>
        <p:spPr>
          <a:xfrm>
            <a:off x="7653899" y="2139703"/>
            <a:ext cx="1022557" cy="864096"/>
          </a:xfrm>
          <a:prstGeom prst="irregularSeal2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爆炸形 2 17"/>
          <p:cNvSpPr/>
          <p:nvPr/>
        </p:nvSpPr>
        <p:spPr>
          <a:xfrm>
            <a:off x="8028384" y="3481195"/>
            <a:ext cx="765737" cy="432048"/>
          </a:xfrm>
          <a:prstGeom prst="irregularSeal2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/>
      <p:bldP spid="3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688683" y="923266"/>
            <a:ext cx="4312387" cy="1134875"/>
            <a:chOff x="217036" y="1082959"/>
            <a:chExt cx="4312387" cy="1134875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17036" y="1502177"/>
              <a:ext cx="1046972" cy="715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" name="组合 3"/>
            <p:cNvGrpSpPr/>
            <p:nvPr/>
          </p:nvGrpSpPr>
          <p:grpSpPr>
            <a:xfrm>
              <a:off x="1294817" y="1082959"/>
              <a:ext cx="3234606" cy="419218"/>
              <a:chOff x="1277856" y="1027926"/>
              <a:chExt cx="4870955" cy="1613240"/>
            </a:xfrm>
          </p:grpSpPr>
          <p:sp>
            <p:nvSpPr>
              <p:cNvPr id="2" name="矩形标注 1"/>
              <p:cNvSpPr/>
              <p:nvPr/>
            </p:nvSpPr>
            <p:spPr>
              <a:xfrm>
                <a:off x="1277856" y="1027926"/>
                <a:ext cx="4870955" cy="1532062"/>
              </a:xfrm>
              <a:prstGeom prst="wedgeRectCallout">
                <a:avLst>
                  <a:gd name="adj1" fmla="val -56623"/>
                  <a:gd name="adj2" fmla="val 7884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TextBox 2"/>
              <p:cNvSpPr txBox="1"/>
              <p:nvPr/>
            </p:nvSpPr>
            <p:spPr>
              <a:xfrm>
                <a:off x="1403647" y="1101458"/>
                <a:ext cx="4536503" cy="15397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可以列竖式计算得结果哦！</a:t>
                </a:r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5" name="TextBox 4"/>
          <p:cNvSpPr txBox="1"/>
          <p:nvPr/>
        </p:nvSpPr>
        <p:spPr>
          <a:xfrm>
            <a:off x="1979712" y="1563638"/>
            <a:ext cx="41764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根据题意得，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435-276=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）（棵）列竖式计算：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598772" y="2401565"/>
            <a:ext cx="1584176" cy="707886"/>
            <a:chOff x="3598772" y="2401565"/>
            <a:chExt cx="1584176" cy="707886"/>
          </a:xfrm>
        </p:grpSpPr>
        <p:sp>
          <p:nvSpPr>
            <p:cNvPr id="8" name="TextBox 7"/>
            <p:cNvSpPr txBox="1"/>
            <p:nvPr/>
          </p:nvSpPr>
          <p:spPr>
            <a:xfrm>
              <a:off x="3598772" y="2401565"/>
              <a:ext cx="158417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4 3 5</a:t>
              </a:r>
              <a:endPara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-2 7 6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3701331" y="3109451"/>
              <a:ext cx="82809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8" name="TextBox 47"/>
          <p:cNvSpPr txBox="1"/>
          <p:nvPr/>
        </p:nvSpPr>
        <p:spPr>
          <a:xfrm>
            <a:off x="3736446" y="3119654"/>
            <a:ext cx="2576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1</a:t>
            </a:r>
            <a:endParaRPr lang="zh-CN" altLang="en-US" sz="2000" dirty="0"/>
          </a:p>
        </p:txBody>
      </p:sp>
      <p:grpSp>
        <p:nvGrpSpPr>
          <p:cNvPr id="45" name="组合 44"/>
          <p:cNvGrpSpPr/>
          <p:nvPr/>
        </p:nvGrpSpPr>
        <p:grpSpPr>
          <a:xfrm>
            <a:off x="3999299" y="2241324"/>
            <a:ext cx="498064" cy="1268237"/>
            <a:chOff x="3999299" y="2241324"/>
            <a:chExt cx="498064" cy="1268237"/>
          </a:xfrm>
        </p:grpSpPr>
        <p:sp>
          <p:nvSpPr>
            <p:cNvPr id="14" name="TextBox 13"/>
            <p:cNvSpPr txBox="1"/>
            <p:nvPr/>
          </p:nvSpPr>
          <p:spPr>
            <a:xfrm>
              <a:off x="4239726" y="3109451"/>
              <a:ext cx="2576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/>
                <a:t>9</a:t>
              </a:r>
              <a:endParaRPr lang="zh-CN" altLang="en-US" sz="2000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999299" y="2241324"/>
              <a:ext cx="23215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FF0000"/>
                  </a:solidFill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749187" y="2232845"/>
            <a:ext cx="477051" cy="1276716"/>
            <a:chOff x="3749187" y="2232845"/>
            <a:chExt cx="477051" cy="1276716"/>
          </a:xfrm>
        </p:grpSpPr>
        <p:sp>
          <p:nvSpPr>
            <p:cNvPr id="47" name="TextBox 46"/>
            <p:cNvSpPr txBox="1"/>
            <p:nvPr/>
          </p:nvSpPr>
          <p:spPr>
            <a:xfrm>
              <a:off x="3968601" y="3109451"/>
              <a:ext cx="2576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/>
                <a:t>5</a:t>
              </a:r>
              <a:endParaRPr lang="zh-CN" altLang="en-US" sz="2000" dirty="0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3749187" y="2232845"/>
              <a:ext cx="23215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FF0000"/>
                  </a:solidFill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96822" y="2386733"/>
            <a:ext cx="3405303" cy="2353257"/>
            <a:chOff x="162104" y="2214255"/>
            <a:chExt cx="3405303" cy="2353257"/>
          </a:xfrm>
        </p:grpSpPr>
        <p:pic>
          <p:nvPicPr>
            <p:cNvPr id="37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flipH="1">
              <a:off x="162104" y="3615177"/>
              <a:ext cx="629476" cy="9523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1" name="椭圆形标注 40"/>
            <p:cNvSpPr/>
            <p:nvPr/>
          </p:nvSpPr>
          <p:spPr>
            <a:xfrm>
              <a:off x="476842" y="2214255"/>
              <a:ext cx="3090565" cy="1549130"/>
            </a:xfrm>
            <a:prstGeom prst="wedgeEllipseCallout">
              <a:avLst>
                <a:gd name="adj1" fmla="val -41094"/>
                <a:gd name="adj2" fmla="val 71201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>
                  <a:solidFill>
                    <a:schemeClr val="accent4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个位上</a:t>
              </a:r>
              <a:r>
                <a:rPr lang="en-US" altLang="zh-CN" sz="1800" dirty="0">
                  <a:solidFill>
                    <a:schemeClr val="accent4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1800" dirty="0">
                  <a:solidFill>
                    <a:schemeClr val="accent4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减</a:t>
              </a:r>
              <a:r>
                <a:rPr lang="en-US" altLang="zh-CN" sz="1800" dirty="0">
                  <a:solidFill>
                    <a:schemeClr val="accent4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1800" dirty="0">
                  <a:solidFill>
                    <a:schemeClr val="accent4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不够减，从十位借</a:t>
              </a:r>
              <a:r>
                <a:rPr lang="en-US" altLang="zh-CN" sz="1800" dirty="0">
                  <a:solidFill>
                    <a:schemeClr val="accent4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1800" dirty="0">
                  <a:solidFill>
                    <a:schemeClr val="accent4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，在个位上加</a:t>
              </a:r>
              <a:r>
                <a:rPr lang="en-US" altLang="zh-CN" sz="1800" dirty="0">
                  <a:solidFill>
                    <a:schemeClr val="accent4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1800" dirty="0">
                  <a:solidFill>
                    <a:schemeClr val="accent4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得</a:t>
              </a:r>
              <a:r>
                <a:rPr lang="en-US" altLang="zh-CN" sz="1800" dirty="0">
                  <a:solidFill>
                    <a:schemeClr val="accent4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15</a:t>
              </a:r>
              <a:r>
                <a:rPr lang="zh-CN" altLang="en-US" sz="1800" dirty="0">
                  <a:solidFill>
                    <a:schemeClr val="accent4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；</a:t>
              </a:r>
              <a:r>
                <a:rPr lang="en-US" altLang="zh-CN" sz="1800" dirty="0">
                  <a:solidFill>
                    <a:schemeClr val="accent4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15-6=9</a:t>
              </a:r>
              <a:r>
                <a:rPr lang="zh-CN" altLang="en-US" sz="1800" dirty="0">
                  <a:solidFill>
                    <a:schemeClr val="accent4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，对齐个位写</a:t>
              </a:r>
              <a:r>
                <a:rPr lang="en-US" altLang="zh-CN" sz="1800" dirty="0">
                  <a:solidFill>
                    <a:schemeClr val="accent4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sz="1800" dirty="0">
                  <a:solidFill>
                    <a:schemeClr val="accent4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1800" dirty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endParaRPr lang="zh-CN" altLang="en-US" sz="1800" dirty="0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004048" y="2067694"/>
            <a:ext cx="3836237" cy="1955850"/>
            <a:chOff x="5004047" y="2712221"/>
            <a:chExt cx="3836237" cy="1955850"/>
          </a:xfrm>
        </p:grpSpPr>
        <p:pic>
          <p:nvPicPr>
            <p:cNvPr id="51" name="Picture 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8048197" y="3954033"/>
              <a:ext cx="792087" cy="714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" name="椭圆形标注 51"/>
            <p:cNvSpPr/>
            <p:nvPr/>
          </p:nvSpPr>
          <p:spPr>
            <a:xfrm>
              <a:off x="5004047" y="2712221"/>
              <a:ext cx="3785305" cy="1259985"/>
            </a:xfrm>
            <a:prstGeom prst="wedgeEllipseCallout">
              <a:avLst>
                <a:gd name="adj1" fmla="val 37393"/>
                <a:gd name="adj2" fmla="val 4347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用竖式计算加法时，一定要数位对齐哦！有进位数时不要漏加哦！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endParaRPr lang="zh-CN" altLang="en-US" dirty="0"/>
            </a:p>
          </p:txBody>
        </p:sp>
      </p:grpSp>
      <p:sp>
        <p:nvSpPr>
          <p:cNvPr id="54" name="椭圆形标注 53"/>
          <p:cNvSpPr/>
          <p:nvPr/>
        </p:nvSpPr>
        <p:spPr>
          <a:xfrm>
            <a:off x="671599" y="2367035"/>
            <a:ext cx="3090565" cy="1549130"/>
          </a:xfrm>
          <a:prstGeom prst="wedgeEllipseCallout">
            <a:avLst>
              <a:gd name="adj1" fmla="val -41094"/>
              <a:gd name="adj2" fmla="val 712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十位上的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先去掉个位借掉的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，还剩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不够减，向百位借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，在十位上加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12-7=5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，对齐十位，十位写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600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椭圆形标注 54"/>
          <p:cNvSpPr/>
          <p:nvPr/>
        </p:nvSpPr>
        <p:spPr>
          <a:xfrm>
            <a:off x="633268" y="2395212"/>
            <a:ext cx="3090565" cy="1549130"/>
          </a:xfrm>
          <a:prstGeom prst="wedgeEllipseCallout">
            <a:avLst>
              <a:gd name="adj1" fmla="val -41094"/>
              <a:gd name="adj2" fmla="val 712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百位上的</a:t>
            </a:r>
            <a:r>
              <a:rPr lang="en-US" altLang="zh-CN" sz="1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1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先去掉十位借掉</a:t>
            </a:r>
            <a:r>
              <a:rPr lang="en-US" altLang="zh-CN" sz="1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，还剩</a:t>
            </a:r>
            <a:r>
              <a:rPr lang="en-US" altLang="zh-CN" sz="1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1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en-US" altLang="zh-CN" sz="1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1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</a:t>
            </a:r>
            <a:r>
              <a:rPr lang="en-US" altLang="zh-CN" sz="1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1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</a:t>
            </a:r>
            <a:r>
              <a:rPr lang="en-US" altLang="zh-CN" sz="1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，对齐百位写</a:t>
            </a:r>
            <a:r>
              <a:rPr lang="en-US" altLang="zh-CN" sz="1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6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16016" y="1563638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159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8" grpId="0"/>
      <p:bldP spid="54" grpId="0" animBg="1"/>
      <p:bldP spid="55" grpId="0" animBg="1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176468" y="770217"/>
            <a:ext cx="4728112" cy="3400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9" name="组合 28"/>
          <p:cNvGrpSpPr/>
          <p:nvPr/>
        </p:nvGrpSpPr>
        <p:grpSpPr>
          <a:xfrm>
            <a:off x="1667097" y="555526"/>
            <a:ext cx="4721027" cy="586715"/>
            <a:chOff x="1236421" y="1349139"/>
            <a:chExt cx="5704925" cy="1532062"/>
          </a:xfrm>
        </p:grpSpPr>
        <p:sp>
          <p:nvSpPr>
            <p:cNvPr id="30" name="矩形标注 29"/>
            <p:cNvSpPr/>
            <p:nvPr/>
          </p:nvSpPr>
          <p:spPr>
            <a:xfrm>
              <a:off x="1236421" y="1349139"/>
              <a:ext cx="5695141" cy="1532062"/>
            </a:xfrm>
            <a:prstGeom prst="wedgeRectCallout">
              <a:avLst>
                <a:gd name="adj1" fmla="val -56623"/>
                <a:gd name="adj2" fmla="val 78840"/>
              </a:avLst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326417" y="1592774"/>
              <a:ext cx="5614929" cy="10447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已检查的茄子比已检查的白菜多多少棵？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1413701" y="3405711"/>
            <a:ext cx="58326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根据题意，可列式：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276-189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79512" y="1839694"/>
            <a:ext cx="2928779" cy="2601007"/>
            <a:chOff x="243693" y="2338392"/>
            <a:chExt cx="2928779" cy="2601007"/>
          </a:xfrm>
        </p:grpSpPr>
        <p:pic>
          <p:nvPicPr>
            <p:cNvPr id="42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flipH="1">
              <a:off x="243693" y="3715097"/>
              <a:ext cx="1234189" cy="12243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7" name="椭圆形标注 36"/>
            <p:cNvSpPr/>
            <p:nvPr/>
          </p:nvSpPr>
          <p:spPr>
            <a:xfrm>
              <a:off x="860788" y="2338392"/>
              <a:ext cx="2311684" cy="1372116"/>
            </a:xfrm>
            <a:prstGeom prst="wedgeEllipseCallout">
              <a:avLst>
                <a:gd name="adj1" fmla="val -44319"/>
                <a:gd name="adj2" fmla="val 59029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就是</a:t>
              </a:r>
              <a:r>
                <a:rPr lang="zh-CN" altLang="en-US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用</a:t>
              </a:r>
              <a:r>
                <a:rPr lang="zh-CN" altLang="en-US" sz="1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已检查的茄子数量减去已检查的白菜的数量</a:t>
              </a:r>
              <a:r>
                <a:rPr lang="zh-CN" altLang="en-US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5227899" y="2492216"/>
            <a:ext cx="872193" cy="6274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7507868" y="2492677"/>
            <a:ext cx="872193" cy="6274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794553" y="770217"/>
            <a:ext cx="472906" cy="1214748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2" grpId="0" animBg="1"/>
      <p:bldP spid="21" grpId="0" animBg="1"/>
    </p:bldLst>
  </p:timing>
</p:sld>
</file>

<file path=ppt/tags/tag1.xml><?xml version="1.0" encoding="utf-8"?>
<p:tagLst xmlns:p="http://schemas.openxmlformats.org/presentationml/2006/main">
  <p:tag name="KSO_WPP_MARK_KEY" val="f34d2602-2c06-41d0-91bf-52daa9a2888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1564</Words>
  <Application>WPS 演示</Application>
  <PresentationFormat>全屏显示(16:9)</PresentationFormat>
  <Paragraphs>294</Paragraphs>
  <Slides>16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Wingdings</vt:lpstr>
      <vt:lpstr>黑体</vt:lpstr>
      <vt:lpstr>微软雅黑</vt:lpstr>
      <vt:lpstr>华文楷体</vt:lpstr>
      <vt:lpstr>等线</vt:lpstr>
      <vt:lpstr>楷体</vt:lpstr>
      <vt:lpstr>幼圆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103</cp:revision>
  <dcterms:created xsi:type="dcterms:W3CDTF">2018-09-11T05:46:00Z</dcterms:created>
  <dcterms:modified xsi:type="dcterms:W3CDTF">2023-02-01T01:49:18Z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62910619571440429A28C9161769844E</vt:lpwstr>
  </property>
  <property fmtid="{D5CDD505-2E9C-101B-9397-08002B2CF9AE}" pid="3" name="KSOProductBuildVer">
    <vt:lpwstr>2052-11.1.0.13703</vt:lpwstr>
  </property>
</Properties>
</file>