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93" r:id="rId4"/>
    <p:sldId id="294" r:id="rId5"/>
    <p:sldId id="295" r:id="rId6"/>
    <p:sldId id="296" r:id="rId7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651621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万以内的加减法（二）  被减数中间有</a:t>
            </a:r>
            <a:r>
              <a:rPr lang="en-US" altLang="zh-CN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0</a:t>
            </a: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的三位数减三位数的连续退位减法与整百数减三位数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6444208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18408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7540" y="2145804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74539" y="915566"/>
            <a:ext cx="644471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田园小卫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万以内的加减法（二）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20513" y="963150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77288" y="1059582"/>
            <a:ext cx="6587000" cy="481112"/>
            <a:chOff x="577288" y="1059582"/>
            <a:chExt cx="6587000" cy="481112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60486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安徒生童话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睡前小故事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多少页？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2563" y="1851671"/>
            <a:ext cx="2185327" cy="1368152"/>
            <a:chOff x="642563" y="1851670"/>
            <a:chExt cx="2853365" cy="166161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2563" y="1851670"/>
              <a:ext cx="1270585" cy="1615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159852" y="1851670"/>
              <a:ext cx="1336076" cy="1661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251520" y="3219822"/>
            <a:ext cx="3507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177</a:t>
            </a:r>
            <a:r>
              <a:rPr lang="zh-CN" altLang="en-US" dirty="0" smtClean="0"/>
              <a:t>页                         </a:t>
            </a:r>
            <a:r>
              <a:rPr lang="en-US" altLang="zh-CN" dirty="0" smtClean="0"/>
              <a:t>300</a:t>
            </a:r>
            <a:r>
              <a:rPr lang="zh-CN" altLang="en-US" dirty="0" smtClean="0"/>
              <a:t>页</a:t>
            </a:r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4067944" y="1717923"/>
            <a:ext cx="3384376" cy="22837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300-177=123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en-US" altLang="zh-CN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安徒生童话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睡前小故事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3892" y="697377"/>
            <a:ext cx="5146839" cy="400110"/>
            <a:chOff x="577288" y="1223559"/>
            <a:chExt cx="5146839" cy="400110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277856" y="1223559"/>
              <a:ext cx="44462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一周小猫妈妈比小猫多钓多少条鱼？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20352" y="1829545"/>
            <a:ext cx="2999558" cy="238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7208884" y="1541512"/>
            <a:ext cx="1701841" cy="7920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我一周钓了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条鱼。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616596" y="1397496"/>
            <a:ext cx="1656184" cy="1224136"/>
          </a:xfrm>
          <a:prstGeom prst="cloudCallout">
            <a:avLst>
              <a:gd name="adj1" fmla="val 20990"/>
              <a:gd name="adj2" fmla="val 74171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我一周钓了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条鱼。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77616"/>
            <a:ext cx="22193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566294" y="1455794"/>
            <a:ext cx="4050302" cy="119213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根据题意：列式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400-156=244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答：一周小猫妈妈比小猫多钓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条鱼</a:t>
            </a:r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1515" y="791511"/>
            <a:ext cx="7351218" cy="461665"/>
            <a:chOff x="577288" y="1223559"/>
            <a:chExt cx="7351218" cy="461665"/>
          </a:xfrm>
        </p:grpSpPr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1082810" y="1223559"/>
              <a:ext cx="68456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应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找回多少元钱？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308" y="1253177"/>
            <a:ext cx="4229100" cy="355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形标注 7"/>
          <p:cNvSpPr/>
          <p:nvPr/>
        </p:nvSpPr>
        <p:spPr>
          <a:xfrm>
            <a:off x="318940" y="1959682"/>
            <a:ext cx="1193143" cy="576064"/>
          </a:xfrm>
          <a:prstGeom prst="wedgeEllipseCallout">
            <a:avLst>
              <a:gd name="adj1" fmla="val 63455"/>
              <a:gd name="adj2" fmla="val 4927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共花费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88408" y="1253176"/>
            <a:ext cx="3972024" cy="355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形标注 5"/>
          <p:cNvSpPr/>
          <p:nvPr/>
        </p:nvSpPr>
        <p:spPr>
          <a:xfrm>
            <a:off x="3870123" y="1851670"/>
            <a:ext cx="1152128" cy="792088"/>
          </a:xfrm>
          <a:prstGeom prst="wedgeEllipseCallout">
            <a:avLst>
              <a:gd name="adj1" fmla="val -105868"/>
              <a:gd name="adj2" fmla="val 4502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付了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0363" y="2643758"/>
            <a:ext cx="21323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根据题意，列式：</a:t>
            </a:r>
            <a:endParaRPr lang="en-US" altLang="zh-CN" sz="1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200-115=85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1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答：应找回</a:t>
            </a:r>
            <a:r>
              <a:rPr lang="en-US" altLang="zh-CN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5526307" y="411510"/>
            <a:ext cx="2088232" cy="841667"/>
          </a:xfrm>
          <a:prstGeom prst="cloudCallout">
            <a:avLst>
              <a:gd name="adj1" fmla="val 46149"/>
              <a:gd name="adj2" fmla="val 7883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付了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元钱，花了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5238275" y="1491630"/>
            <a:ext cx="1656184" cy="1044116"/>
          </a:xfrm>
          <a:prstGeom prst="cloud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就是计算两个数的差。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9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9805" y="1933956"/>
            <a:ext cx="6274523" cy="2232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整百或中间有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的三位数减三位数计算方法：当个位不够减需要向十位借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时，如果十位上是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，就要</a:t>
            </a:r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向百位借</a:t>
            </a:r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，当作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个十先传递到十位，再从十位退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到个位，当作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个一计算。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824" y="483518"/>
            <a:ext cx="5112568" cy="351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685739" y="4155926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猫头鹰妈妈比孩子多捉了多少只？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5959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71600" y="3396937"/>
            <a:ext cx="6568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根据题意，可列式：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205-116=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答：猫头鹰妈妈比孩子多捉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14032" y="1563638"/>
            <a:ext cx="5765428" cy="2524820"/>
            <a:chOff x="3197865" y="315181"/>
            <a:chExt cx="5765428" cy="2524820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>
              <a:off x="3197865" y="315181"/>
              <a:ext cx="4824536" cy="1734466"/>
            </a:xfrm>
            <a:prstGeom prst="cloudCallout">
              <a:avLst>
                <a:gd name="adj1" fmla="val 41513"/>
                <a:gd name="adj2" fmla="val 5062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有图可知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猫头鹰每月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捉鼠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205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孩子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每月捉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116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只，求猫头鹰妈妈比孩子多捉的只数。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892857" y="1798047"/>
              <a:ext cx="1070436" cy="10419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646" y="113159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15147" y="1131590"/>
            <a:ext cx="4580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猫头鹰妈妈比孩子多捉多少只？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2360" y="2677423"/>
            <a:ext cx="214312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流程图: 数据 7"/>
          <p:cNvSpPr/>
          <p:nvPr/>
        </p:nvSpPr>
        <p:spPr>
          <a:xfrm>
            <a:off x="908186" y="908628"/>
            <a:ext cx="4158240" cy="432048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205-116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/>
          </a:p>
        </p:txBody>
      </p:sp>
      <p:sp>
        <p:nvSpPr>
          <p:cNvPr id="10" name="云形标注 9"/>
          <p:cNvSpPr/>
          <p:nvPr/>
        </p:nvSpPr>
        <p:spPr>
          <a:xfrm>
            <a:off x="261448" y="1398343"/>
            <a:ext cx="2798384" cy="1182678"/>
          </a:xfrm>
          <a:prstGeom prst="cloudCallout">
            <a:avLst>
              <a:gd name="adj1" fmla="val -24528"/>
              <a:gd name="adj2" fmla="val 15229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要从十位上退</a:t>
            </a:r>
            <a:r>
              <a:rPr lang="en-US" altLang="zh-CN" sz="180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，十位上是</a:t>
            </a:r>
            <a:r>
              <a:rPr lang="en-US" altLang="zh-CN" sz="180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，怎么办？</a:t>
            </a:r>
            <a:endParaRPr lang="zh-CN" altLang="en-US" sz="18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9128" y="2610749"/>
            <a:ext cx="20955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55" name="直接箭头连接符 2054"/>
          <p:cNvCxnSpPr/>
          <p:nvPr/>
        </p:nvCxnSpPr>
        <p:spPr>
          <a:xfrm flipV="1">
            <a:off x="4211959" y="3500189"/>
            <a:ext cx="155615" cy="11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V="1">
            <a:off x="6507548" y="3392569"/>
            <a:ext cx="155615" cy="11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6" name="组合 2065"/>
          <p:cNvGrpSpPr/>
          <p:nvPr/>
        </p:nvGrpSpPr>
        <p:grpSpPr>
          <a:xfrm>
            <a:off x="5378915" y="1209202"/>
            <a:ext cx="3412847" cy="2598744"/>
            <a:chOff x="5378915" y="1209202"/>
            <a:chExt cx="3412847" cy="259874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388218" y="3718256"/>
              <a:ext cx="188860" cy="896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2065" name="组合 2064"/>
            <p:cNvGrpSpPr/>
            <p:nvPr/>
          </p:nvGrpSpPr>
          <p:grpSpPr>
            <a:xfrm>
              <a:off x="5378915" y="1209202"/>
              <a:ext cx="3412847" cy="2598744"/>
              <a:chOff x="5378915" y="1209202"/>
              <a:chExt cx="3412847" cy="259874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388218" y="3581226"/>
                <a:ext cx="224864" cy="13703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64" name="组合 2063"/>
              <p:cNvGrpSpPr/>
              <p:nvPr/>
            </p:nvGrpSpPr>
            <p:grpSpPr>
              <a:xfrm>
                <a:off x="5378915" y="1209202"/>
                <a:ext cx="3412847" cy="2598744"/>
                <a:chOff x="5378915" y="1209202"/>
                <a:chExt cx="3412847" cy="2598744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6081863" y="2070029"/>
                  <a:ext cx="341018" cy="1081441"/>
                </a:xfrm>
                <a:prstGeom prst="rect">
                  <a:avLst/>
                </a:prstGeom>
                <a:noFill/>
                <a:ln w="3175"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5696411" y="2655870"/>
                  <a:ext cx="341018" cy="1081441"/>
                </a:xfrm>
                <a:prstGeom prst="rect">
                  <a:avLst/>
                </a:prstGeom>
                <a:noFill/>
                <a:ln w="3175"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62" name="组合 2061"/>
                <p:cNvGrpSpPr/>
                <p:nvPr/>
              </p:nvGrpSpPr>
              <p:grpSpPr>
                <a:xfrm>
                  <a:off x="5378915" y="1209202"/>
                  <a:ext cx="3412847" cy="2598744"/>
                  <a:chOff x="5376730" y="1140687"/>
                  <a:chExt cx="3412847" cy="2598744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5770914" y="2773727"/>
                    <a:ext cx="192016" cy="965704"/>
                    <a:chOff x="5050647" y="1889089"/>
                    <a:chExt cx="192016" cy="965704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050650" y="276011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050650" y="267042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5050649" y="257574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椭圆 14"/>
                    <p:cNvSpPr/>
                    <p:nvPr/>
                  </p:nvSpPr>
                  <p:spPr>
                    <a:xfrm>
                      <a:off x="5050648" y="248106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" name="椭圆 15"/>
                    <p:cNvSpPr/>
                    <p:nvPr/>
                  </p:nvSpPr>
                  <p:spPr>
                    <a:xfrm>
                      <a:off x="5050650" y="238638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" name="椭圆 16"/>
                    <p:cNvSpPr/>
                    <p:nvPr/>
                  </p:nvSpPr>
                  <p:spPr>
                    <a:xfrm>
                      <a:off x="5050650" y="227975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" name="椭圆 17"/>
                    <p:cNvSpPr/>
                    <p:nvPr/>
                  </p:nvSpPr>
                  <p:spPr>
                    <a:xfrm>
                      <a:off x="5050650" y="218507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椭圆 18"/>
                    <p:cNvSpPr/>
                    <p:nvPr/>
                  </p:nvSpPr>
                  <p:spPr>
                    <a:xfrm>
                      <a:off x="5050650" y="209039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" name="椭圆 19"/>
                    <p:cNvSpPr/>
                    <p:nvPr/>
                  </p:nvSpPr>
                  <p:spPr>
                    <a:xfrm>
                      <a:off x="5050650" y="199571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椭圆 20"/>
                    <p:cNvSpPr/>
                    <p:nvPr/>
                  </p:nvSpPr>
                  <p:spPr>
                    <a:xfrm>
                      <a:off x="5050647" y="1889089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6156363" y="2171076"/>
                    <a:ext cx="192016" cy="965704"/>
                    <a:chOff x="5050647" y="1889089"/>
                    <a:chExt cx="192016" cy="965704"/>
                  </a:xfrm>
                </p:grpSpPr>
                <p:sp>
                  <p:nvSpPr>
                    <p:cNvPr id="28" name="椭圆 27"/>
                    <p:cNvSpPr/>
                    <p:nvPr/>
                  </p:nvSpPr>
                  <p:spPr>
                    <a:xfrm>
                      <a:off x="5050650" y="276011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" name="椭圆 28"/>
                    <p:cNvSpPr/>
                    <p:nvPr/>
                  </p:nvSpPr>
                  <p:spPr>
                    <a:xfrm>
                      <a:off x="5050650" y="267042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" name="椭圆 29"/>
                    <p:cNvSpPr/>
                    <p:nvPr/>
                  </p:nvSpPr>
                  <p:spPr>
                    <a:xfrm>
                      <a:off x="5050649" y="257574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" name="椭圆 30"/>
                    <p:cNvSpPr/>
                    <p:nvPr/>
                  </p:nvSpPr>
                  <p:spPr>
                    <a:xfrm>
                      <a:off x="5050648" y="248106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" name="椭圆 31"/>
                    <p:cNvSpPr/>
                    <p:nvPr/>
                  </p:nvSpPr>
                  <p:spPr>
                    <a:xfrm>
                      <a:off x="5050650" y="2386383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5050650" y="227975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椭圆 33"/>
                    <p:cNvSpPr/>
                    <p:nvPr/>
                  </p:nvSpPr>
                  <p:spPr>
                    <a:xfrm>
                      <a:off x="5050650" y="218507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椭圆 34"/>
                    <p:cNvSpPr/>
                    <p:nvPr/>
                  </p:nvSpPr>
                  <p:spPr>
                    <a:xfrm>
                      <a:off x="5050650" y="209039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椭圆 35"/>
                    <p:cNvSpPr/>
                    <p:nvPr/>
                  </p:nvSpPr>
                  <p:spPr>
                    <a:xfrm>
                      <a:off x="5050650" y="1995716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椭圆 36"/>
                    <p:cNvSpPr/>
                    <p:nvPr/>
                  </p:nvSpPr>
                  <p:spPr>
                    <a:xfrm>
                      <a:off x="5050647" y="1889089"/>
                      <a:ext cx="192013" cy="9468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2048" name="肘形连接符 2047"/>
                  <p:cNvCxnSpPr/>
                  <p:nvPr/>
                </p:nvCxnSpPr>
                <p:spPr>
                  <a:xfrm rot="5400000" flipH="1" flipV="1">
                    <a:off x="5517144" y="3242145"/>
                    <a:ext cx="308365" cy="199176"/>
                  </a:xfrm>
                  <a:prstGeom prst="bentConnector2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51" name="矩形 2050"/>
                  <p:cNvSpPr/>
                  <p:nvPr/>
                </p:nvSpPr>
                <p:spPr>
                  <a:xfrm>
                    <a:off x="5376730" y="3437647"/>
                    <a:ext cx="243470" cy="184370"/>
                  </a:xfrm>
                  <a:prstGeom prst="rect">
                    <a:avLst/>
                  </a:prstGeom>
                  <a:noFill/>
                  <a:ln w="3175"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53" name="肘形连接符 2052"/>
                  <p:cNvCxnSpPr>
                    <a:endCxn id="35" idx="2"/>
                  </p:cNvCxnSpPr>
                  <p:nvPr/>
                </p:nvCxnSpPr>
                <p:spPr>
                  <a:xfrm rot="5400000" flipH="1" flipV="1">
                    <a:off x="5863650" y="2422994"/>
                    <a:ext cx="295987" cy="289446"/>
                  </a:xfrm>
                  <a:prstGeom prst="bentConnector2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57" name="矩形 2056"/>
                  <p:cNvSpPr/>
                  <p:nvPr/>
                </p:nvSpPr>
                <p:spPr>
                  <a:xfrm>
                    <a:off x="6741702" y="1140687"/>
                    <a:ext cx="2047875" cy="929342"/>
                  </a:xfrm>
                  <a:prstGeom prst="rect">
                    <a:avLst/>
                  </a:prstGeom>
                </p:spPr>
                <p:style>
                  <a:lnRef idx="1">
                    <a:schemeClr val="accent4"/>
                  </a:lnRef>
                  <a:fillRef idx="2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个位不够减，从十位借</a:t>
                    </a:r>
                    <a:r>
                      <a:rPr lang="en-US" altLang="zh-CN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zh-CN" alt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，十位不够减，从百位借</a:t>
                    </a:r>
                    <a:r>
                      <a:rPr lang="en-US" altLang="zh-CN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1</a:t>
                    </a:r>
                    <a:r>
                      <a:rPr lang="zh-CN" alt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</a:rPr>
                      <a:t>。</a:t>
                    </a:r>
                    <a:endParaRPr lang="zh-CN" altLang="en-US" sz="1600" dirty="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059" name="直接箭头连接符 2058"/>
                  <p:cNvCxnSpPr>
                    <a:stCxn id="42" idx="3"/>
                  </p:cNvCxnSpPr>
                  <p:nvPr/>
                </p:nvCxnSpPr>
                <p:spPr>
                  <a:xfrm flipV="1">
                    <a:off x="6422881" y="2171076"/>
                    <a:ext cx="318821" cy="439674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060" name="TextBox 2059"/>
          <p:cNvSpPr txBox="1"/>
          <p:nvPr/>
        </p:nvSpPr>
        <p:spPr>
          <a:xfrm>
            <a:off x="3768967" y="908628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3614" y="2666745"/>
            <a:ext cx="192405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02744" y="3329686"/>
            <a:ext cx="472906" cy="1214748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20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998686" y="1326989"/>
            <a:ext cx="1125703" cy="897786"/>
            <a:chOff x="3565144" y="1859665"/>
            <a:chExt cx="1296144" cy="83099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795514" y="2527421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565144" y="1859665"/>
              <a:ext cx="1296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2 0 5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977054" y="559700"/>
            <a:ext cx="625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96967" y="1115353"/>
            <a:ext cx="1094451" cy="1400056"/>
            <a:chOff x="3714015" y="1916437"/>
            <a:chExt cx="1094451" cy="1400056"/>
          </a:xfrm>
        </p:grpSpPr>
        <p:sp>
          <p:nvSpPr>
            <p:cNvPr id="18" name="TextBox 17"/>
            <p:cNvSpPr txBox="1"/>
            <p:nvPr/>
          </p:nvSpPr>
          <p:spPr>
            <a:xfrm>
              <a:off x="3714015" y="2854828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8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721950" y="1916437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87514" y="1256926"/>
            <a:ext cx="1125703" cy="897786"/>
            <a:chOff x="3565144" y="1859665"/>
            <a:chExt cx="1296144" cy="83099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843857" y="2559889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565144" y="1859665"/>
              <a:ext cx="1296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2 0 5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31753" y="1049207"/>
            <a:ext cx="1094451" cy="1312936"/>
            <a:chOff x="1066255" y="1512389"/>
            <a:chExt cx="1094451" cy="1312936"/>
          </a:xfrm>
        </p:grpSpPr>
        <p:sp>
          <p:nvSpPr>
            <p:cNvPr id="36" name="TextBox 35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66255" y="2363660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5257" y="2284576"/>
            <a:ext cx="2381191" cy="1905609"/>
            <a:chOff x="265128" y="2987434"/>
            <a:chExt cx="2381191" cy="1905609"/>
          </a:xfrm>
        </p:grpSpPr>
        <p:cxnSp>
          <p:nvCxnSpPr>
            <p:cNvPr id="7" name="直接箭头连接符 6"/>
            <p:cNvCxnSpPr/>
            <p:nvPr/>
          </p:nvCxnSpPr>
          <p:spPr>
            <a:xfrm flipH="1" flipV="1">
              <a:off x="1690425" y="2987434"/>
              <a:ext cx="2" cy="260209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265128" y="3160143"/>
              <a:ext cx="2381191" cy="173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个位减起，从十位借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，十位是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，应先从百位借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，退到十位变成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个十，再从十位借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退到个位，即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15-6=9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，在个位写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49618" y="1311240"/>
            <a:ext cx="1125703" cy="897786"/>
            <a:chOff x="3565144" y="1859665"/>
            <a:chExt cx="1296144" cy="830997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795514" y="2527421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3565144" y="1859665"/>
              <a:ext cx="12961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2 0 5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29938" y="1101473"/>
            <a:ext cx="1348915" cy="1355812"/>
            <a:chOff x="3574289" y="1916437"/>
            <a:chExt cx="1348915" cy="1355812"/>
          </a:xfrm>
        </p:grpSpPr>
        <p:sp>
          <p:nvSpPr>
            <p:cNvPr id="51" name="TextBox 50"/>
            <p:cNvSpPr txBox="1"/>
            <p:nvPr/>
          </p:nvSpPr>
          <p:spPr>
            <a:xfrm>
              <a:off x="3574289" y="2810584"/>
              <a:ext cx="1348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8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721950" y="1916437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</p:grpSp>
      <p:cxnSp>
        <p:nvCxnSpPr>
          <p:cNvPr id="15" name="直接箭头连接符 14"/>
          <p:cNvCxnSpPr/>
          <p:nvPr/>
        </p:nvCxnSpPr>
        <p:spPr>
          <a:xfrm>
            <a:off x="2770341" y="1705819"/>
            <a:ext cx="62798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5218613" y="1722278"/>
            <a:ext cx="62798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3731563" y="2362143"/>
            <a:ext cx="1991107" cy="2009807"/>
            <a:chOff x="3444989" y="2730183"/>
            <a:chExt cx="1868621" cy="2234035"/>
          </a:xfrm>
        </p:grpSpPr>
        <p:sp>
          <p:nvSpPr>
            <p:cNvPr id="23" name="流程图: 可选过程 22"/>
            <p:cNvSpPr/>
            <p:nvPr/>
          </p:nvSpPr>
          <p:spPr>
            <a:xfrm>
              <a:off x="3444989" y="2935298"/>
              <a:ext cx="1868621" cy="2028920"/>
            </a:xfrm>
            <a:prstGeom prst="flowChartAlternateProcess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从百位借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后，十位上是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个十，借给个位一个十，十位上还剩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个十，再减去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箭头连接符 56"/>
            <p:cNvCxnSpPr/>
            <p:nvPr/>
          </p:nvCxnSpPr>
          <p:spPr>
            <a:xfrm flipV="1">
              <a:off x="4183833" y="2730183"/>
              <a:ext cx="0" cy="2051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5998686" y="2249263"/>
            <a:ext cx="1597650" cy="1940922"/>
            <a:chOff x="5712113" y="2617303"/>
            <a:chExt cx="1597650" cy="1940922"/>
          </a:xfrm>
        </p:grpSpPr>
        <p:sp>
          <p:nvSpPr>
            <p:cNvPr id="58" name="流程图: 可选过程 57"/>
            <p:cNvSpPr/>
            <p:nvPr/>
          </p:nvSpPr>
          <p:spPr>
            <a:xfrm>
              <a:off x="5712113" y="2958148"/>
              <a:ext cx="1597650" cy="1600077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被十位借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后剩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个百，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1-1=0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，所以百位上不写数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" name="直接箭头连接符 60"/>
            <p:cNvCxnSpPr/>
            <p:nvPr/>
          </p:nvCxnSpPr>
          <p:spPr>
            <a:xfrm flipV="1">
              <a:off x="6084168" y="2617303"/>
              <a:ext cx="0" cy="34562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1010055" y="492975"/>
            <a:ext cx="5994454" cy="584775"/>
            <a:chOff x="723482" y="861015"/>
            <a:chExt cx="5994454" cy="584775"/>
          </a:xfrm>
        </p:grpSpPr>
        <p:sp>
          <p:nvSpPr>
            <p:cNvPr id="5" name="TextBox 4"/>
            <p:cNvSpPr txBox="1"/>
            <p:nvPr/>
          </p:nvSpPr>
          <p:spPr>
            <a:xfrm>
              <a:off x="1277856" y="861015"/>
              <a:ext cx="544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列竖式计算：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205-116= 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82"/>
          <p:cNvSpPr>
            <a:spLocks noChangeArrowheads="1"/>
          </p:cNvSpPr>
          <p:nvPr/>
        </p:nvSpPr>
        <p:spPr bwMode="auto">
          <a:xfrm>
            <a:off x="3513981" y="838969"/>
            <a:ext cx="5338624" cy="1384403"/>
          </a:xfrm>
          <a:prstGeom prst="cloudCallout">
            <a:avLst>
              <a:gd name="adj1" fmla="val 27440"/>
              <a:gd name="adj2" fmla="val 64596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825830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可知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，猫头鹰爸爸捉鼠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只，孩子捉鼠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116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只，要求猫头鹰爸爸比孩子多捉多少只。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131973" y="325481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89100" y="1995686"/>
            <a:ext cx="3750852" cy="2137036"/>
            <a:chOff x="173076" y="2223372"/>
            <a:chExt cx="3750852" cy="2137036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076" y="2839873"/>
              <a:ext cx="1520535" cy="1520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椭圆形标注 14"/>
            <p:cNvSpPr/>
            <p:nvPr/>
          </p:nvSpPr>
          <p:spPr>
            <a:xfrm>
              <a:off x="1619672" y="2223372"/>
              <a:ext cx="2304256" cy="996450"/>
            </a:xfrm>
            <a:prstGeom prst="wedgeEllipseCallout">
              <a:avLst>
                <a:gd name="adj1" fmla="val -58036"/>
                <a:gd name="adj2" fmla="val 5389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就是求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多多少。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3645" y="489458"/>
            <a:ext cx="5706547" cy="677108"/>
            <a:chOff x="593645" y="489458"/>
            <a:chExt cx="5706547" cy="677108"/>
          </a:xfrm>
        </p:grpSpPr>
        <p:sp>
          <p:nvSpPr>
            <p:cNvPr id="2" name="TextBox 1"/>
            <p:cNvSpPr txBox="1"/>
            <p:nvPr/>
          </p:nvSpPr>
          <p:spPr>
            <a:xfrm>
              <a:off x="1259632" y="489458"/>
              <a:ext cx="504056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猫头鹰爸爸比孩子多捉多少只？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93645" y="48945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2442058" y="3219822"/>
            <a:ext cx="648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可列式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300-116=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）（只）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752" y="3712336"/>
            <a:ext cx="58822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答：猫头鹰爸爸比孩子多捉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5594053" y="329183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358726" y="1243825"/>
            <a:ext cx="1125703" cy="830997"/>
            <a:chOff x="3565144" y="1859665"/>
            <a:chExt cx="1296144" cy="769177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795514" y="2527421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565144" y="1859665"/>
              <a:ext cx="1296144" cy="76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0 0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953072" y="628272"/>
            <a:ext cx="62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57007" y="1032190"/>
            <a:ext cx="1094451" cy="1400056"/>
            <a:chOff x="3714015" y="1916437"/>
            <a:chExt cx="1094451" cy="1400056"/>
          </a:xfrm>
        </p:grpSpPr>
        <p:sp>
          <p:nvSpPr>
            <p:cNvPr id="43" name="TextBox 42"/>
            <p:cNvSpPr txBox="1"/>
            <p:nvPr/>
          </p:nvSpPr>
          <p:spPr>
            <a:xfrm>
              <a:off x="3714015" y="2854828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8 4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21950" y="1916437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547554" y="1173762"/>
            <a:ext cx="1125703" cy="830997"/>
            <a:chOff x="3565144" y="1859665"/>
            <a:chExt cx="1296144" cy="7691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843857" y="2559889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565144" y="1859665"/>
              <a:ext cx="1296144" cy="76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3 0 0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91793" y="966044"/>
            <a:ext cx="1094451" cy="1312936"/>
            <a:chOff x="1066255" y="1512389"/>
            <a:chExt cx="1094451" cy="1312936"/>
          </a:xfrm>
        </p:grpSpPr>
        <p:sp>
          <p:nvSpPr>
            <p:cNvPr id="49" name="TextBox 48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66255" y="2363660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75297" y="2201413"/>
            <a:ext cx="2381191" cy="1905609"/>
            <a:chOff x="265128" y="2987434"/>
            <a:chExt cx="2381191" cy="1905609"/>
          </a:xfrm>
        </p:grpSpPr>
        <p:cxnSp>
          <p:nvCxnSpPr>
            <p:cNvPr id="52" name="直接箭头连接符 51"/>
            <p:cNvCxnSpPr/>
            <p:nvPr/>
          </p:nvCxnSpPr>
          <p:spPr>
            <a:xfrm flipH="1" flipV="1">
              <a:off x="1690425" y="2987434"/>
              <a:ext cx="2" cy="260209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65128" y="3160143"/>
              <a:ext cx="2381191" cy="173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个位减起，从十位借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，十位是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，应先从百位借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，退到十位变成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个十，再从十位借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退到个位，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10-6=4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，在个位上写</a:t>
              </a:r>
              <a:r>
                <a:rPr lang="en-US" altLang="zh-CN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09658" y="1228076"/>
            <a:ext cx="1125703" cy="830997"/>
            <a:chOff x="3565144" y="1859665"/>
            <a:chExt cx="1296144" cy="769177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795514" y="2527421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565144" y="1859665"/>
              <a:ext cx="1296144" cy="76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0 0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89978" y="1018310"/>
            <a:ext cx="1348915" cy="1355812"/>
            <a:chOff x="3574289" y="1916437"/>
            <a:chExt cx="1348915" cy="1355812"/>
          </a:xfrm>
        </p:grpSpPr>
        <p:sp>
          <p:nvSpPr>
            <p:cNvPr id="58" name="TextBox 57"/>
            <p:cNvSpPr txBox="1"/>
            <p:nvPr/>
          </p:nvSpPr>
          <p:spPr>
            <a:xfrm>
              <a:off x="3574289" y="2810584"/>
              <a:ext cx="13489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1 8 4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721950" y="1916437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</p:grpSp>
      <p:cxnSp>
        <p:nvCxnSpPr>
          <p:cNvPr id="60" name="直接箭头连接符 59"/>
          <p:cNvCxnSpPr/>
          <p:nvPr/>
        </p:nvCxnSpPr>
        <p:spPr>
          <a:xfrm>
            <a:off x="3130381" y="1622656"/>
            <a:ext cx="62798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/>
          <p:nvPr/>
        </p:nvCxnSpPr>
        <p:spPr>
          <a:xfrm>
            <a:off x="5578653" y="1639115"/>
            <a:ext cx="62798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3912178" y="2235100"/>
            <a:ext cx="2160240" cy="2145498"/>
            <a:chOff x="3444989" y="2730183"/>
            <a:chExt cx="1801043" cy="2234035"/>
          </a:xfrm>
        </p:grpSpPr>
        <p:sp>
          <p:nvSpPr>
            <p:cNvPr id="63" name="流程图: 可选过程 62"/>
            <p:cNvSpPr/>
            <p:nvPr/>
          </p:nvSpPr>
          <p:spPr>
            <a:xfrm>
              <a:off x="3444989" y="2935298"/>
              <a:ext cx="1801043" cy="2028920"/>
            </a:xfrm>
            <a:prstGeom prst="flowChartAlternateProcess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从百位借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后，十位上是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个十，因为退位给个位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个十，所以十位上还剩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个十，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9-1=8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，在得数的十位写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箭头连接符 63"/>
            <p:cNvCxnSpPr/>
            <p:nvPr/>
          </p:nvCxnSpPr>
          <p:spPr>
            <a:xfrm flipV="1">
              <a:off x="4183833" y="2730183"/>
              <a:ext cx="0" cy="2051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6358726" y="2166100"/>
            <a:ext cx="1597650" cy="1940922"/>
            <a:chOff x="5712113" y="2617303"/>
            <a:chExt cx="1597650" cy="1940922"/>
          </a:xfrm>
        </p:grpSpPr>
        <p:sp>
          <p:nvSpPr>
            <p:cNvPr id="66" name="流程图: 可选过程 65"/>
            <p:cNvSpPr/>
            <p:nvPr/>
          </p:nvSpPr>
          <p:spPr>
            <a:xfrm>
              <a:off x="5712113" y="2958148"/>
              <a:ext cx="1597650" cy="1600077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被十位借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后剩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个百，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2-1=1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，在百位上写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箭头连接符 66"/>
            <p:cNvCxnSpPr/>
            <p:nvPr/>
          </p:nvCxnSpPr>
          <p:spPr>
            <a:xfrm flipV="1">
              <a:off x="6084168" y="2617303"/>
              <a:ext cx="0" cy="34562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319540" y="555526"/>
            <a:ext cx="6180390" cy="615553"/>
            <a:chOff x="723482" y="1047988"/>
            <a:chExt cx="6180390" cy="615553"/>
          </a:xfrm>
        </p:grpSpPr>
        <p:sp>
          <p:nvSpPr>
            <p:cNvPr id="69" name="TextBox 68"/>
            <p:cNvSpPr txBox="1"/>
            <p:nvPr/>
          </p:nvSpPr>
          <p:spPr>
            <a:xfrm>
              <a:off x="1463792" y="1047988"/>
              <a:ext cx="5440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列竖式计算：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300-116= 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1" name="组合 7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形标注 5"/>
          <p:cNvSpPr/>
          <p:nvPr/>
        </p:nvSpPr>
        <p:spPr>
          <a:xfrm>
            <a:off x="72008" y="1724984"/>
            <a:ext cx="2137402" cy="971828"/>
          </a:xfrm>
          <a:prstGeom prst="wedgeEllipseCallout">
            <a:avLst>
              <a:gd name="adj1" fmla="val -30798"/>
              <a:gd name="adj2" fmla="val 6399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用加法验算哦！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196674" y="1357086"/>
            <a:ext cx="1249806" cy="830997"/>
            <a:chOff x="3490460" y="2336427"/>
            <a:chExt cx="1591476" cy="879100"/>
          </a:xfrm>
        </p:grpSpPr>
        <p:sp>
          <p:nvSpPr>
            <p:cNvPr id="98" name="TextBox 97"/>
            <p:cNvSpPr txBox="1"/>
            <p:nvPr/>
          </p:nvSpPr>
          <p:spPr>
            <a:xfrm>
              <a:off x="3490460" y="2336427"/>
              <a:ext cx="1591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1 8 4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+1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3660146" y="3215527"/>
              <a:ext cx="100811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0" name="组合 99"/>
          <p:cNvGrpSpPr/>
          <p:nvPr/>
        </p:nvGrpSpPr>
        <p:grpSpPr>
          <a:xfrm>
            <a:off x="2294351" y="2036839"/>
            <a:ext cx="1152128" cy="635707"/>
            <a:chOff x="3595009" y="3041485"/>
            <a:chExt cx="1152128" cy="635707"/>
          </a:xfrm>
        </p:grpSpPr>
        <p:sp>
          <p:nvSpPr>
            <p:cNvPr id="101" name="TextBox 100"/>
            <p:cNvSpPr txBox="1"/>
            <p:nvPr/>
          </p:nvSpPr>
          <p:spPr>
            <a:xfrm>
              <a:off x="4187061" y="3050997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/>
                <a:t>1</a:t>
              </a:r>
              <a:endParaRPr lang="zh-CN" altLang="en-US" sz="1100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851920" y="3041485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/>
                <a:t>1</a:t>
              </a:r>
              <a:endParaRPr lang="zh-CN" altLang="en-US" sz="1100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595009" y="3215527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 </a:t>
              </a:r>
              <a:r>
                <a:rPr lang="en-US" altLang="zh-CN" sz="2400" dirty="0" smtClean="0"/>
                <a:t>3  0  0</a:t>
              </a:r>
              <a:endParaRPr lang="zh-CN" altLang="en-US" sz="24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446479" y="1923678"/>
            <a:ext cx="621465" cy="31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或</a:t>
            </a:r>
            <a:endParaRPr lang="zh-CN" altLang="en-US" dirty="0"/>
          </a:p>
        </p:txBody>
      </p:sp>
      <p:grpSp>
        <p:nvGrpSpPr>
          <p:cNvPr id="104" name="组合 103"/>
          <p:cNvGrpSpPr/>
          <p:nvPr/>
        </p:nvGrpSpPr>
        <p:grpSpPr>
          <a:xfrm>
            <a:off x="3816983" y="1448426"/>
            <a:ext cx="1249806" cy="830997"/>
            <a:chOff x="3490460" y="2336427"/>
            <a:chExt cx="1591476" cy="879100"/>
          </a:xfrm>
        </p:grpSpPr>
        <p:sp>
          <p:nvSpPr>
            <p:cNvPr id="105" name="TextBox 104"/>
            <p:cNvSpPr txBox="1"/>
            <p:nvPr/>
          </p:nvSpPr>
          <p:spPr>
            <a:xfrm>
              <a:off x="3490460" y="2336427"/>
              <a:ext cx="1591476" cy="87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1 1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+1 8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3660146" y="3215527"/>
              <a:ext cx="100811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3914661" y="2105381"/>
            <a:ext cx="1152128" cy="635707"/>
            <a:chOff x="3595009" y="3041485"/>
            <a:chExt cx="1152128" cy="635707"/>
          </a:xfrm>
        </p:grpSpPr>
        <p:sp>
          <p:nvSpPr>
            <p:cNvPr id="108" name="TextBox 107"/>
            <p:cNvSpPr txBox="1"/>
            <p:nvPr/>
          </p:nvSpPr>
          <p:spPr>
            <a:xfrm>
              <a:off x="4164202" y="3041485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/>
                <a:t>1</a:t>
              </a:r>
              <a:endParaRPr lang="zh-CN" altLang="en-US" sz="1100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851920" y="3041485"/>
              <a:ext cx="4571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/>
                <a:t>1</a:t>
              </a:r>
              <a:endParaRPr lang="zh-CN" altLang="en-US" sz="11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595009" y="3215527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 </a:t>
              </a:r>
              <a:r>
                <a:rPr lang="en-US" altLang="zh-CN" sz="2400" dirty="0" smtClean="0"/>
                <a:t>3  0  0</a:t>
              </a:r>
              <a:endParaRPr lang="zh-CN" altLang="en-US" sz="2400" dirty="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252157" y="1359627"/>
            <a:ext cx="1094451" cy="1312936"/>
            <a:chOff x="1066255" y="1512389"/>
            <a:chExt cx="1094451" cy="1312936"/>
          </a:xfrm>
        </p:grpSpPr>
        <p:sp>
          <p:nvSpPr>
            <p:cNvPr id="117" name="TextBox 116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066255" y="2363660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1 1 6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068719" y="1535994"/>
            <a:ext cx="1125703" cy="830997"/>
            <a:chOff x="3565144" y="1859665"/>
            <a:chExt cx="1296144" cy="769177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3843857" y="2559889"/>
              <a:ext cx="842204" cy="13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1" name="TextBox 120"/>
            <p:cNvSpPr txBox="1"/>
            <p:nvPr/>
          </p:nvSpPr>
          <p:spPr>
            <a:xfrm>
              <a:off x="3565144" y="1859665"/>
              <a:ext cx="1296144" cy="76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3 0 0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-1 8 4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椭圆形标注 11"/>
          <p:cNvSpPr/>
          <p:nvPr/>
        </p:nvSpPr>
        <p:spPr>
          <a:xfrm>
            <a:off x="7139433" y="1212891"/>
            <a:ext cx="1825055" cy="1030022"/>
          </a:xfrm>
          <a:prstGeom prst="wedgeEllipseCallout">
            <a:avLst>
              <a:gd name="adj1" fmla="val 9988"/>
              <a:gd name="adj2" fmla="val 961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也可以用减法验算哦！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09410" y="843558"/>
            <a:ext cx="2794638" cy="369332"/>
            <a:chOff x="2137402" y="1779662"/>
            <a:chExt cx="2794638" cy="369332"/>
          </a:xfrm>
        </p:grpSpPr>
        <p:sp>
          <p:nvSpPr>
            <p:cNvPr id="13" name="下箭头 12"/>
            <p:cNvSpPr/>
            <p:nvPr/>
          </p:nvSpPr>
          <p:spPr>
            <a:xfrm>
              <a:off x="2137402" y="1779662"/>
              <a:ext cx="2794638" cy="36933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749569" y="1779662"/>
              <a:ext cx="17052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用加法验算</a:t>
              </a:r>
              <a:r>
                <a:rPr lang="zh-CN" altLang="en-US" dirty="0" smtClean="0"/>
                <a:t>：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34251" y="843558"/>
            <a:ext cx="2794638" cy="369332"/>
            <a:chOff x="5162243" y="1779662"/>
            <a:chExt cx="2794638" cy="369332"/>
          </a:xfrm>
        </p:grpSpPr>
        <p:sp>
          <p:nvSpPr>
            <p:cNvPr id="124" name="下箭头 123"/>
            <p:cNvSpPr/>
            <p:nvPr/>
          </p:nvSpPr>
          <p:spPr>
            <a:xfrm>
              <a:off x="5162243" y="1779662"/>
              <a:ext cx="2794638" cy="36933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5884775" y="1779662"/>
              <a:ext cx="2072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法验算</a:t>
              </a:r>
              <a:r>
                <a:rPr lang="zh-CN" altLang="en-US" dirty="0" smtClean="0"/>
                <a:t>：</a:t>
              </a:r>
              <a:endParaRPr lang="zh-CN" altLang="en-US" dirty="0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251520" y="2859782"/>
            <a:ext cx="472906" cy="121474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577288" y="1059582"/>
            <a:ext cx="2554552" cy="523220"/>
            <a:chOff x="577288" y="1059582"/>
            <a:chExt cx="2554552" cy="523220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15616" y="1059582"/>
              <a:ext cx="20162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列竖式计算。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89444" y="1640096"/>
            <a:ext cx="85426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395536" y="3633286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553327" y="1154888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0788" y="1695819"/>
            <a:ext cx="758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306-199=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400-211=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300-128=(   )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72676" y="1667603"/>
            <a:ext cx="593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207</a:t>
            </a:r>
            <a:endParaRPr lang="zh-CN" altLang="en-US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4597646" y="1729494"/>
            <a:ext cx="66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189</a:t>
            </a:r>
            <a:endParaRPr lang="zh-CN" altLang="en-US" sz="1800" dirty="0"/>
          </a:p>
        </p:txBody>
      </p:sp>
      <p:sp>
        <p:nvSpPr>
          <p:cNvPr id="26" name="TextBox 25"/>
          <p:cNvSpPr txBox="1"/>
          <p:nvPr/>
        </p:nvSpPr>
        <p:spPr>
          <a:xfrm>
            <a:off x="6919555" y="1452495"/>
            <a:ext cx="625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172</a:t>
            </a:r>
            <a:endParaRPr lang="zh-CN" altLang="en-US" sz="1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028007" y="2476318"/>
            <a:ext cx="1995627" cy="1650143"/>
            <a:chOff x="975853" y="2407070"/>
            <a:chExt cx="1995627" cy="1650143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75853" y="2407070"/>
              <a:ext cx="1995627" cy="1650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3" name="组合 52"/>
            <p:cNvGrpSpPr/>
            <p:nvPr/>
          </p:nvGrpSpPr>
          <p:grpSpPr>
            <a:xfrm>
              <a:off x="1409989" y="2705103"/>
              <a:ext cx="1249806" cy="830997"/>
              <a:chOff x="3490460" y="2336427"/>
              <a:chExt cx="1591476" cy="879100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3490460" y="2336427"/>
                <a:ext cx="1591476" cy="87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3 0 6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-1 9 9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3660147" y="3167424"/>
                <a:ext cx="1370757" cy="48103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/>
          <p:cNvGrpSpPr/>
          <p:nvPr/>
        </p:nvGrpSpPr>
        <p:grpSpPr>
          <a:xfrm>
            <a:off x="1575134" y="2634327"/>
            <a:ext cx="1094451" cy="1387215"/>
            <a:chOff x="1048984" y="1512389"/>
            <a:chExt cx="1094451" cy="1387215"/>
          </a:xfrm>
        </p:grpSpPr>
        <p:sp>
          <p:nvSpPr>
            <p:cNvPr id="64" name="TextBox 63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.      .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48984" y="2437939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0 7 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39859" y="2476319"/>
            <a:ext cx="1995627" cy="1650143"/>
            <a:chOff x="1063681" y="2470792"/>
            <a:chExt cx="1995627" cy="1650143"/>
          </a:xfrm>
        </p:grpSpPr>
        <p:pic>
          <p:nvPicPr>
            <p:cNvPr id="79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63681" y="2470792"/>
              <a:ext cx="1995627" cy="1650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1409989" y="2705103"/>
              <a:ext cx="1249806" cy="830997"/>
              <a:chOff x="3490460" y="2336427"/>
              <a:chExt cx="1591476" cy="879100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3490460" y="2336427"/>
                <a:ext cx="1591476" cy="87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4 0 0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-2 1 1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3660147" y="3167424"/>
                <a:ext cx="1370757" cy="48103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1" name="组合 90"/>
          <p:cNvGrpSpPr/>
          <p:nvPr/>
        </p:nvGrpSpPr>
        <p:grpSpPr>
          <a:xfrm>
            <a:off x="5988729" y="2476319"/>
            <a:ext cx="1995627" cy="1650143"/>
            <a:chOff x="1063681" y="2470792"/>
            <a:chExt cx="1995627" cy="1650143"/>
          </a:xfrm>
        </p:grpSpPr>
        <p:pic>
          <p:nvPicPr>
            <p:cNvPr id="92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63681" y="2470792"/>
              <a:ext cx="1995627" cy="1650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3" name="组合 92"/>
            <p:cNvGrpSpPr/>
            <p:nvPr/>
          </p:nvGrpSpPr>
          <p:grpSpPr>
            <a:xfrm>
              <a:off x="1543246" y="2738797"/>
              <a:ext cx="1249806" cy="830997"/>
              <a:chOff x="3660147" y="2372071"/>
              <a:chExt cx="1591476" cy="879100"/>
            </a:xfrm>
          </p:grpSpPr>
          <p:sp>
            <p:nvSpPr>
              <p:cNvPr id="94" name="TextBox 93"/>
              <p:cNvSpPr txBox="1"/>
              <p:nvPr/>
            </p:nvSpPr>
            <p:spPr>
              <a:xfrm>
                <a:off x="3660147" y="2372071"/>
                <a:ext cx="1591476" cy="87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3 0 0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-1 2 8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 flipV="1">
                <a:off x="3660147" y="3167424"/>
                <a:ext cx="1370757" cy="48103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/>
          <p:cNvGrpSpPr/>
          <p:nvPr/>
        </p:nvGrpSpPr>
        <p:grpSpPr>
          <a:xfrm>
            <a:off x="3919424" y="2590436"/>
            <a:ext cx="1094451" cy="1408837"/>
            <a:chOff x="995726" y="1512389"/>
            <a:chExt cx="1094451" cy="1408837"/>
          </a:xfrm>
        </p:grpSpPr>
        <p:sp>
          <p:nvSpPr>
            <p:cNvPr id="97" name="TextBox 96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0000"/>
                  </a:solidFill>
                </a:rPr>
                <a:t>.      .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995726" y="2459561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1 8 9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672865" y="2603224"/>
            <a:ext cx="1094451" cy="1312936"/>
            <a:chOff x="1066255" y="1512389"/>
            <a:chExt cx="1094451" cy="1312936"/>
          </a:xfrm>
        </p:grpSpPr>
        <p:sp>
          <p:nvSpPr>
            <p:cNvPr id="84" name="TextBox 83"/>
            <p:cNvSpPr txBox="1"/>
            <p:nvPr/>
          </p:nvSpPr>
          <p:spPr>
            <a:xfrm>
              <a:off x="1066255" y="1512389"/>
              <a:ext cx="627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.      .</a:t>
              </a:r>
              <a:endParaRPr lang="zh-CN" altLang="en-US" b="1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066255" y="2363660"/>
              <a:ext cx="1094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1 7 2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PP_MARK_KEY" val="7116cb23-dab6-4bdf-94da-5a34c04843f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1501</Words>
  <Application>WPS 演示</Application>
  <PresentationFormat>全屏显示(16:9)</PresentationFormat>
  <Paragraphs>267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等线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109</cp:revision>
  <dcterms:created xsi:type="dcterms:W3CDTF">2018-09-11T05:46:00Z</dcterms:created>
  <dcterms:modified xsi:type="dcterms:W3CDTF">2023-02-01T01:50:04Z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DBCD0F64E72F424393BF55AE4B0CDB66</vt:lpwstr>
  </property>
  <property fmtid="{D5CDD505-2E9C-101B-9397-08002B2CF9AE}" pid="3" name="KSOProductBuildVer">
    <vt:lpwstr>2052-11.1.0.13703</vt:lpwstr>
  </property>
</Properties>
</file>