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93" r:id="rId4"/>
    <p:sldId id="294" r:id="rId5"/>
    <p:sldId id="295" r:id="rId6"/>
    <p:sldId id="296" r:id="rId7"/>
    <p:sldId id="297" r:id="rId9"/>
    <p:sldId id="298" r:id="rId10"/>
    <p:sldId id="299" r:id="rId11"/>
    <p:sldId id="300" r:id="rId12"/>
    <p:sldId id="301" r:id="rId13"/>
    <p:sldId id="302" r:id="rId14"/>
    <p:sldId id="303" r:id="rId15"/>
    <p:sldId id="29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>
        <p:scale>
          <a:sx n="130" d="100"/>
          <a:sy n="130" d="100"/>
        </p:scale>
        <p:origin x="-1254" y="-4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059832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51470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万以内的加减法（二）  解决问题（一）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9.png"/><Relationship Id="rId1" Type="http://schemas.openxmlformats.org/officeDocument/2006/relationships/image" Target="../media/image28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22.pn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707540" y="2145804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774539" y="915566"/>
            <a:ext cx="644471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田园小卫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士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万以内的加减法（二）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020513" y="963150"/>
            <a:ext cx="661174" cy="648000"/>
            <a:chOff x="1326371" y="1457547"/>
            <a:chExt cx="661174" cy="648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40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05280" y="699542"/>
            <a:ext cx="6803024" cy="766469"/>
            <a:chOff x="577288" y="1059582"/>
            <a:chExt cx="6803024" cy="766469"/>
          </a:xfrm>
        </p:grpSpPr>
        <p:grpSp>
          <p:nvGrpSpPr>
            <p:cNvPr id="7" name="组合 6"/>
            <p:cNvGrpSpPr/>
            <p:nvPr/>
          </p:nvGrpSpPr>
          <p:grpSpPr>
            <a:xfrm>
              <a:off x="577288" y="1059582"/>
              <a:ext cx="6587000" cy="481112"/>
              <a:chOff x="577288" y="1059582"/>
              <a:chExt cx="6587000" cy="481112"/>
            </a:xfrm>
          </p:grpSpPr>
          <p:pic>
            <p:nvPicPr>
              <p:cNvPr id="8" name="Picture 5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77288" y="1223559"/>
                <a:ext cx="567000" cy="3171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矩形 4"/>
              <p:cNvSpPr>
                <a:spLocks noChangeArrowheads="1"/>
              </p:cNvSpPr>
              <p:nvPr/>
            </p:nvSpPr>
            <p:spPr bwMode="auto">
              <a:xfrm>
                <a:off x="1115616" y="1059582"/>
                <a:ext cx="604867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charset="-122"/>
                    <a:ea typeface="等线" panose="02010600030101010101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1235248" y="1087387"/>
              <a:ext cx="614506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亮写了多少个字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43502" y="1635646"/>
            <a:ext cx="3329604" cy="2808312"/>
            <a:chOff x="5715510" y="1995686"/>
            <a:chExt cx="3329604" cy="2808312"/>
          </a:xfrm>
        </p:grpSpPr>
        <p:grpSp>
          <p:nvGrpSpPr>
            <p:cNvPr id="11" name="组合 10"/>
            <p:cNvGrpSpPr/>
            <p:nvPr/>
          </p:nvGrpSpPr>
          <p:grpSpPr>
            <a:xfrm>
              <a:off x="5715510" y="2859782"/>
              <a:ext cx="2425065" cy="1944216"/>
              <a:chOff x="5715510" y="2859782"/>
              <a:chExt cx="2425065" cy="1944216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5715510" y="2859782"/>
                <a:ext cx="2425065" cy="1549400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6752461" y="4280778"/>
                <a:ext cx="4320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/>
                  <a:t>小丽</a:t>
                </a:r>
                <a:endParaRPr lang="zh-CN" altLang="en-US" dirty="0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7596336" y="4280778"/>
                <a:ext cx="4320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/>
                  <a:t>小亮</a:t>
                </a:r>
                <a:endParaRPr lang="zh-CN" altLang="en-US" dirty="0"/>
              </a:p>
            </p:txBody>
          </p:sp>
        </p:grpSp>
        <p:sp>
          <p:nvSpPr>
            <p:cNvPr id="14" name="椭圆形标注 13"/>
            <p:cNvSpPr/>
            <p:nvPr/>
          </p:nvSpPr>
          <p:spPr>
            <a:xfrm>
              <a:off x="5715510" y="2283718"/>
              <a:ext cx="1664802" cy="576064"/>
            </a:xfrm>
            <a:prstGeom prst="wedgeEllipseCallout">
              <a:avLst>
                <a:gd name="adj1" fmla="val 19003"/>
                <a:gd name="adj2" fmla="val 9738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Ebrima" panose="02000000000000000000" pitchFamily="2" charset="0"/>
                </a:rPr>
                <a:t>我写了</a:t>
              </a:r>
              <a:r>
                <a:rPr lang="en-US" altLang="zh-CN" sz="16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Ebrima" panose="02000000000000000000" pitchFamily="2" charset="0"/>
                </a:rPr>
                <a:t>256</a:t>
              </a:r>
              <a:r>
                <a:rPr lang="zh-CN" altLang="en-US" sz="16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Ebrima" panose="02000000000000000000" pitchFamily="2" charset="0"/>
                </a:rPr>
                <a:t>个字。</a:t>
              </a:r>
              <a:endPara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endParaRPr>
            </a:p>
          </p:txBody>
        </p:sp>
        <p:sp>
          <p:nvSpPr>
            <p:cNvPr id="24" name="椭圆形标注 23"/>
            <p:cNvSpPr/>
            <p:nvPr/>
          </p:nvSpPr>
          <p:spPr>
            <a:xfrm>
              <a:off x="7380312" y="1995686"/>
              <a:ext cx="1664802" cy="774708"/>
            </a:xfrm>
            <a:prstGeom prst="wedgeEllipseCallout">
              <a:avLst>
                <a:gd name="adj1" fmla="val -26265"/>
                <a:gd name="adj2" fmla="val 93897"/>
              </a:avLst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Ebrima" panose="02000000000000000000" pitchFamily="2" charset="0"/>
                </a:rPr>
                <a:t>我比小丽写的少</a:t>
              </a:r>
              <a:r>
                <a:rPr lang="en-US" altLang="zh-CN" sz="16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Ebrima" panose="02000000000000000000" pitchFamily="2" charset="0"/>
                </a:rPr>
                <a:t>78</a:t>
              </a:r>
              <a:r>
                <a:rPr lang="zh-CN" altLang="en-US" sz="16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Ebrima" panose="02000000000000000000" pitchFamily="2" charset="0"/>
                </a:rPr>
                <a:t>个字。</a:t>
              </a:r>
              <a:endParaRPr lang="zh-CN" altLang="en-US" sz="16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3621" y="1175934"/>
            <a:ext cx="4113119" cy="3151025"/>
            <a:chOff x="545629" y="1535974"/>
            <a:chExt cx="4113119" cy="3151025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5629" y="2991549"/>
              <a:ext cx="1362075" cy="16954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6" name="组合 25"/>
            <p:cNvGrpSpPr/>
            <p:nvPr/>
          </p:nvGrpSpPr>
          <p:grpSpPr>
            <a:xfrm>
              <a:off x="932557" y="1535974"/>
              <a:ext cx="3726191" cy="1876133"/>
              <a:chOff x="2663787" y="1940186"/>
              <a:chExt cx="3952788" cy="2150125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2663787" y="1940186"/>
                <a:ext cx="3952788" cy="2150125"/>
                <a:chOff x="2663787" y="1940186"/>
                <a:chExt cx="3952788" cy="2150125"/>
              </a:xfrm>
            </p:grpSpPr>
            <p:sp>
              <p:nvSpPr>
                <p:cNvPr id="29" name="矩形 28"/>
                <p:cNvSpPr/>
                <p:nvPr/>
              </p:nvSpPr>
              <p:spPr>
                <a:xfrm>
                  <a:off x="5328084" y="3014930"/>
                  <a:ext cx="216024" cy="251828"/>
                </a:xfrm>
                <a:prstGeom prst="rect">
                  <a:avLst/>
                </a:prstGeom>
                <a:ln w="3175">
                  <a:prstDash val="dash"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0" name="组合 29"/>
                <p:cNvGrpSpPr/>
                <p:nvPr/>
              </p:nvGrpSpPr>
              <p:grpSpPr>
                <a:xfrm>
                  <a:off x="2663787" y="1940186"/>
                  <a:ext cx="3952788" cy="2150125"/>
                  <a:chOff x="2555776" y="2397394"/>
                  <a:chExt cx="3952788" cy="2150125"/>
                </a:xfrm>
              </p:grpSpPr>
              <p:sp>
                <p:nvSpPr>
                  <p:cNvPr id="31" name="矩形 30"/>
                  <p:cNvSpPr/>
                  <p:nvPr/>
                </p:nvSpPr>
                <p:spPr>
                  <a:xfrm>
                    <a:off x="3491880" y="3075806"/>
                    <a:ext cx="1944216" cy="251828"/>
                  </a:xfrm>
                  <a:prstGeom prst="rect">
                    <a:avLst/>
                  </a:prstGeom>
                </p:spPr>
                <p:style>
                  <a:lnRef idx="2">
                    <a:schemeClr val="accent5">
                      <a:shade val="50000"/>
                    </a:schemeClr>
                  </a:lnRef>
                  <a:fillRef idx="1">
                    <a:schemeClr val="accent5"/>
                  </a:fillRef>
                  <a:effectRef idx="0">
                    <a:schemeClr val="accent5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矩形 31"/>
                  <p:cNvSpPr/>
                  <p:nvPr/>
                </p:nvSpPr>
                <p:spPr>
                  <a:xfrm>
                    <a:off x="3491880" y="3480034"/>
                    <a:ext cx="1728192" cy="251828"/>
                  </a:xfrm>
                  <a:prstGeom prst="rect">
                    <a:avLst/>
                  </a:prstGeom>
                </p:spPr>
                <p:style>
                  <a:lnRef idx="0">
                    <a:schemeClr val="accent2"/>
                  </a:lnRef>
                  <a:fillRef idx="3">
                    <a:schemeClr val="accent2"/>
                  </a:fillRef>
                  <a:effectRef idx="3">
                    <a:schemeClr val="accent2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3" name="TextBox 32"/>
                  <p:cNvSpPr txBox="1"/>
                  <p:nvPr/>
                </p:nvSpPr>
                <p:spPr>
                  <a:xfrm>
                    <a:off x="2555776" y="2958302"/>
                    <a:ext cx="1008112" cy="42327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小丽</a:t>
                    </a:r>
                    <a:endPara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4" name="TextBox 33"/>
                  <p:cNvSpPr txBox="1"/>
                  <p:nvPr/>
                </p:nvSpPr>
                <p:spPr>
                  <a:xfrm>
                    <a:off x="2555776" y="3457771"/>
                    <a:ext cx="1008112" cy="42327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小亮</a:t>
                    </a:r>
                    <a:endPara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5" name="右大括号 34"/>
                  <p:cNvSpPr/>
                  <p:nvPr/>
                </p:nvSpPr>
                <p:spPr>
                  <a:xfrm rot="16200000">
                    <a:off x="4247130" y="1995687"/>
                    <a:ext cx="288031" cy="1728192"/>
                  </a:xfrm>
                  <a:prstGeom prst="rightBrace">
                    <a:avLst>
                      <a:gd name="adj1" fmla="val 66594"/>
                      <a:gd name="adj2" fmla="val 52223"/>
                    </a:avLst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TextBox 35"/>
                  <p:cNvSpPr txBox="1"/>
                  <p:nvPr/>
                </p:nvSpPr>
                <p:spPr>
                  <a:xfrm>
                    <a:off x="3995936" y="2397394"/>
                    <a:ext cx="936104" cy="42327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8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256</a:t>
                    </a:r>
                    <a:r>
                      <a: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7" name="右大括号 36"/>
                  <p:cNvSpPr/>
                  <p:nvPr/>
                </p:nvSpPr>
                <p:spPr>
                  <a:xfrm rot="5400000">
                    <a:off x="4247129" y="3077836"/>
                    <a:ext cx="288032" cy="1657854"/>
                  </a:xfrm>
                  <a:prstGeom prst="rightBrace">
                    <a:avLst>
                      <a:gd name="adj1" fmla="val 66594"/>
                      <a:gd name="adj2" fmla="val 52223"/>
                    </a:avLst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TextBox 37"/>
                  <p:cNvSpPr txBox="1"/>
                  <p:nvPr/>
                </p:nvSpPr>
                <p:spPr>
                  <a:xfrm>
                    <a:off x="3995936" y="4194794"/>
                    <a:ext cx="792088" cy="35272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？个</a:t>
                    </a:r>
                    <a:endParaRPr lang="zh-CN" altLang="en-US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9" name="TextBox 38"/>
                  <p:cNvSpPr txBox="1"/>
                  <p:nvPr/>
                </p:nvSpPr>
                <p:spPr>
                  <a:xfrm>
                    <a:off x="5284427" y="3827103"/>
                    <a:ext cx="1224137" cy="42326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8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少</a:t>
                    </a:r>
                    <a:r>
                      <a:rPr lang="en-US" altLang="zh-CN" sz="18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78</a:t>
                    </a:r>
                    <a:r>
                      <a:rPr lang="zh-CN" altLang="en-US" sz="1800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 </a:t>
                    </a:r>
                    <a:endPara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  <p:cxnSp>
            <p:nvCxnSpPr>
              <p:cNvPr id="28" name="直接连接符 27"/>
              <p:cNvCxnSpPr/>
              <p:nvPr/>
            </p:nvCxnSpPr>
            <p:spPr>
              <a:xfrm>
                <a:off x="5333061" y="2457483"/>
                <a:ext cx="0" cy="93044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TextBox 40"/>
          <p:cNvSpPr txBox="1"/>
          <p:nvPr/>
        </p:nvSpPr>
        <p:spPr>
          <a:xfrm>
            <a:off x="2311148" y="3208131"/>
            <a:ext cx="2692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256-78=178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亮写了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178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个字。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86631" y="673403"/>
            <a:ext cx="4427122" cy="2149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216024" y="2067694"/>
            <a:ext cx="1403648" cy="1782529"/>
            <a:chOff x="14913" y="2117287"/>
            <a:chExt cx="2140845" cy="2302660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158106"/>
              <a:ext cx="1726033" cy="12618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椭圆形标注 6"/>
            <p:cNvSpPr/>
            <p:nvPr/>
          </p:nvSpPr>
          <p:spPr>
            <a:xfrm>
              <a:off x="14913" y="2117287"/>
              <a:ext cx="2140845" cy="997754"/>
            </a:xfrm>
            <a:prstGeom prst="wedgeEllipse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16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纸条摆一摆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2331" y="1223558"/>
            <a:ext cx="5146839" cy="461665"/>
            <a:chOff x="577288" y="1223559"/>
            <a:chExt cx="5146839" cy="461665"/>
          </a:xfrm>
        </p:grpSpPr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277856" y="1223559"/>
              <a:ext cx="44462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大雁有多少只？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37897" y="2571750"/>
            <a:ext cx="3726191" cy="1836913"/>
            <a:chOff x="2663787" y="1940186"/>
            <a:chExt cx="3952788" cy="2105177"/>
          </a:xfrm>
        </p:grpSpPr>
        <p:grpSp>
          <p:nvGrpSpPr>
            <p:cNvPr id="33" name="组合 32"/>
            <p:cNvGrpSpPr/>
            <p:nvPr/>
          </p:nvGrpSpPr>
          <p:grpSpPr>
            <a:xfrm>
              <a:off x="2663787" y="1940186"/>
              <a:ext cx="3952788" cy="2105177"/>
              <a:chOff x="2663787" y="1940186"/>
              <a:chExt cx="3952788" cy="2105177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5328084" y="3014930"/>
                <a:ext cx="216024" cy="251828"/>
              </a:xfrm>
              <a:prstGeom prst="rect">
                <a:avLst/>
              </a:prstGeom>
              <a:ln w="3175">
                <a:prstDash val="dash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2663787" y="1940186"/>
                <a:ext cx="3952788" cy="2105177"/>
                <a:chOff x="2555776" y="2397394"/>
                <a:chExt cx="3952788" cy="2105177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3491880" y="3075806"/>
                  <a:ext cx="1944216" cy="251828"/>
                </a:xfrm>
                <a:prstGeom prst="rect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>
                  <a:off x="3491880" y="3480034"/>
                  <a:ext cx="1728192" cy="251828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2555776" y="2958302"/>
                  <a:ext cx="1008112" cy="3324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鸭子</a:t>
                  </a:r>
                  <a:endPara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2555776" y="3457771"/>
                  <a:ext cx="1008112" cy="3324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大雁</a:t>
                  </a:r>
                  <a:endPara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1" name="右大括号 40"/>
                <p:cNvSpPr/>
                <p:nvPr/>
              </p:nvSpPr>
              <p:spPr>
                <a:xfrm rot="16200000">
                  <a:off x="4247130" y="1995687"/>
                  <a:ext cx="288031" cy="1728192"/>
                </a:xfrm>
                <a:prstGeom prst="rightBrace">
                  <a:avLst>
                    <a:gd name="adj1" fmla="val 66594"/>
                    <a:gd name="adj2" fmla="val 52223"/>
                  </a:avLst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3995936" y="2397394"/>
                  <a:ext cx="936104" cy="3324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177</a:t>
                  </a:r>
                  <a:r>
                    <a:rPr lang="zh-CN" altLang="en-US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只</a:t>
                  </a:r>
                  <a:endPara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3" name="右大括号 42"/>
                <p:cNvSpPr/>
                <p:nvPr/>
              </p:nvSpPr>
              <p:spPr>
                <a:xfrm rot="5400000">
                  <a:off x="4247129" y="3077836"/>
                  <a:ext cx="288032" cy="1657854"/>
                </a:xfrm>
                <a:prstGeom prst="rightBrace">
                  <a:avLst>
                    <a:gd name="adj1" fmla="val 66594"/>
                    <a:gd name="adj2" fmla="val 52223"/>
                  </a:avLst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3995936" y="4194794"/>
                  <a:ext cx="79208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？只</a:t>
                  </a:r>
                  <a:endPara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5284427" y="3827103"/>
                  <a:ext cx="1224137" cy="4232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少</a:t>
                  </a:r>
                  <a:r>
                    <a:rPr lang="en-US" altLang="zh-CN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r>
                    <a:rPr lang="en-US" altLang="zh-CN" sz="18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</a:t>
                  </a:r>
                  <a:r>
                    <a:rPr lang="zh-CN" altLang="en-US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只 </a:t>
                  </a:r>
                  <a:endPara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cxnSp>
          <p:nvCxnSpPr>
            <p:cNvPr id="34" name="直接连接符 33"/>
            <p:cNvCxnSpPr/>
            <p:nvPr/>
          </p:nvCxnSpPr>
          <p:spPr>
            <a:xfrm>
              <a:off x="5333061" y="2457483"/>
              <a:ext cx="0" cy="93044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5292080" y="3435846"/>
            <a:ext cx="20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177-28=149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答：大雁有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149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51520" y="2139702"/>
            <a:ext cx="3744197" cy="2160818"/>
            <a:chOff x="2771800" y="2088527"/>
            <a:chExt cx="3744197" cy="2160818"/>
          </a:xfrm>
        </p:grpSpPr>
        <p:sp>
          <p:nvSpPr>
            <p:cNvPr id="19" name="TextBox 18"/>
            <p:cNvSpPr txBox="1"/>
            <p:nvPr/>
          </p:nvSpPr>
          <p:spPr>
            <a:xfrm>
              <a:off x="4283968" y="2088527"/>
              <a:ext cx="936104" cy="318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177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771800" y="2475895"/>
              <a:ext cx="3744197" cy="1773450"/>
              <a:chOff x="2771800" y="2475895"/>
              <a:chExt cx="3744197" cy="1773450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599891" y="2827546"/>
                <a:ext cx="1944216" cy="251828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608270" y="3288360"/>
                <a:ext cx="2403890" cy="251828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右大括号 25"/>
              <p:cNvSpPr/>
              <p:nvPr/>
            </p:nvSpPr>
            <p:spPr>
              <a:xfrm rot="16200000">
                <a:off x="4449659" y="1651992"/>
                <a:ext cx="288030" cy="1935835"/>
              </a:xfrm>
              <a:prstGeom prst="rightBrace">
                <a:avLst>
                  <a:gd name="adj1" fmla="val 66594"/>
                  <a:gd name="adj2" fmla="val 52223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2771800" y="2710042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鸭子</a:t>
                </a:r>
                <a:endPara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5561591" y="2662409"/>
                <a:ext cx="0" cy="93044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9" name="右大括号 28"/>
              <p:cNvSpPr/>
              <p:nvPr/>
            </p:nvSpPr>
            <p:spPr>
              <a:xfrm rot="5400000">
                <a:off x="4664720" y="2564878"/>
                <a:ext cx="319466" cy="2375412"/>
              </a:xfrm>
              <a:prstGeom prst="rightBrace">
                <a:avLst>
                  <a:gd name="adj1" fmla="val 66594"/>
                  <a:gd name="adj2" fmla="val 52223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左大括号 29"/>
              <p:cNvSpPr/>
              <p:nvPr/>
            </p:nvSpPr>
            <p:spPr>
              <a:xfrm rot="5400000">
                <a:off x="5628577" y="2904780"/>
                <a:ext cx="334899" cy="432266"/>
              </a:xfrm>
              <a:prstGeom prst="leftBrace">
                <a:avLst>
                  <a:gd name="adj1" fmla="val 19075"/>
                  <a:gd name="adj2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579893" y="2618147"/>
                <a:ext cx="936104" cy="318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多</a:t>
                </a: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19</a:t>
                </a:r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只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793691" y="3155769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兔子</a:t>
                </a:r>
                <a:endPara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4427958" y="3930972"/>
                <a:ext cx="936104" cy="318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？</a:t>
                </a:r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只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65819" y="1030870"/>
            <a:ext cx="5146839" cy="461665"/>
            <a:chOff x="577288" y="1223559"/>
            <a:chExt cx="5146839" cy="461665"/>
          </a:xfrm>
        </p:grpSpPr>
        <p:pic>
          <p:nvPicPr>
            <p:cNvPr id="35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59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TextBox 35"/>
            <p:cNvSpPr txBox="1"/>
            <p:nvPr/>
          </p:nvSpPr>
          <p:spPr>
            <a:xfrm>
              <a:off x="1277856" y="1223559"/>
              <a:ext cx="44462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兔子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有多少只？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37761" y="771550"/>
            <a:ext cx="4954719" cy="2161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4572001" y="3147814"/>
            <a:ext cx="3816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根据题意，列式：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177+19=196(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答：兔子有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196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0765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93821" y="1933956"/>
            <a:ext cx="6274523" cy="223214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求比一个数多几的数是多少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用加法计算，所求数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</a:t>
            </a:r>
            <a:r>
              <a:rPr lang="en-US" altLang="zh-CN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几。</a:t>
            </a:r>
            <a:endParaRPr lang="en-US" altLang="zh-CN" sz="2400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求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比一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个数少几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的数是多少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用减法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计算，所求数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个数减几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95736" y="1601237"/>
            <a:ext cx="460851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47864" y="568607"/>
            <a:ext cx="4680520" cy="3341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365959" y="1453528"/>
            <a:ext cx="3125921" cy="1550269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26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4044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仔细观察右图哦！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924524" y="3016746"/>
            <a:ext cx="706661" cy="122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58646" y="1027926"/>
            <a:ext cx="6965682" cy="523220"/>
            <a:chOff x="558646" y="1027926"/>
            <a:chExt cx="6965682" cy="523220"/>
          </a:xfrm>
        </p:grpSpPr>
        <p:pic>
          <p:nvPicPr>
            <p:cNvPr id="14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58646" y="1131590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1277855" y="1027926"/>
              <a:ext cx="624647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观察上面的情境图，你发现了哪些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信息？</a:t>
              </a:r>
              <a:endParaRPr lang="zh-CN" altLang="en-US" sz="2800" dirty="0"/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2116257" y="1959007"/>
            <a:ext cx="4255943" cy="540735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9" tIns="60914" rIns="121829" bIns="60914" rtlCol="0" anchor="ctr"/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黄鹂捉了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146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只虫子 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116256" y="2796158"/>
            <a:ext cx="4904016" cy="567680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9" tIns="60914" rIns="121829" bIns="60914" rtlCol="0" anchor="ctr"/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喜鹊比黄鹂多捉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只虫子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116257" y="3752021"/>
            <a:ext cx="4904016" cy="567680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29" tIns="60914" rIns="121829" bIns="60914" rtlCol="0" anchor="ctr"/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啄木鸟比黄鹂少捉</a:t>
            </a:r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只虫子。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971600" y="1027926"/>
            <a:ext cx="9649072" cy="571410"/>
            <a:chOff x="935499" y="1389773"/>
            <a:chExt cx="9961034" cy="944950"/>
          </a:xfrm>
        </p:grpSpPr>
        <p:sp>
          <p:nvSpPr>
            <p:cNvPr id="56" name="TextBox 15"/>
            <p:cNvSpPr txBox="1">
              <a:spLocks noChangeArrowheads="1"/>
            </p:cNvSpPr>
            <p:nvPr/>
          </p:nvSpPr>
          <p:spPr bwMode="auto">
            <a:xfrm>
              <a:off x="1497482" y="1389773"/>
              <a:ext cx="9399051" cy="94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829" tIns="60914" rIns="121829" bIns="60914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根据上面的信息，解决下面的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问题。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7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35499" y="1518179"/>
              <a:ext cx="568149" cy="635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1" name="右箭头 10"/>
          <p:cNvSpPr/>
          <p:nvPr/>
        </p:nvSpPr>
        <p:spPr>
          <a:xfrm>
            <a:off x="1763688" y="1707654"/>
            <a:ext cx="4813613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喜鹊捉了多少只虫子？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右箭头 63"/>
          <p:cNvSpPr/>
          <p:nvPr/>
        </p:nvSpPr>
        <p:spPr>
          <a:xfrm>
            <a:off x="1763688" y="2856221"/>
            <a:ext cx="4813613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啄木鸟捉了多少只虫子？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79294" y="2113579"/>
            <a:ext cx="7593106" cy="1750754"/>
            <a:chOff x="571342" y="2113579"/>
            <a:chExt cx="7593106" cy="1750754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934960" y="2113579"/>
              <a:ext cx="1229488" cy="1204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71342" y="2515797"/>
              <a:ext cx="1021228" cy="13485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723482" y="1063727"/>
            <a:ext cx="6075456" cy="677108"/>
            <a:chOff x="723482" y="1063727"/>
            <a:chExt cx="6075456" cy="677108"/>
          </a:xfrm>
        </p:grpSpPr>
        <p:sp>
          <p:nvSpPr>
            <p:cNvPr id="5" name="TextBox 4"/>
            <p:cNvSpPr txBox="1"/>
            <p:nvPr/>
          </p:nvSpPr>
          <p:spPr>
            <a:xfrm>
              <a:off x="1358858" y="1063727"/>
              <a:ext cx="544008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喜鹊捉了多少只虫子？</a:t>
              </a:r>
              <a:endPara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  <p:pic>
          <p:nvPicPr>
            <p:cNvPr id="68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3482" y="1105574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0" name="组合 39"/>
          <p:cNvGrpSpPr/>
          <p:nvPr/>
        </p:nvGrpSpPr>
        <p:grpSpPr>
          <a:xfrm>
            <a:off x="493177" y="1635646"/>
            <a:ext cx="3143570" cy="2483044"/>
            <a:chOff x="493177" y="1635646"/>
            <a:chExt cx="3143570" cy="248304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93177" y="2826581"/>
              <a:ext cx="1027609" cy="12921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椭圆形标注 1"/>
            <p:cNvSpPr/>
            <p:nvPr/>
          </p:nvSpPr>
          <p:spPr>
            <a:xfrm>
              <a:off x="1475657" y="1635646"/>
              <a:ext cx="2161090" cy="1224136"/>
            </a:xfrm>
            <a:prstGeom prst="wedgeEllipseCallout">
              <a:avLst>
                <a:gd name="adj1" fmla="val -61367"/>
                <a:gd name="adj2" fmla="val 5675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求喜鹊捉的只数，应该求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与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38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的和。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07477" y="1167594"/>
            <a:ext cx="3006639" cy="2526535"/>
            <a:chOff x="5807477" y="1167594"/>
            <a:chExt cx="3006639" cy="2526535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44679" y="2457483"/>
              <a:ext cx="1169437" cy="1236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圆角矩形标注 5"/>
            <p:cNvSpPr/>
            <p:nvPr/>
          </p:nvSpPr>
          <p:spPr>
            <a:xfrm>
              <a:off x="5807477" y="1167594"/>
              <a:ext cx="1837202" cy="1080120"/>
            </a:xfrm>
            <a:prstGeom prst="wedgeRoundRectCallout">
              <a:avLst>
                <a:gd name="adj1" fmla="val 38783"/>
                <a:gd name="adj2" fmla="val 66221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800" dirty="0" smtClea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38</a:t>
              </a:r>
              <a:r>
                <a:rPr lang="zh-CN" altLang="en-US" sz="1800" dirty="0" smtClea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是喜鹊比黄鹂多捉的只数。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771800" y="2088527"/>
            <a:ext cx="3744197" cy="2160818"/>
            <a:chOff x="2771800" y="2088527"/>
            <a:chExt cx="3744197" cy="2160818"/>
          </a:xfrm>
        </p:grpSpPr>
        <p:sp>
          <p:nvSpPr>
            <p:cNvPr id="69" name="TextBox 68"/>
            <p:cNvSpPr txBox="1"/>
            <p:nvPr/>
          </p:nvSpPr>
          <p:spPr>
            <a:xfrm>
              <a:off x="4283968" y="2088527"/>
              <a:ext cx="936104" cy="318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146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2771800" y="2475895"/>
              <a:ext cx="3744197" cy="1773450"/>
              <a:chOff x="2771800" y="2475895"/>
              <a:chExt cx="3744197" cy="1773450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3599891" y="2827546"/>
                <a:ext cx="1944216" cy="251828"/>
              </a:xfrm>
              <a:prstGeom prst="rect">
                <a:avLst/>
              </a:prstGeom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3608270" y="3288360"/>
                <a:ext cx="2403890" cy="251828"/>
              </a:xfrm>
              <a:prstGeom prst="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右大括号 66"/>
              <p:cNvSpPr/>
              <p:nvPr/>
            </p:nvSpPr>
            <p:spPr>
              <a:xfrm rot="16200000">
                <a:off x="4449659" y="1651992"/>
                <a:ext cx="288030" cy="1935835"/>
              </a:xfrm>
              <a:prstGeom prst="rightBrace">
                <a:avLst>
                  <a:gd name="adj1" fmla="val 66594"/>
                  <a:gd name="adj2" fmla="val 52223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2771800" y="2710042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黄鹂</a:t>
                </a:r>
                <a:endPara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5561591" y="2662409"/>
                <a:ext cx="0" cy="930440"/>
              </a:xfrm>
              <a:prstGeom prst="line">
                <a:avLst/>
              </a:prstGeom>
              <a:ln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72" name="右大括号 71"/>
              <p:cNvSpPr/>
              <p:nvPr/>
            </p:nvSpPr>
            <p:spPr>
              <a:xfrm rot="5400000">
                <a:off x="4664720" y="2564878"/>
                <a:ext cx="319466" cy="2375412"/>
              </a:xfrm>
              <a:prstGeom prst="rightBrace">
                <a:avLst>
                  <a:gd name="adj1" fmla="val 66594"/>
                  <a:gd name="adj2" fmla="val 52223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左大括号 37"/>
              <p:cNvSpPr/>
              <p:nvPr/>
            </p:nvSpPr>
            <p:spPr>
              <a:xfrm rot="5400000">
                <a:off x="5628577" y="2904780"/>
                <a:ext cx="334899" cy="432266"/>
              </a:xfrm>
              <a:prstGeom prst="leftBrace">
                <a:avLst>
                  <a:gd name="adj1" fmla="val 19075"/>
                  <a:gd name="adj2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5579893" y="2618147"/>
                <a:ext cx="936104" cy="318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多</a:t>
                </a: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38</a:t>
                </a:r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只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2793691" y="3155769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喜鹊</a:t>
                </a:r>
                <a:endPara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6" name="TextBox 75"/>
              <p:cNvSpPr txBox="1"/>
              <p:nvPr/>
            </p:nvSpPr>
            <p:spPr>
              <a:xfrm>
                <a:off x="4427958" y="3930972"/>
                <a:ext cx="936104" cy="318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？</a:t>
                </a:r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只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1131973" y="325481"/>
            <a:ext cx="2016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77131" y="1660421"/>
            <a:ext cx="2964859" cy="2516985"/>
            <a:chOff x="173076" y="1843423"/>
            <a:chExt cx="2964859" cy="2516985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73076" y="2839873"/>
              <a:ext cx="1520535" cy="15205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椭圆形标注 14"/>
            <p:cNvSpPr/>
            <p:nvPr/>
          </p:nvSpPr>
          <p:spPr>
            <a:xfrm>
              <a:off x="833679" y="1843423"/>
              <a:ext cx="2304256" cy="996450"/>
            </a:xfrm>
            <a:prstGeom prst="wedgeEllipseCallout">
              <a:avLst>
                <a:gd name="adj1" fmla="val -58036"/>
                <a:gd name="adj2" fmla="val 53897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列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竖式计算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1030" y="718836"/>
            <a:ext cx="6780422" cy="677108"/>
            <a:chOff x="599890" y="489458"/>
            <a:chExt cx="6780422" cy="677108"/>
          </a:xfrm>
        </p:grpSpPr>
        <p:sp>
          <p:nvSpPr>
            <p:cNvPr id="2" name="TextBox 1"/>
            <p:cNvSpPr txBox="1"/>
            <p:nvPr/>
          </p:nvSpPr>
          <p:spPr>
            <a:xfrm>
              <a:off x="1259632" y="489458"/>
              <a:ext cx="612068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根据题意，可列式：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146+38=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）（只）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99890" y="614694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9" name="TextBox 18"/>
          <p:cNvSpPr txBox="1"/>
          <p:nvPr/>
        </p:nvSpPr>
        <p:spPr>
          <a:xfrm>
            <a:off x="2987823" y="3684892"/>
            <a:ext cx="40324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喜鹊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捉了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只虫子。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639172" y="699542"/>
            <a:ext cx="1049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39744" y="1183817"/>
            <a:ext cx="4448680" cy="2233322"/>
            <a:chOff x="3435689" y="1366819"/>
            <a:chExt cx="4448680" cy="2233322"/>
          </a:xfrm>
        </p:grpSpPr>
        <p:grpSp>
          <p:nvGrpSpPr>
            <p:cNvPr id="16" name="组合 15"/>
            <p:cNvGrpSpPr/>
            <p:nvPr/>
          </p:nvGrpSpPr>
          <p:grpSpPr>
            <a:xfrm>
              <a:off x="3435689" y="1366819"/>
              <a:ext cx="4448680" cy="2233322"/>
              <a:chOff x="1511660" y="1445882"/>
              <a:chExt cx="6120680" cy="1958740"/>
            </a:xfrm>
          </p:grpSpPr>
          <p:pic>
            <p:nvPicPr>
              <p:cNvPr id="23" name="图片 6" descr="0015e77674b7604f-592c837e68606e11-1ecbfbb2b9c869910f4e06362c5eec77_i[1]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1511660" y="1445882"/>
                <a:ext cx="6120680" cy="19587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" name="TextBox 24"/>
              <p:cNvSpPr txBox="1"/>
              <p:nvPr/>
            </p:nvSpPr>
            <p:spPr>
              <a:xfrm>
                <a:off x="1835696" y="1695003"/>
                <a:ext cx="5472608" cy="558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US" altLang="zh-CN" sz="40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902921" y="1553533"/>
              <a:ext cx="1249806" cy="830997"/>
              <a:chOff x="3490460" y="2336427"/>
              <a:chExt cx="1591476" cy="879100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3490460" y="2336427"/>
                <a:ext cx="1591476" cy="8791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1 4 6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+  3 8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3660147" y="3215527"/>
                <a:ext cx="124279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" name="TextBox 4"/>
            <p:cNvSpPr txBox="1"/>
            <p:nvPr/>
          </p:nvSpPr>
          <p:spPr>
            <a:xfrm>
              <a:off x="3606777" y="1804056"/>
              <a:ext cx="1296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竖式计算：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7281" y="2021164"/>
            <a:ext cx="440227" cy="673711"/>
            <a:chOff x="5553226" y="2204166"/>
            <a:chExt cx="440227" cy="673711"/>
          </a:xfrm>
        </p:grpSpPr>
        <p:sp>
          <p:nvSpPr>
            <p:cNvPr id="32" name="TextBox 31"/>
            <p:cNvSpPr txBox="1"/>
            <p:nvPr/>
          </p:nvSpPr>
          <p:spPr>
            <a:xfrm>
              <a:off x="5625234" y="2416212"/>
              <a:ext cx="3682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/>
                <a:t>4</a:t>
              </a:r>
              <a:endParaRPr lang="zh-CN" altLang="en-US" sz="2400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553226" y="2204166"/>
              <a:ext cx="1440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1</a:t>
              </a:r>
              <a:endParaRPr lang="zh-CN" altLang="en-US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476303" y="2233210"/>
            <a:ext cx="368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1</a:t>
            </a:r>
            <a:endParaRPr lang="zh-CN" altLang="en-US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5833078" y="2245911"/>
            <a:ext cx="368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8</a:t>
            </a:r>
            <a:endParaRPr lang="zh-CN" altLang="en-US" sz="2400" dirty="0"/>
          </a:p>
        </p:txBody>
      </p:sp>
      <p:grpSp>
        <p:nvGrpSpPr>
          <p:cNvPr id="31" name="组合 3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组合 120"/>
          <p:cNvGrpSpPr/>
          <p:nvPr/>
        </p:nvGrpSpPr>
        <p:grpSpPr>
          <a:xfrm>
            <a:off x="801846" y="843558"/>
            <a:ext cx="6075456" cy="677108"/>
            <a:chOff x="723482" y="1063727"/>
            <a:chExt cx="6075456" cy="677108"/>
          </a:xfrm>
        </p:grpSpPr>
        <p:sp>
          <p:nvSpPr>
            <p:cNvPr id="122" name="TextBox 121"/>
            <p:cNvSpPr txBox="1"/>
            <p:nvPr/>
          </p:nvSpPr>
          <p:spPr>
            <a:xfrm>
              <a:off x="1358858" y="1063727"/>
              <a:ext cx="544008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啄木鸟捉了多少只虫子？</a:t>
              </a:r>
              <a:endPara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  <p:pic>
          <p:nvPicPr>
            <p:cNvPr id="123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23482" y="1105574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24" name="组合 123"/>
          <p:cNvGrpSpPr/>
          <p:nvPr/>
        </p:nvGrpSpPr>
        <p:grpSpPr>
          <a:xfrm>
            <a:off x="526412" y="1415477"/>
            <a:ext cx="2899816" cy="2559148"/>
            <a:chOff x="448048" y="1635646"/>
            <a:chExt cx="2899816" cy="2559148"/>
          </a:xfrm>
        </p:grpSpPr>
        <p:pic>
          <p:nvPicPr>
            <p:cNvPr id="125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48048" y="2460475"/>
              <a:ext cx="1239854" cy="1734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6" name="椭圆形标注 125"/>
            <p:cNvSpPr/>
            <p:nvPr/>
          </p:nvSpPr>
          <p:spPr>
            <a:xfrm>
              <a:off x="1619672" y="1635646"/>
              <a:ext cx="1728192" cy="1224136"/>
            </a:xfrm>
            <a:prstGeom prst="wedgeEllipseCallout">
              <a:avLst>
                <a:gd name="adj1" fmla="val -61367"/>
                <a:gd name="adj2" fmla="val 5675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我们用纸条摆一摆。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5885840" y="947425"/>
            <a:ext cx="3006640" cy="2526535"/>
            <a:chOff x="5807476" y="1167594"/>
            <a:chExt cx="3006640" cy="2526535"/>
          </a:xfrm>
          <a:solidFill>
            <a:srgbClr val="FFFF00"/>
          </a:solidFill>
        </p:grpSpPr>
        <p:pic>
          <p:nvPicPr>
            <p:cNvPr id="128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44679" y="2457483"/>
              <a:ext cx="1169437" cy="123664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9" name="圆角矩形标注 128"/>
            <p:cNvSpPr/>
            <p:nvPr/>
          </p:nvSpPr>
          <p:spPr>
            <a:xfrm>
              <a:off x="5807476" y="1167594"/>
              <a:ext cx="2004883" cy="1080120"/>
            </a:xfrm>
            <a:prstGeom prst="wedgeRoundRectCallout">
              <a:avLst>
                <a:gd name="adj1" fmla="val 38783"/>
                <a:gd name="adj2" fmla="val 66221"/>
                <a:gd name="adj3" fmla="val 16667"/>
              </a:avLst>
            </a:prstGeom>
            <a:grpFill/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要求啄木鸟捉的只数，就是从</a:t>
              </a:r>
              <a:r>
                <a:rPr lang="en-US" altLang="zh-CN" sz="1800" dirty="0" smtClea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146</a:t>
              </a:r>
              <a:r>
                <a:rPr lang="zh-CN" altLang="en-US" sz="1800" dirty="0" smtClea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里去掉</a:t>
              </a:r>
              <a:r>
                <a:rPr lang="en-US" altLang="zh-CN" sz="1800" dirty="0" smtClean="0">
                  <a:solidFill>
                    <a:schemeClr val="tx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1600" dirty="0" smtClean="0">
                  <a:solidFill>
                    <a:schemeClr val="tx2">
                      <a:lumMod val="50000"/>
                    </a:schemeClr>
                  </a:solidFill>
                </a:rPr>
                <a:t>。</a:t>
              </a:r>
              <a:endParaRPr lang="zh-CN" altLang="en-US" sz="16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2857814" y="1919533"/>
            <a:ext cx="4312829" cy="2338853"/>
            <a:chOff x="2663787" y="1940186"/>
            <a:chExt cx="3952788" cy="2105177"/>
          </a:xfrm>
        </p:grpSpPr>
        <p:grpSp>
          <p:nvGrpSpPr>
            <p:cNvPr id="158" name="组合 157"/>
            <p:cNvGrpSpPr/>
            <p:nvPr/>
          </p:nvGrpSpPr>
          <p:grpSpPr>
            <a:xfrm>
              <a:off x="2663787" y="1940186"/>
              <a:ext cx="3952788" cy="2105177"/>
              <a:chOff x="2663787" y="1940186"/>
              <a:chExt cx="3952788" cy="2105177"/>
            </a:xfrm>
          </p:grpSpPr>
          <p:sp>
            <p:nvSpPr>
              <p:cNvPr id="160" name="矩形 159"/>
              <p:cNvSpPr/>
              <p:nvPr/>
            </p:nvSpPr>
            <p:spPr>
              <a:xfrm>
                <a:off x="5328084" y="3014930"/>
                <a:ext cx="216024" cy="251828"/>
              </a:xfrm>
              <a:prstGeom prst="rect">
                <a:avLst/>
              </a:prstGeom>
              <a:ln w="3175">
                <a:prstDash val="dash"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1" name="组合 160"/>
              <p:cNvGrpSpPr/>
              <p:nvPr/>
            </p:nvGrpSpPr>
            <p:grpSpPr>
              <a:xfrm>
                <a:off x="2663787" y="1940186"/>
                <a:ext cx="3952788" cy="2105177"/>
                <a:chOff x="2555776" y="2397394"/>
                <a:chExt cx="3952788" cy="2105177"/>
              </a:xfrm>
            </p:grpSpPr>
            <p:sp>
              <p:nvSpPr>
                <p:cNvPr id="162" name="矩形 161"/>
                <p:cNvSpPr/>
                <p:nvPr/>
              </p:nvSpPr>
              <p:spPr>
                <a:xfrm>
                  <a:off x="3491880" y="3075806"/>
                  <a:ext cx="1944216" cy="251828"/>
                </a:xfrm>
                <a:prstGeom prst="rect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矩形 162"/>
                <p:cNvSpPr/>
                <p:nvPr/>
              </p:nvSpPr>
              <p:spPr>
                <a:xfrm>
                  <a:off x="3491880" y="3480034"/>
                  <a:ext cx="1728192" cy="251828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TextBox 163"/>
                <p:cNvSpPr txBox="1"/>
                <p:nvPr/>
              </p:nvSpPr>
              <p:spPr>
                <a:xfrm>
                  <a:off x="2555776" y="2958302"/>
                  <a:ext cx="1008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黄鹂</a:t>
                  </a:r>
                  <a:endPara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65" name="TextBox 164"/>
                <p:cNvSpPr txBox="1"/>
                <p:nvPr/>
              </p:nvSpPr>
              <p:spPr>
                <a:xfrm>
                  <a:off x="2555776" y="3457771"/>
                  <a:ext cx="1008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啄木鸟</a:t>
                  </a:r>
                  <a:endPara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66" name="右大括号 165"/>
                <p:cNvSpPr/>
                <p:nvPr/>
              </p:nvSpPr>
              <p:spPr>
                <a:xfrm rot="16200000">
                  <a:off x="4247130" y="1995687"/>
                  <a:ext cx="288031" cy="1728192"/>
                </a:xfrm>
                <a:prstGeom prst="rightBrace">
                  <a:avLst>
                    <a:gd name="adj1" fmla="val 66594"/>
                    <a:gd name="adj2" fmla="val 52223"/>
                  </a:avLst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TextBox 166"/>
                <p:cNvSpPr txBox="1"/>
                <p:nvPr/>
              </p:nvSpPr>
              <p:spPr>
                <a:xfrm>
                  <a:off x="3995936" y="2397394"/>
                  <a:ext cx="93610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146</a:t>
                  </a:r>
                  <a:r>
                    <a:rPr lang="zh-CN" altLang="en-US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只</a:t>
                  </a:r>
                  <a:endPara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68" name="右大括号 167"/>
                <p:cNvSpPr/>
                <p:nvPr/>
              </p:nvSpPr>
              <p:spPr>
                <a:xfrm rot="5400000">
                  <a:off x="4247129" y="3077836"/>
                  <a:ext cx="288032" cy="1657854"/>
                </a:xfrm>
                <a:prstGeom prst="rightBrace">
                  <a:avLst>
                    <a:gd name="adj1" fmla="val 66594"/>
                    <a:gd name="adj2" fmla="val 52223"/>
                  </a:avLst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9" name="TextBox 168"/>
                <p:cNvSpPr txBox="1"/>
                <p:nvPr/>
              </p:nvSpPr>
              <p:spPr>
                <a:xfrm>
                  <a:off x="3995936" y="4194794"/>
                  <a:ext cx="79208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？只</a:t>
                  </a:r>
                  <a:endPara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70" name="TextBox 169"/>
                <p:cNvSpPr txBox="1"/>
                <p:nvPr/>
              </p:nvSpPr>
              <p:spPr>
                <a:xfrm>
                  <a:off x="5284427" y="3827103"/>
                  <a:ext cx="122413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少</a:t>
                  </a:r>
                  <a:r>
                    <a:rPr lang="en-US" altLang="zh-CN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12</a:t>
                  </a:r>
                  <a:r>
                    <a:rPr lang="zh-CN" altLang="en-US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只 </a:t>
                  </a:r>
                  <a:endPara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cxnSp>
          <p:nvCxnSpPr>
            <p:cNvPr id="159" name="直接连接符 158"/>
            <p:cNvCxnSpPr/>
            <p:nvPr/>
          </p:nvCxnSpPr>
          <p:spPr>
            <a:xfrm>
              <a:off x="5333061" y="2457483"/>
              <a:ext cx="0" cy="930440"/>
            </a:xfrm>
            <a:prstGeom prst="line">
              <a:avLst/>
            </a:prstGeom>
            <a:ln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8038958" y="4747473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33038" y="790844"/>
            <a:ext cx="6780422" cy="677108"/>
            <a:chOff x="599890" y="489458"/>
            <a:chExt cx="6780422" cy="677108"/>
          </a:xfrm>
        </p:grpSpPr>
        <p:sp>
          <p:nvSpPr>
            <p:cNvPr id="8" name="TextBox 7"/>
            <p:cNvSpPr txBox="1"/>
            <p:nvPr/>
          </p:nvSpPr>
          <p:spPr>
            <a:xfrm>
              <a:off x="1259632" y="489458"/>
              <a:ext cx="612068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根据题意，可列式：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146-12=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）（只）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99890" y="614694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组合 9"/>
          <p:cNvGrpSpPr/>
          <p:nvPr/>
        </p:nvGrpSpPr>
        <p:grpSpPr>
          <a:xfrm>
            <a:off x="749139" y="1732429"/>
            <a:ext cx="2964859" cy="2516985"/>
            <a:chOff x="173076" y="1843423"/>
            <a:chExt cx="2964859" cy="2516985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73076" y="2839873"/>
              <a:ext cx="1520535" cy="15205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椭圆形标注 11"/>
            <p:cNvSpPr/>
            <p:nvPr/>
          </p:nvSpPr>
          <p:spPr>
            <a:xfrm>
              <a:off x="833679" y="1843423"/>
              <a:ext cx="2304256" cy="996450"/>
            </a:xfrm>
            <a:prstGeom prst="wedgeEllipseCallout">
              <a:avLst>
                <a:gd name="adj1" fmla="val -58036"/>
                <a:gd name="adj2" fmla="val 53897"/>
              </a:avLst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用竖式计算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011752" y="1255825"/>
            <a:ext cx="4448680" cy="2233322"/>
            <a:chOff x="1511660" y="1445882"/>
            <a:chExt cx="6120680" cy="1958740"/>
          </a:xfrm>
        </p:grpSpPr>
        <p:pic>
          <p:nvPicPr>
            <p:cNvPr id="14" name="图片 6" descr="0015e77674b7604f-592c837e68606e11-1ecbfbb2b9c869910f4e06362c5eec77_i[1]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11660" y="1445882"/>
              <a:ext cx="6120680" cy="1958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1851695" y="1707654"/>
              <a:ext cx="5472608" cy="558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40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247270" y="1517506"/>
            <a:ext cx="3977643" cy="636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4000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478984" y="1442539"/>
            <a:ext cx="1249806" cy="830997"/>
            <a:chOff x="4902921" y="1553533"/>
            <a:chExt cx="1249806" cy="830997"/>
          </a:xfrm>
        </p:grpSpPr>
        <p:sp>
          <p:nvSpPr>
            <p:cNvPr id="17" name="TextBox 16"/>
            <p:cNvSpPr txBox="1"/>
            <p:nvPr/>
          </p:nvSpPr>
          <p:spPr>
            <a:xfrm>
              <a:off x="4902921" y="1553533"/>
              <a:ext cx="124980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1 4 6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1 2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036178" y="2384530"/>
              <a:ext cx="97598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4182840" y="169306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竖式计算：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71932" y="2267214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 </a:t>
            </a:r>
            <a:r>
              <a:rPr lang="en-US" altLang="zh-CN" sz="2400" dirty="0" smtClean="0"/>
              <a:t>1  </a:t>
            </a:r>
            <a:r>
              <a:rPr lang="en-US" altLang="zh-CN" sz="2400" dirty="0"/>
              <a:t>3</a:t>
            </a:r>
            <a:r>
              <a:rPr lang="en-US" altLang="zh-CN" sz="2400" dirty="0" smtClean="0"/>
              <a:t>  4</a:t>
            </a:r>
            <a:endParaRPr lang="zh-CN" altLang="en-US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5711180" y="771550"/>
            <a:ext cx="1049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134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43808" y="3723878"/>
            <a:ext cx="403244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啄木鸟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捉了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134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只虫子。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577288" y="1059583"/>
            <a:ext cx="7318550" cy="954107"/>
            <a:chOff x="577288" y="1059582"/>
            <a:chExt cx="2350127" cy="3692690"/>
          </a:xfrm>
        </p:grpSpPr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616961"/>
              <a:ext cx="326935" cy="13252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911191" y="1059582"/>
              <a:ext cx="2016224" cy="3692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</a:t>
              </a:r>
              <a:r>
                <a:rPr lang="zh-CN" altLang="en-US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鱼有多少条？</a:t>
              </a:r>
              <a:endParaRPr lang="zh-CN" altLang="en-US" dirty="0"/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389444" y="1640096"/>
            <a:ext cx="854260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4"/>
          <p:cNvSpPr>
            <a:spLocks noChangeArrowheads="1"/>
          </p:cNvSpPr>
          <p:nvPr/>
        </p:nvSpPr>
        <p:spPr bwMode="auto">
          <a:xfrm>
            <a:off x="395536" y="3633286"/>
            <a:ext cx="854260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4"/>
          <p:cNvSpPr>
            <a:spLocks noChangeArrowheads="1"/>
          </p:cNvSpPr>
          <p:nvPr/>
        </p:nvSpPr>
        <p:spPr bwMode="auto">
          <a:xfrm>
            <a:off x="553327" y="1154888"/>
            <a:ext cx="8542601" cy="63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46550" y="1275606"/>
            <a:ext cx="3313882" cy="3102662"/>
            <a:chOff x="5130360" y="1546024"/>
            <a:chExt cx="3313882" cy="3102662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850440" y="2617886"/>
              <a:ext cx="2051629" cy="2030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椭圆形标注 1"/>
            <p:cNvSpPr/>
            <p:nvPr/>
          </p:nvSpPr>
          <p:spPr>
            <a:xfrm>
              <a:off x="6876254" y="1792563"/>
              <a:ext cx="1567988" cy="700274"/>
            </a:xfrm>
            <a:prstGeom prst="wedgeEllipseCallout">
              <a:avLst>
                <a:gd name="adj1" fmla="val 5157"/>
                <a:gd name="adj2" fmla="val 110803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小鱼比大于多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87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条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椭圆形标注 19"/>
            <p:cNvSpPr/>
            <p:nvPr/>
          </p:nvSpPr>
          <p:spPr>
            <a:xfrm>
              <a:off x="5130360" y="1546024"/>
              <a:ext cx="1440160" cy="665686"/>
            </a:xfrm>
            <a:prstGeom prst="wedgeEllipseCallout">
              <a:avLst>
                <a:gd name="adj1" fmla="val 12134"/>
                <a:gd name="adj2" fmla="val 147030"/>
              </a:avLst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大鱼有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279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条。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5755" y="1504168"/>
            <a:ext cx="3744197" cy="3088386"/>
            <a:chOff x="-155313" y="1504168"/>
            <a:chExt cx="3744197" cy="308838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5527" y="3311691"/>
              <a:ext cx="1101088" cy="12808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-155313" y="1504168"/>
              <a:ext cx="3744197" cy="2160818"/>
              <a:chOff x="2771800" y="2088527"/>
              <a:chExt cx="3744197" cy="2160818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4283968" y="2088527"/>
                <a:ext cx="936104" cy="3183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79</a:t>
                </a:r>
                <a:r>
                  <a:rPr lang="zh-CN" altLang="en-US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条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2771800" y="2475895"/>
                <a:ext cx="3744197" cy="1773450"/>
                <a:chOff x="2771800" y="2475895"/>
                <a:chExt cx="3744197" cy="1773450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3599891" y="2827546"/>
                  <a:ext cx="1944216" cy="251828"/>
                </a:xfrm>
                <a:prstGeom prst="rect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>
                  <a:off x="3608270" y="3288360"/>
                  <a:ext cx="2403890" cy="251828"/>
                </a:xfrm>
                <a:prstGeom prst="rect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右大括号 35"/>
                <p:cNvSpPr/>
                <p:nvPr/>
              </p:nvSpPr>
              <p:spPr>
                <a:xfrm rot="16200000">
                  <a:off x="4449659" y="1651992"/>
                  <a:ext cx="288030" cy="1935835"/>
                </a:xfrm>
                <a:prstGeom prst="rightBrace">
                  <a:avLst>
                    <a:gd name="adj1" fmla="val 66594"/>
                    <a:gd name="adj2" fmla="val 52223"/>
                  </a:avLst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2771800" y="2710042"/>
                  <a:ext cx="1008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大鱼</a:t>
                  </a:r>
                  <a:endPara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39" name="直接连接符 38"/>
                <p:cNvCxnSpPr/>
                <p:nvPr/>
              </p:nvCxnSpPr>
              <p:spPr>
                <a:xfrm>
                  <a:off x="5561591" y="2662409"/>
                  <a:ext cx="0" cy="930440"/>
                </a:xfrm>
                <a:prstGeom prst="line">
                  <a:avLst/>
                </a:prstGeom>
                <a:ln>
                  <a:prstDash val="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1" name="右大括号 40"/>
                <p:cNvSpPr/>
                <p:nvPr/>
              </p:nvSpPr>
              <p:spPr>
                <a:xfrm rot="5400000">
                  <a:off x="4664720" y="2564878"/>
                  <a:ext cx="319466" cy="2375412"/>
                </a:xfrm>
                <a:prstGeom prst="rightBrace">
                  <a:avLst>
                    <a:gd name="adj1" fmla="val 66594"/>
                    <a:gd name="adj2" fmla="val 52223"/>
                  </a:avLst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左大括号 43"/>
                <p:cNvSpPr/>
                <p:nvPr/>
              </p:nvSpPr>
              <p:spPr>
                <a:xfrm rot="5400000">
                  <a:off x="5628577" y="2904780"/>
                  <a:ext cx="334899" cy="432266"/>
                </a:xfrm>
                <a:prstGeom prst="leftBrace">
                  <a:avLst>
                    <a:gd name="adj1" fmla="val 19075"/>
                    <a:gd name="adj2" fmla="val 50000"/>
                  </a:avLst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5579893" y="2618147"/>
                  <a:ext cx="936104" cy="318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多</a:t>
                  </a:r>
                  <a:r>
                    <a:rPr lang="en-US" altLang="zh-CN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87</a:t>
                  </a:r>
                  <a:r>
                    <a:rPr lang="zh-CN" altLang="en-US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条</a:t>
                  </a:r>
                  <a:endPara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6" name="TextBox 45"/>
                <p:cNvSpPr txBox="1"/>
                <p:nvPr/>
              </p:nvSpPr>
              <p:spPr>
                <a:xfrm>
                  <a:off x="2793691" y="3155769"/>
                  <a:ext cx="100811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小鱼</a:t>
                  </a:r>
                  <a:endParaRPr lang="zh-CN" altLang="en-US" sz="1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4427958" y="3930972"/>
                  <a:ext cx="936104" cy="3183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？条</a:t>
                  </a:r>
                  <a:endPara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65" name="TextBox 64"/>
          <p:cNvSpPr txBox="1"/>
          <p:nvPr/>
        </p:nvSpPr>
        <p:spPr>
          <a:xfrm>
            <a:off x="3247252" y="3363838"/>
            <a:ext cx="2692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279+87=366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（条）</a:t>
            </a:r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18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答：小鱼有</a:t>
            </a:r>
            <a:r>
              <a:rPr lang="en-US" altLang="zh-CN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366</a:t>
            </a:r>
            <a:r>
              <a:rPr lang="zh-CN" altLang="en-US" sz="1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条。</a:t>
            </a:r>
            <a:endParaRPr lang="zh-CN" altLang="en-US" sz="1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4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tags/tag1.xml><?xml version="1.0" encoding="utf-8"?>
<p:tagLst xmlns:p="http://schemas.openxmlformats.org/presentationml/2006/main">
  <p:tag name="KSO_WPP_MARK_KEY" val="f346faa1-4670-4f58-8da4-99e53b446b7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813</Words>
  <Application>WPS 演示</Application>
  <PresentationFormat>全屏显示(16:9)</PresentationFormat>
  <Paragraphs>240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Ebrima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107</cp:revision>
  <dcterms:created xsi:type="dcterms:W3CDTF">2018-09-11T05:46:00Z</dcterms:created>
  <dcterms:modified xsi:type="dcterms:W3CDTF">2023-02-01T01:51:06Z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DE89CC3690224B1EBBEEEBE7D399C8C6</vt:lpwstr>
  </property>
  <property fmtid="{D5CDD505-2E9C-101B-9397-08002B2CF9AE}" pid="3" name="KSOProductBuildVer">
    <vt:lpwstr>2052-11.1.0.13703</vt:lpwstr>
  </property>
</Properties>
</file>