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93" r:id="rId4"/>
    <p:sldId id="294" r:id="rId5"/>
    <p:sldId id="295" r:id="rId6"/>
    <p:sldId id="296" r:id="rId7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291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91581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万以内的加减法（二）  解决问题（二）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8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07540" y="2145804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74539" y="915566"/>
            <a:ext cx="644471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田园小卫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万以内的加减法（二）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20513" y="963150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50026" y="555526"/>
            <a:ext cx="4130395" cy="461665"/>
            <a:chOff x="577288" y="1134773"/>
            <a:chExt cx="4130395" cy="461665"/>
          </a:xfrm>
        </p:grpSpPr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213575" y="1134773"/>
              <a:ext cx="34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看图列式计算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8723" y="932428"/>
            <a:ext cx="3999300" cy="1337687"/>
            <a:chOff x="428684" y="1369628"/>
            <a:chExt cx="3999300" cy="1337687"/>
          </a:xfrm>
        </p:grpSpPr>
        <p:grpSp>
          <p:nvGrpSpPr>
            <p:cNvPr id="10" name="组合 9"/>
            <p:cNvGrpSpPr/>
            <p:nvPr/>
          </p:nvGrpSpPr>
          <p:grpSpPr>
            <a:xfrm>
              <a:off x="428684" y="1369628"/>
              <a:ext cx="3999300" cy="1337687"/>
              <a:chOff x="428684" y="1369628"/>
              <a:chExt cx="3999300" cy="133768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930716" y="1369628"/>
                <a:ext cx="3497268" cy="1337687"/>
                <a:chOff x="930716" y="1369628"/>
                <a:chExt cx="3497268" cy="1337687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990050" y="1427978"/>
                  <a:ext cx="3437934" cy="1279337"/>
                  <a:chOff x="2879811" y="3075806"/>
                  <a:chExt cx="3919127" cy="1504322"/>
                </a:xfrm>
              </p:grpSpPr>
              <p:grpSp>
                <p:nvGrpSpPr>
                  <p:cNvPr id="24" name="组合 23"/>
                  <p:cNvGrpSpPr/>
                  <p:nvPr/>
                </p:nvGrpSpPr>
                <p:grpSpPr>
                  <a:xfrm>
                    <a:off x="2879811" y="3075806"/>
                    <a:ext cx="3919127" cy="1504322"/>
                    <a:chOff x="3599891" y="2088527"/>
                    <a:chExt cx="3919127" cy="1504322"/>
                  </a:xfrm>
                </p:grpSpPr>
                <p:sp>
                  <p:nvSpPr>
                    <p:cNvPr id="26" name="TextBox 25"/>
                    <p:cNvSpPr txBox="1"/>
                    <p:nvPr/>
                  </p:nvSpPr>
                  <p:spPr>
                    <a:xfrm>
                      <a:off x="4283968" y="2088527"/>
                      <a:ext cx="936104" cy="34923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216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27" name="组合 26"/>
                    <p:cNvGrpSpPr/>
                    <p:nvPr/>
                  </p:nvGrpSpPr>
                  <p:grpSpPr>
                    <a:xfrm>
                      <a:off x="3599891" y="2475895"/>
                      <a:ext cx="3919127" cy="1116954"/>
                      <a:chOff x="3599891" y="2475895"/>
                      <a:chExt cx="3919127" cy="1116954"/>
                    </a:xfrm>
                  </p:grpSpPr>
                  <p:sp>
                    <p:nvSpPr>
                      <p:cNvPr id="35" name="矩形 34"/>
                      <p:cNvSpPr/>
                      <p:nvPr/>
                    </p:nvSpPr>
                    <p:spPr>
                      <a:xfrm>
                        <a:off x="3599891" y="2827546"/>
                        <a:ext cx="1944216" cy="251828"/>
                      </a:xfrm>
                      <a:prstGeom prst="rect">
                        <a:avLst/>
                      </a:prstGeom>
                    </p:spPr>
                    <p:style>
                      <a:lnRef idx="2">
                        <a:schemeClr val="accent6">
                          <a:shade val="50000"/>
                        </a:schemeClr>
                      </a:lnRef>
                      <a:fillRef idx="1">
                        <a:schemeClr val="accent6"/>
                      </a:fillRef>
                      <a:effectRef idx="0">
                        <a:schemeClr val="accent6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6" name="矩形 35"/>
                      <p:cNvSpPr/>
                      <p:nvPr/>
                    </p:nvSpPr>
                    <p:spPr>
                      <a:xfrm>
                        <a:off x="3608270" y="3288360"/>
                        <a:ext cx="2403890" cy="251828"/>
                      </a:xfrm>
                      <a:prstGeom prst="rect">
                        <a:avLst/>
                      </a:prstGeom>
                    </p:spPr>
                    <p:style>
                      <a:lnRef idx="0">
                        <a:schemeClr val="accent4"/>
                      </a:lnRef>
                      <a:fillRef idx="3">
                        <a:schemeClr val="accent4"/>
                      </a:fillRef>
                      <a:effectRef idx="3">
                        <a:schemeClr val="accent4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8" name="右大括号 37"/>
                      <p:cNvSpPr/>
                      <p:nvPr/>
                    </p:nvSpPr>
                    <p:spPr>
                      <a:xfrm rot="16200000">
                        <a:off x="4449659" y="1651992"/>
                        <a:ext cx="288030" cy="1935835"/>
                      </a:xfrm>
                      <a:prstGeom prst="rightBrace">
                        <a:avLst>
                          <a:gd name="adj1" fmla="val 66594"/>
                          <a:gd name="adj2" fmla="val 52223"/>
                        </a:avLst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cxnSp>
                    <p:nvCxnSpPr>
                      <p:cNvPr id="41" name="直接连接符 40"/>
                      <p:cNvCxnSpPr/>
                      <p:nvPr/>
                    </p:nvCxnSpPr>
                    <p:spPr>
                      <a:xfrm>
                        <a:off x="5561591" y="2662409"/>
                        <a:ext cx="0" cy="930440"/>
                      </a:xfrm>
                      <a:prstGeom prst="line">
                        <a:avLst/>
                      </a:prstGeom>
                      <a:ln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4" name="左大括号 43"/>
                      <p:cNvSpPr/>
                      <p:nvPr/>
                    </p:nvSpPr>
                    <p:spPr>
                      <a:xfrm rot="5400000">
                        <a:off x="5628577" y="2904780"/>
                        <a:ext cx="334899" cy="432266"/>
                      </a:xfrm>
                      <a:prstGeom prst="leftBrace">
                        <a:avLst>
                          <a:gd name="adj1" fmla="val 19075"/>
                          <a:gd name="adj2" fmla="val 50000"/>
                        </a:avLst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5" name="TextBox 44"/>
                      <p:cNvSpPr txBox="1"/>
                      <p:nvPr/>
                    </p:nvSpPr>
                    <p:spPr>
                      <a:xfrm>
                        <a:off x="5579893" y="2618147"/>
                        <a:ext cx="936104" cy="34923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多</a:t>
                        </a:r>
                        <a:r>
                          <a:rPr lang="en-US" altLang="zh-CN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38</a:t>
                        </a:r>
                        <a:r>
                          <a:rPr lang="zh-CN" altLang="en-US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米</a:t>
                        </a:r>
                        <a:endParaRPr lang="zh-CN" altLang="en-US" dirty="0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47" name="TextBox 46"/>
                      <p:cNvSpPr txBox="1"/>
                      <p:nvPr/>
                    </p:nvSpPr>
                    <p:spPr>
                      <a:xfrm>
                        <a:off x="6582914" y="3046590"/>
                        <a:ext cx="936104" cy="34923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zh-CN" altLang="en-US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？</a:t>
                        </a:r>
                        <a:r>
                          <a:rPr lang="zh-CN" altLang="en-US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a:t>米</a:t>
                        </a:r>
                        <a:endParaRPr lang="zh-CN" altLang="en-US" dirty="0">
                          <a:latin typeface="楷体" panose="02010609060101010101" pitchFamily="49" charset="-122"/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  <p:sp>
                <p:nvSpPr>
                  <p:cNvPr id="25" name="右大括号 24"/>
                  <p:cNvSpPr/>
                  <p:nvPr/>
                </p:nvSpPr>
                <p:spPr>
                  <a:xfrm>
                    <a:off x="5519444" y="3836735"/>
                    <a:ext cx="288032" cy="712642"/>
                  </a:xfrm>
                  <a:prstGeom prst="rightBrace">
                    <a:avLst>
                      <a:gd name="adj1" fmla="val 32754"/>
                      <a:gd name="adj2" fmla="val 50000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" name="TextBox 1"/>
                <p:cNvSpPr txBox="1"/>
                <p:nvPr/>
              </p:nvSpPr>
              <p:spPr>
                <a:xfrm>
                  <a:off x="930716" y="1369628"/>
                  <a:ext cx="69428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/>
                    <a:t>（</a:t>
                  </a:r>
                  <a:r>
                    <a:rPr lang="en-US" altLang="zh-CN" dirty="0" smtClean="0"/>
                    <a:t>1</a:t>
                  </a:r>
                  <a:r>
                    <a:rPr lang="zh-CN" altLang="en-US" dirty="0" smtClean="0"/>
                    <a:t>）</a:t>
                  </a:r>
                  <a:endParaRPr lang="zh-CN" altLang="en-US" dirty="0"/>
                </a:p>
              </p:txBody>
            </p:sp>
          </p:grpSp>
          <p:sp>
            <p:nvSpPr>
              <p:cNvPr id="5" name="TextBox 4"/>
              <p:cNvSpPr txBox="1"/>
              <p:nvPr/>
            </p:nvSpPr>
            <p:spPr>
              <a:xfrm>
                <a:off x="428684" y="2026890"/>
                <a:ext cx="6975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黄绳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428684" y="2378133"/>
              <a:ext cx="6975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紫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绳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850026" y="2378626"/>
            <a:ext cx="3058128" cy="1129228"/>
          </a:xfrm>
          <a:prstGeom prst="flowChartAlternate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由图可知，应先求紫绳的长度，</a:t>
            </a:r>
            <a:endParaRPr lang="en-US" altLang="zh-CN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可列式：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216+38=254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en-US" altLang="zh-CN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黄绳和紫绳的总长度：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254+216=470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en-US" altLang="zh-CN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6517" y="3525329"/>
            <a:ext cx="38061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综合列式：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216+38+216=470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0" name="流程图: 可选过程 69"/>
          <p:cNvSpPr/>
          <p:nvPr/>
        </p:nvSpPr>
        <p:spPr>
          <a:xfrm>
            <a:off x="5308323" y="2338651"/>
            <a:ext cx="3065945" cy="11292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由图可知</a:t>
            </a:r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计算鲫鱼的数量，可列式：</a:t>
            </a:r>
            <a:r>
              <a:rPr lang="en-US" altLang="zh-CN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180-27=153</a:t>
            </a:r>
            <a:r>
              <a: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</a:t>
            </a:r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16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鲫鱼和鲤鱼的总数：</a:t>
            </a:r>
            <a:r>
              <a:rPr lang="en-US" altLang="zh-CN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153+180=333</a:t>
            </a:r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690824" y="3519020"/>
            <a:ext cx="38061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综合列式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180-27+180=333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788023" y="897193"/>
            <a:ext cx="3744417" cy="1460221"/>
            <a:chOff x="4427984" y="1334393"/>
            <a:chExt cx="3744417" cy="1460221"/>
          </a:xfrm>
        </p:grpSpPr>
        <p:sp>
          <p:nvSpPr>
            <p:cNvPr id="68" name="TextBox 67"/>
            <p:cNvSpPr txBox="1"/>
            <p:nvPr/>
          </p:nvSpPr>
          <p:spPr>
            <a:xfrm>
              <a:off x="4456187" y="2291880"/>
              <a:ext cx="6975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鲫鱼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427984" y="1986699"/>
              <a:ext cx="6975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鲤鱼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5004048" y="1488283"/>
              <a:ext cx="3168353" cy="1306331"/>
              <a:chOff x="3507479" y="2434584"/>
              <a:chExt cx="3464412" cy="178956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3507479" y="2434584"/>
                <a:ext cx="3464412" cy="1789569"/>
                <a:chOff x="3599891" y="1940186"/>
                <a:chExt cx="3175198" cy="1610771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3599891" y="1940186"/>
                  <a:ext cx="3175198" cy="1610771"/>
                  <a:chOff x="3599891" y="1940186"/>
                  <a:chExt cx="3175198" cy="1610771"/>
                </a:xfrm>
              </p:grpSpPr>
              <p:sp>
                <p:nvSpPr>
                  <p:cNvPr id="55" name="矩形 54"/>
                  <p:cNvSpPr/>
                  <p:nvPr/>
                </p:nvSpPr>
                <p:spPr>
                  <a:xfrm>
                    <a:off x="5328084" y="3014930"/>
                    <a:ext cx="216024" cy="251828"/>
                  </a:xfrm>
                  <a:prstGeom prst="rect">
                    <a:avLst/>
                  </a:prstGeom>
                  <a:ln w="3175">
                    <a:prstDash val="dash"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56" name="组合 55"/>
                  <p:cNvGrpSpPr/>
                  <p:nvPr/>
                </p:nvGrpSpPr>
                <p:grpSpPr>
                  <a:xfrm>
                    <a:off x="3599891" y="1940186"/>
                    <a:ext cx="3175198" cy="1610771"/>
                    <a:chOff x="3491880" y="2397394"/>
                    <a:chExt cx="3175198" cy="1610771"/>
                  </a:xfrm>
                </p:grpSpPr>
                <p:sp>
                  <p:nvSpPr>
                    <p:cNvPr id="57" name="矩形 56"/>
                    <p:cNvSpPr/>
                    <p:nvPr/>
                  </p:nvSpPr>
                  <p:spPr>
                    <a:xfrm>
                      <a:off x="3491880" y="3075806"/>
                      <a:ext cx="1944216" cy="251828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5">
                        <a:shade val="50000"/>
                      </a:schemeClr>
                    </a:lnRef>
                    <a:fillRef idx="1">
                      <a:schemeClr val="accent5"/>
                    </a:fillRef>
                    <a:effectRef idx="0">
                      <a:schemeClr val="accent5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矩形 57"/>
                    <p:cNvSpPr/>
                    <p:nvPr/>
                  </p:nvSpPr>
                  <p:spPr>
                    <a:xfrm>
                      <a:off x="3491880" y="3480034"/>
                      <a:ext cx="1728192" cy="251828"/>
                    </a:xfrm>
                    <a:prstGeom prst="rect">
                      <a:avLst/>
                    </a:prstGeom>
                  </p:spPr>
                  <p:style>
                    <a:lnRef idx="0">
                      <a:schemeClr val="accent2"/>
                    </a:lnRef>
                    <a:fillRef idx="3">
                      <a:schemeClr val="accent2"/>
                    </a:fillRef>
                    <a:effectRef idx="3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右大括号 61"/>
                    <p:cNvSpPr/>
                    <p:nvPr/>
                  </p:nvSpPr>
                  <p:spPr>
                    <a:xfrm rot="16200000">
                      <a:off x="4247130" y="1995687"/>
                      <a:ext cx="288031" cy="1728192"/>
                    </a:xfrm>
                    <a:prstGeom prst="rightBrace">
                      <a:avLst>
                        <a:gd name="adj1" fmla="val 66594"/>
                        <a:gd name="adj2" fmla="val 52223"/>
                      </a:avLst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3" name="TextBox 62"/>
                    <p:cNvSpPr txBox="1"/>
                    <p:nvPr/>
                  </p:nvSpPr>
                  <p:spPr>
                    <a:xfrm>
                      <a:off x="3995936" y="2397394"/>
                      <a:ext cx="936104" cy="37950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r>
                        <a:rPr lang="zh-CN" altLang="en-US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64" name="TextBox 63"/>
                    <p:cNvSpPr txBox="1"/>
                    <p:nvPr/>
                  </p:nvSpPr>
                  <p:spPr>
                    <a:xfrm>
                      <a:off x="5874990" y="3326146"/>
                      <a:ext cx="792088" cy="45540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？</a:t>
                      </a:r>
                      <a:r>
                        <a:rPr lang="zh-CN" altLang="en-US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65" name="TextBox 64"/>
                    <p:cNvSpPr txBox="1"/>
                    <p:nvPr/>
                  </p:nvSpPr>
                  <p:spPr>
                    <a:xfrm>
                      <a:off x="5284427" y="3628660"/>
                      <a:ext cx="1224137" cy="37950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少</a:t>
                      </a:r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</a:t>
                      </a:r>
                      <a:r>
                        <a:rPr lang="zh-CN" altLang="en-US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 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</p:grpSp>
            <p:cxnSp>
              <p:nvCxnSpPr>
                <p:cNvPr id="54" name="直接连接符 53"/>
                <p:cNvCxnSpPr/>
                <p:nvPr/>
              </p:nvCxnSpPr>
              <p:spPr>
                <a:xfrm>
                  <a:off x="5333061" y="2457483"/>
                  <a:ext cx="0" cy="93044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右大括号 49"/>
              <p:cNvSpPr/>
              <p:nvPr/>
            </p:nvSpPr>
            <p:spPr>
              <a:xfrm>
                <a:off x="5796136" y="3188298"/>
                <a:ext cx="288032" cy="728879"/>
              </a:xfrm>
              <a:prstGeom prst="rightBrace">
                <a:avLst>
                  <a:gd name="adj1" fmla="val 39731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4601144" y="1334393"/>
              <a:ext cx="6942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（</a:t>
              </a:r>
              <a:r>
                <a:rPr lang="en-US" altLang="zh-CN" dirty="0"/>
                <a:t>2</a:t>
              </a:r>
              <a:r>
                <a:rPr lang="zh-CN" altLang="en-US" dirty="0" smtClean="0"/>
                <a:t>）</a:t>
              </a:r>
              <a:endParaRPr lang="zh-CN" altLang="en-US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70" grpId="0" animBg="1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93312" y="603263"/>
            <a:ext cx="6803024" cy="482563"/>
            <a:chOff x="577288" y="1059582"/>
            <a:chExt cx="6803024" cy="642063"/>
          </a:xfrm>
        </p:grpSpPr>
        <p:grpSp>
          <p:nvGrpSpPr>
            <p:cNvPr id="7" name="组合 6"/>
            <p:cNvGrpSpPr/>
            <p:nvPr/>
          </p:nvGrpSpPr>
          <p:grpSpPr>
            <a:xfrm>
              <a:off x="577288" y="1059582"/>
              <a:ext cx="6587000" cy="481112"/>
              <a:chOff x="577288" y="1059582"/>
              <a:chExt cx="6587000" cy="481112"/>
            </a:xfrm>
          </p:grpSpPr>
          <p:pic>
            <p:nvPicPr>
              <p:cNvPr id="8" name="Picture 5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77288" y="1223559"/>
                <a:ext cx="567000" cy="3171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矩形 4"/>
              <p:cNvSpPr>
                <a:spLocks noChangeArrowheads="1"/>
              </p:cNvSpPr>
              <p:nvPr/>
            </p:nvSpPr>
            <p:spPr bwMode="auto">
              <a:xfrm>
                <a:off x="1115616" y="1059582"/>
                <a:ext cx="60486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235248" y="1087387"/>
              <a:ext cx="6145064" cy="614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两栋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楼一共有多少人？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35229"/>
            <a:ext cx="136207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椭圆形标注 9"/>
          <p:cNvSpPr/>
          <p:nvPr/>
        </p:nvSpPr>
        <p:spPr>
          <a:xfrm>
            <a:off x="6084167" y="442935"/>
            <a:ext cx="1684093" cy="945500"/>
          </a:xfrm>
          <a:prstGeom prst="wedgeEllipseCallout">
            <a:avLst>
              <a:gd name="adj1" fmla="val -57673"/>
              <a:gd name="adj2" fmla="val 47725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号楼里面现在有</a:t>
            </a:r>
            <a:r>
              <a:rPr lang="en-US" altLang="zh-CN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512</a:t>
            </a:r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个人。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74194" y="1365344"/>
            <a:ext cx="4729492" cy="3006606"/>
            <a:chOff x="2458170" y="1821664"/>
            <a:chExt cx="4729492" cy="3006606"/>
          </a:xfrm>
        </p:grpSpPr>
        <p:grpSp>
          <p:nvGrpSpPr>
            <p:cNvPr id="20" name="组合 19"/>
            <p:cNvGrpSpPr/>
            <p:nvPr/>
          </p:nvGrpSpPr>
          <p:grpSpPr>
            <a:xfrm>
              <a:off x="2458170" y="1821664"/>
              <a:ext cx="4729492" cy="3006606"/>
              <a:chOff x="2458170" y="1821664"/>
              <a:chExt cx="4729492" cy="3006606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458170" y="1821664"/>
                <a:ext cx="4729492" cy="30066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4091756" y="1934974"/>
                <a:ext cx="4320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accent2">
                        <a:lumMod val="7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091756" y="3582218"/>
              <a:ext cx="432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椭圆形标注 10"/>
          <p:cNvSpPr/>
          <p:nvPr/>
        </p:nvSpPr>
        <p:spPr>
          <a:xfrm>
            <a:off x="6876256" y="2403463"/>
            <a:ext cx="1944216" cy="792088"/>
          </a:xfrm>
          <a:prstGeom prst="wedgeEllipseCallout">
            <a:avLst>
              <a:gd name="adj1" fmla="val -33788"/>
              <a:gd name="adj2" fmla="val 625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号楼比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号楼少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0" y="93462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1351" y="699542"/>
            <a:ext cx="3979085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923020" y="1333022"/>
            <a:ext cx="3748884" cy="1537289"/>
            <a:chOff x="2663787" y="1940186"/>
            <a:chExt cx="3976861" cy="1761796"/>
          </a:xfrm>
        </p:grpSpPr>
        <p:grpSp>
          <p:nvGrpSpPr>
            <p:cNvPr id="33" name="组合 32"/>
            <p:cNvGrpSpPr/>
            <p:nvPr/>
          </p:nvGrpSpPr>
          <p:grpSpPr>
            <a:xfrm>
              <a:off x="2663787" y="1940186"/>
              <a:ext cx="3976861" cy="1761796"/>
              <a:chOff x="2663787" y="1940186"/>
              <a:chExt cx="3976861" cy="1761796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5328084" y="3014930"/>
                <a:ext cx="216024" cy="251828"/>
              </a:xfrm>
              <a:prstGeom prst="rect">
                <a:avLst/>
              </a:prstGeom>
              <a:ln w="3175">
                <a:prstDash val="dash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663787" y="1940186"/>
                <a:ext cx="3976861" cy="1761796"/>
                <a:chOff x="2555776" y="2397394"/>
                <a:chExt cx="3976861" cy="1761796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91880" y="3075806"/>
                  <a:ext cx="1944216" cy="251828"/>
                </a:xfrm>
                <a:prstGeom prst="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3491880" y="3480034"/>
                  <a:ext cx="1728192" cy="25182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2555776" y="2958302"/>
                  <a:ext cx="1008112" cy="387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号楼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2577291" y="3427987"/>
                  <a:ext cx="1008112" cy="387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号楼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1" name="右大括号 40"/>
                <p:cNvSpPr/>
                <p:nvPr/>
              </p:nvSpPr>
              <p:spPr>
                <a:xfrm rot="16200000">
                  <a:off x="4247130" y="1995687"/>
                  <a:ext cx="288031" cy="1728192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3995936" y="2397394"/>
                  <a:ext cx="936104" cy="387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512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右大括号 42"/>
                <p:cNvSpPr/>
                <p:nvPr/>
              </p:nvSpPr>
              <p:spPr>
                <a:xfrm>
                  <a:off x="5473937" y="3055830"/>
                  <a:ext cx="266612" cy="648162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5740549" y="3240368"/>
                  <a:ext cx="792088" cy="3527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？个</a:t>
                  </a:r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4937703" y="3771193"/>
                  <a:ext cx="1072468" cy="387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少</a:t>
                  </a:r>
                  <a:r>
                    <a:rPr lang="en-US" altLang="zh-CN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112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 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cxnSp>
          <p:nvCxnSpPr>
            <p:cNvPr id="34" name="直接连接符 33"/>
            <p:cNvCxnSpPr/>
            <p:nvPr/>
          </p:nvCxnSpPr>
          <p:spPr>
            <a:xfrm>
              <a:off x="5333061" y="2457483"/>
              <a:ext cx="0" cy="93044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912044" y="1659452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512-112+512=912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两栋</a:t>
            </a:r>
            <a:r>
              <a:rPr lang="zh-CN" altLang="en-US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楼一共有</a:t>
            </a:r>
            <a:r>
              <a:rPr lang="en-US" altLang="zh-CN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912</a:t>
            </a:r>
            <a:r>
              <a:rPr lang="zh-CN" altLang="en-US" sz="1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34550" y="790092"/>
            <a:ext cx="6145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两栋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楼一共有多少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人？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8669" y="2721596"/>
            <a:ext cx="1728192" cy="164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602805" y="1255663"/>
            <a:ext cx="3744197" cy="2160818"/>
            <a:chOff x="2771800" y="2088527"/>
            <a:chExt cx="3744197" cy="2160818"/>
          </a:xfrm>
        </p:grpSpPr>
        <p:sp>
          <p:nvSpPr>
            <p:cNvPr id="19" name="TextBox 18"/>
            <p:cNvSpPr txBox="1"/>
            <p:nvPr/>
          </p:nvSpPr>
          <p:spPr>
            <a:xfrm>
              <a:off x="4283968" y="2088527"/>
              <a:ext cx="936104" cy="318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177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771800" y="2475895"/>
              <a:ext cx="3744197" cy="1773450"/>
              <a:chOff x="2771800" y="2475895"/>
              <a:chExt cx="3744197" cy="177345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599891" y="2827546"/>
                <a:ext cx="1944216" cy="25182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608270" y="3288360"/>
                <a:ext cx="2403890" cy="251828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右大括号 25"/>
              <p:cNvSpPr/>
              <p:nvPr/>
            </p:nvSpPr>
            <p:spPr>
              <a:xfrm rot="16200000">
                <a:off x="4449659" y="1651992"/>
                <a:ext cx="288030" cy="1935835"/>
              </a:xfrm>
              <a:prstGeom prst="rightBrace">
                <a:avLst>
                  <a:gd name="adj1" fmla="val 66594"/>
                  <a:gd name="adj2" fmla="val 52223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771800" y="2710042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鸭子</a:t>
                </a: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5561591" y="2662409"/>
                <a:ext cx="0" cy="93044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右大括号 28"/>
              <p:cNvSpPr/>
              <p:nvPr/>
            </p:nvSpPr>
            <p:spPr>
              <a:xfrm rot="5400000">
                <a:off x="4664720" y="2564878"/>
                <a:ext cx="319466" cy="2375412"/>
              </a:xfrm>
              <a:prstGeom prst="rightBrace">
                <a:avLst>
                  <a:gd name="adj1" fmla="val 66594"/>
                  <a:gd name="adj2" fmla="val 52223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左大括号 29"/>
              <p:cNvSpPr/>
              <p:nvPr/>
            </p:nvSpPr>
            <p:spPr>
              <a:xfrm rot="5400000">
                <a:off x="5628577" y="2904780"/>
                <a:ext cx="334899" cy="432266"/>
              </a:xfrm>
              <a:prstGeom prst="leftBrace">
                <a:avLst>
                  <a:gd name="adj1" fmla="val 19075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579893" y="2618147"/>
                <a:ext cx="936104" cy="31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多</a:t>
                </a: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19</a:t>
                </a:r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793691" y="3155769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兔子</a:t>
                </a: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427958" y="3930972"/>
                <a:ext cx="936104" cy="31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12695" y="721175"/>
            <a:ext cx="5146839" cy="461665"/>
            <a:chOff x="577288" y="1223559"/>
            <a:chExt cx="5146839" cy="461665"/>
          </a:xfrm>
        </p:grpSpPr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277856" y="1223559"/>
              <a:ext cx="4446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兔子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有多少只？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37811" y="1102758"/>
            <a:ext cx="4045561" cy="2737629"/>
            <a:chOff x="4990934" y="1412453"/>
            <a:chExt cx="4288305" cy="2737629"/>
          </a:xfrm>
        </p:grpSpPr>
        <p:grpSp>
          <p:nvGrpSpPr>
            <p:cNvPr id="37" name="组合 36"/>
            <p:cNvGrpSpPr/>
            <p:nvPr/>
          </p:nvGrpSpPr>
          <p:grpSpPr>
            <a:xfrm>
              <a:off x="4990934" y="1412453"/>
              <a:ext cx="3559200" cy="2726530"/>
              <a:chOff x="1813060" y="389520"/>
              <a:chExt cx="5511243" cy="2829718"/>
            </a:xfrm>
          </p:grpSpPr>
          <p:pic>
            <p:nvPicPr>
              <p:cNvPr id="38" name="图片 6" descr="0015e77674b7604f-592c837e68606e11-1ecbfbb2b9c869910f4e06362c5eec77_i[1]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813060" y="1428298"/>
                <a:ext cx="4419202" cy="17909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1851695" y="389520"/>
                <a:ext cx="5472608" cy="558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altLang="zh-CN" sz="40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821028" y="2308748"/>
              <a:ext cx="1458211" cy="1841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5126496" y="2451106"/>
            <a:ext cx="23856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根据题意，列式：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177+19=196(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答：兔子有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43012" y="627534"/>
            <a:ext cx="1451630" cy="115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7797" y="1851670"/>
            <a:ext cx="6274523" cy="2232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计算万以内的连加、连减和加减混合运算（不带括号）时，按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从左到右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的顺序计算。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41009" y="588471"/>
            <a:ext cx="5723479" cy="3207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365959" y="1453528"/>
            <a:ext cx="2765881" cy="1550269"/>
            <a:chOff x="539552" y="1453529"/>
            <a:chExt cx="2965606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2965606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725680" y="1902514"/>
              <a:ext cx="2753591" cy="4044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仔细观察右图哦！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666202" y="2900956"/>
            <a:ext cx="918887" cy="108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58646" y="1027926"/>
            <a:ext cx="6965682" cy="523220"/>
            <a:chOff x="558646" y="1027926"/>
            <a:chExt cx="6965682" cy="523220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8646" y="1131590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277855" y="1027926"/>
              <a:ext cx="62464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观察上面的情境图，你发现了哪些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信息？</a:t>
              </a:r>
              <a:endParaRPr lang="zh-CN" altLang="en-US" sz="2800" dirty="0"/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2116257" y="1491630"/>
            <a:ext cx="4255943" cy="540735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9" tIns="60914" rIns="121829" bIns="60914" rtlCol="0" anchor="ctr"/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青青吃了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只蚊子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095491" y="2176382"/>
            <a:ext cx="4904016" cy="567680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9" tIns="60914" rIns="121829" bIns="60914" rtlCol="0" anchor="ctr"/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蛙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蛙比青青少吃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139631" y="2974617"/>
            <a:ext cx="4904016" cy="567680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9" tIns="60914" rIns="121829" bIns="60914" rtlCol="0" anchor="ctr"/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蝌蝌吃了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只幼虫。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139631" y="3752883"/>
            <a:ext cx="4904016" cy="567680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9" tIns="60914" rIns="121829" bIns="60914" rtlCol="0" anchor="ctr"/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蚪蚪吃的比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蝌多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1599336"/>
            <a:ext cx="8057090" cy="2392958"/>
            <a:chOff x="539552" y="1599336"/>
            <a:chExt cx="8057090" cy="239295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72506" y="1599336"/>
              <a:ext cx="1224136" cy="1286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552" y="3003798"/>
              <a:ext cx="838964" cy="988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5" name="组合 54"/>
          <p:cNvGrpSpPr/>
          <p:nvPr/>
        </p:nvGrpSpPr>
        <p:grpSpPr>
          <a:xfrm>
            <a:off x="539552" y="1027926"/>
            <a:ext cx="9564893" cy="571410"/>
            <a:chOff x="489483" y="1389773"/>
            <a:chExt cx="10407050" cy="944950"/>
          </a:xfrm>
        </p:grpSpPr>
        <p:sp>
          <p:nvSpPr>
            <p:cNvPr id="56" name="TextBox 15"/>
            <p:cNvSpPr txBox="1">
              <a:spLocks noChangeArrowheads="1"/>
            </p:cNvSpPr>
            <p:nvPr/>
          </p:nvSpPr>
          <p:spPr bwMode="auto">
            <a:xfrm>
              <a:off x="1497482" y="1389773"/>
              <a:ext cx="9399051" cy="94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29" tIns="60914" rIns="121829" bIns="609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根据上面的信息，解决下面的问题。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7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9483" y="1518179"/>
              <a:ext cx="1136093" cy="635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右箭头 10"/>
          <p:cNvSpPr/>
          <p:nvPr/>
        </p:nvSpPr>
        <p:spPr>
          <a:xfrm>
            <a:off x="1403648" y="1707654"/>
            <a:ext cx="5616624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只青蛙一共吃了多少只蚊子？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右箭头 63"/>
          <p:cNvSpPr/>
          <p:nvPr/>
        </p:nvSpPr>
        <p:spPr>
          <a:xfrm>
            <a:off x="1403648" y="2856221"/>
            <a:ext cx="5616624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两只蝌蚪一共吃了多少只蚊子幼虫？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723482" y="864015"/>
            <a:ext cx="6075456" cy="677108"/>
            <a:chOff x="723482" y="1063727"/>
            <a:chExt cx="6075456" cy="677108"/>
          </a:xfrm>
        </p:grpSpPr>
        <p:sp>
          <p:nvSpPr>
            <p:cNvPr id="5" name="TextBox 4"/>
            <p:cNvSpPr txBox="1"/>
            <p:nvPr/>
          </p:nvSpPr>
          <p:spPr>
            <a:xfrm>
              <a:off x="1358858" y="1063727"/>
              <a:ext cx="544008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两只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青蛙一共吃了多少只蚊子？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68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3482" y="110557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448048" y="1435934"/>
            <a:ext cx="3259856" cy="2559148"/>
            <a:chOff x="448048" y="1635646"/>
            <a:chExt cx="3259856" cy="255914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8048" y="2460475"/>
              <a:ext cx="1239854" cy="173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形标注 1"/>
            <p:cNvSpPr/>
            <p:nvPr/>
          </p:nvSpPr>
          <p:spPr>
            <a:xfrm>
              <a:off x="1690829" y="1635646"/>
              <a:ext cx="2017075" cy="1224136"/>
            </a:xfrm>
            <a:prstGeom prst="wedgeEllipseCallout">
              <a:avLst>
                <a:gd name="adj1" fmla="val -61367"/>
                <a:gd name="adj2" fmla="val 567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蛙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蛙吃蚊子的数量就是求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的差。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40152" y="699542"/>
            <a:ext cx="2571597" cy="2158497"/>
            <a:chOff x="5663461" y="1070025"/>
            <a:chExt cx="2571597" cy="2158497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712186" y="2457483"/>
              <a:ext cx="522872" cy="77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5663461" y="1070025"/>
              <a:ext cx="1981218" cy="1240447"/>
            </a:xfrm>
            <a:prstGeom prst="wedgeRoundRectCallout">
              <a:avLst>
                <a:gd name="adj1" fmla="val 38783"/>
                <a:gd name="adj2" fmla="val 66221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求两只青蛙一共吃蚊子的数量，就得先求出蛙蛙吃蚊子的数量。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86109" y="2234870"/>
            <a:ext cx="6308012" cy="1957740"/>
            <a:chOff x="2486109" y="2434582"/>
            <a:chExt cx="6308012" cy="1957740"/>
          </a:xfrm>
        </p:grpSpPr>
        <p:grpSp>
          <p:nvGrpSpPr>
            <p:cNvPr id="29" name="组合 28"/>
            <p:cNvGrpSpPr/>
            <p:nvPr/>
          </p:nvGrpSpPr>
          <p:grpSpPr>
            <a:xfrm>
              <a:off x="2486109" y="2434582"/>
              <a:ext cx="4485781" cy="1957740"/>
              <a:chOff x="2663787" y="1940186"/>
              <a:chExt cx="4111302" cy="1762141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663787" y="1940186"/>
                <a:ext cx="4111302" cy="1762141"/>
                <a:chOff x="2663787" y="1940186"/>
                <a:chExt cx="4111302" cy="1762141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5328084" y="3014930"/>
                  <a:ext cx="216024" cy="251828"/>
                </a:xfrm>
                <a:prstGeom prst="rect">
                  <a:avLst/>
                </a:prstGeom>
                <a:ln w="3175">
                  <a:prstDash val="dash"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2663787" y="1940186"/>
                  <a:ext cx="4111302" cy="1762141"/>
                  <a:chOff x="2555776" y="2397394"/>
                  <a:chExt cx="4111302" cy="1762141"/>
                </a:xfrm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3491880" y="3075806"/>
                    <a:ext cx="1944216" cy="251828"/>
                  </a:xfrm>
                  <a:prstGeom prst="rect">
                    <a:avLst/>
                  </a:prstGeom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>
                    <a:off x="3491880" y="3480034"/>
                    <a:ext cx="1728192" cy="251828"/>
                  </a:xfrm>
                  <a:prstGeom prst="rect">
                    <a:avLst/>
                  </a:prstGeom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2555776" y="2958302"/>
                    <a:ext cx="1008112" cy="3324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青青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2555776" y="3457771"/>
                    <a:ext cx="1008112" cy="3324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蛙蛙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3" name="右大括号 42"/>
                  <p:cNvSpPr/>
                  <p:nvPr/>
                </p:nvSpPr>
                <p:spPr>
                  <a:xfrm rot="16200000">
                    <a:off x="4247130" y="1995687"/>
                    <a:ext cx="288031" cy="1728192"/>
                  </a:xfrm>
                  <a:prstGeom prst="rightBrace">
                    <a:avLst>
                      <a:gd name="adj1" fmla="val 66594"/>
                      <a:gd name="adj2" fmla="val 52223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3995936" y="2397394"/>
                    <a:ext cx="936104" cy="3324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150</a:t>
                    </a:r>
                    <a:r>
                      <a:rPr lang="zh-CN" altLang="en-US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只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5874990" y="3326146"/>
                    <a:ext cx="792088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？只</a:t>
                    </a:r>
                    <a:endParaRPr lang="zh-CN" altLang="en-US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5284427" y="3827103"/>
                    <a:ext cx="1224137" cy="3324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少</a:t>
                    </a:r>
                    <a:r>
                      <a:rPr lang="en-US" altLang="zh-CN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30</a:t>
                    </a:r>
                    <a:r>
                      <a:rPr lang="zh-CN" altLang="en-US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只 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cxnSp>
            <p:nvCxnSpPr>
              <p:cNvPr id="31" name="直接连接符 30"/>
              <p:cNvCxnSpPr/>
              <p:nvPr/>
            </p:nvCxnSpPr>
            <p:spPr>
              <a:xfrm>
                <a:off x="5333061" y="2457483"/>
                <a:ext cx="0" cy="93044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右大括号 2"/>
            <p:cNvSpPr/>
            <p:nvPr/>
          </p:nvSpPr>
          <p:spPr>
            <a:xfrm>
              <a:off x="5796136" y="3188298"/>
              <a:ext cx="288032" cy="728879"/>
            </a:xfrm>
            <a:prstGeom prst="rightBrace">
              <a:avLst>
                <a:gd name="adj1" fmla="val 39731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线形标注 1 3"/>
            <p:cNvSpPr/>
            <p:nvPr/>
          </p:nvSpPr>
          <p:spPr>
            <a:xfrm>
              <a:off x="7124789" y="3427083"/>
              <a:ext cx="1669332" cy="844411"/>
            </a:xfrm>
            <a:prstGeom prst="borderCallout1">
              <a:avLst>
                <a:gd name="adj1" fmla="val 18750"/>
                <a:gd name="adj2" fmla="val -8333"/>
                <a:gd name="adj3" fmla="val 75325"/>
                <a:gd name="adj4" fmla="val -4916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是蛙蛙比青青少吃蚊子的数量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131973" y="325481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9023" y="502812"/>
            <a:ext cx="7787433" cy="1046440"/>
            <a:chOff x="599890" y="489458"/>
            <a:chExt cx="6780422" cy="1046440"/>
          </a:xfrm>
        </p:grpSpPr>
        <p:sp>
          <p:nvSpPr>
            <p:cNvPr id="2" name="TextBox 1"/>
            <p:cNvSpPr txBox="1"/>
            <p:nvPr/>
          </p:nvSpPr>
          <p:spPr>
            <a:xfrm>
              <a:off x="1259632" y="489458"/>
              <a:ext cx="6120680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根据题意，可列式：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150-30+150=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）（只）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99890" y="61469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2411760" y="4083918"/>
            <a:ext cx="56069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答：两只青蛙一共吃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蚊子。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49040" y="483518"/>
            <a:ext cx="1049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56563" y="1448856"/>
            <a:ext cx="3977643" cy="659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0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411761" y="1482228"/>
            <a:ext cx="6022003" cy="2479154"/>
            <a:chOff x="1979712" y="1881254"/>
            <a:chExt cx="6022003" cy="2479154"/>
          </a:xfrm>
        </p:grpSpPr>
        <p:grpSp>
          <p:nvGrpSpPr>
            <p:cNvPr id="22" name="组合 21"/>
            <p:cNvGrpSpPr/>
            <p:nvPr/>
          </p:nvGrpSpPr>
          <p:grpSpPr>
            <a:xfrm>
              <a:off x="1979712" y="1881254"/>
              <a:ext cx="6022003" cy="2479154"/>
              <a:chOff x="2035752" y="-34909"/>
              <a:chExt cx="6022003" cy="247915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035752" y="-34909"/>
                <a:ext cx="6022003" cy="2479154"/>
                <a:chOff x="2035752" y="-34909"/>
                <a:chExt cx="6022003" cy="2479154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2035752" y="-34909"/>
                  <a:ext cx="6022003" cy="2479154"/>
                  <a:chOff x="2099008" y="2844341"/>
                  <a:chExt cx="6022003" cy="2479154"/>
                </a:xfrm>
              </p:grpSpPr>
              <p:pic>
                <p:nvPicPr>
                  <p:cNvPr id="205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2099008" y="2844341"/>
                    <a:ext cx="6022003" cy="247915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5817126" y="3081552"/>
                    <a:ext cx="1249806" cy="86115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1 5 </a:t>
                    </a:r>
                    <a:r>
                      <a: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endPara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  <a:p>
                    <a: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-  3 0</a:t>
                    </a:r>
                    <a:endPara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5954038" y="3864106"/>
                    <a:ext cx="975982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5675213" y="1027074"/>
                  <a:ext cx="1324128" cy="1201407"/>
                  <a:chOff x="5816991" y="3128152"/>
                  <a:chExt cx="1324128" cy="1201407"/>
                </a:xfrm>
              </p:grpSpPr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5816991" y="3128152"/>
                    <a:ext cx="1324128" cy="1200329"/>
                    <a:chOff x="5816991" y="3128152"/>
                    <a:chExt cx="1324128" cy="1200329"/>
                  </a:xfrm>
                </p:grpSpPr>
                <p:sp>
                  <p:nvSpPr>
                    <p:cNvPr id="40" name="TextBox 39"/>
                    <p:cNvSpPr txBox="1"/>
                    <p:nvPr/>
                  </p:nvSpPr>
                  <p:spPr>
                    <a:xfrm>
                      <a:off x="5816991" y="3128152"/>
                      <a:ext cx="1324128" cy="120032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/>
                        <a:t>    </a:t>
                      </a:r>
                      <a:r>
                        <a:rPr lang="en-US" altLang="zh-CN" sz="2400" dirty="0" smtClean="0"/>
                        <a:t>1  2 </a:t>
                      </a:r>
                      <a:r>
                        <a:rPr lang="zh-CN" altLang="en-US" sz="2400" dirty="0" smtClean="0"/>
                        <a:t> </a:t>
                      </a:r>
                      <a:r>
                        <a:rPr lang="en-US" altLang="zh-CN" sz="2400" dirty="0" smtClean="0"/>
                        <a:t>0</a:t>
                      </a:r>
                      <a:endParaRPr lang="en-US" altLang="zh-CN" sz="2400" dirty="0" smtClean="0"/>
                    </a:p>
                    <a:p>
                      <a:r>
                        <a:rPr lang="en-US" altLang="zh-CN" sz="2400" dirty="0" smtClean="0"/>
                        <a:t>+ 1  5  0</a:t>
                      </a:r>
                      <a:endParaRPr lang="en-US" altLang="zh-CN" sz="2400" dirty="0" smtClean="0"/>
                    </a:p>
                    <a:p>
                      <a:endParaRPr lang="zh-CN" altLang="en-US" sz="2400" dirty="0"/>
                    </a:p>
                  </p:txBody>
                </p:sp>
                <p:cxnSp>
                  <p:nvCxnSpPr>
                    <p:cNvPr id="41" name="直接连接符 40"/>
                    <p:cNvCxnSpPr/>
                    <p:nvPr/>
                  </p:nvCxnSpPr>
                  <p:spPr>
                    <a:xfrm>
                      <a:off x="6027927" y="3867894"/>
                      <a:ext cx="97598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5977859" y="3867894"/>
                    <a:ext cx="1152128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dirty="0" smtClean="0"/>
                      <a:t> </a:t>
                    </a:r>
                    <a:r>
                      <a:rPr lang="en-US" altLang="zh-CN" sz="2400" dirty="0" smtClean="0"/>
                      <a:t>2  7 </a:t>
                    </a:r>
                    <a:r>
                      <a:rPr lang="zh-CN" altLang="en-US" sz="2400" dirty="0" smtClean="0"/>
                      <a:t> </a:t>
                    </a:r>
                    <a:r>
                      <a:rPr lang="en-US" altLang="zh-CN" sz="2400" dirty="0" smtClean="0"/>
                      <a:t>0</a:t>
                    </a:r>
                    <a:endParaRPr lang="zh-CN" altLang="en-US" sz="2400" dirty="0"/>
                  </a:p>
                </p:txBody>
              </p: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2843808" y="317048"/>
                <a:ext cx="2514029" cy="1335615"/>
                <a:chOff x="2771800" y="1681317"/>
                <a:chExt cx="2514029" cy="1335615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2771800" y="1681317"/>
                  <a:ext cx="1249806" cy="861151"/>
                  <a:chOff x="2289969" y="2425355"/>
                  <a:chExt cx="1591476" cy="879100"/>
                </a:xfrm>
              </p:grpSpPr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2289969" y="2425355"/>
                    <a:ext cx="1591476" cy="8791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1 5 </a:t>
                    </a:r>
                    <a:r>
                      <a: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endPara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  <a:p>
                    <a: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-  3 0</a:t>
                    </a:r>
                    <a:endPara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2464310" y="3277572"/>
                    <a:ext cx="1242794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" name="TextBox 31"/>
                <p:cNvSpPr txBox="1"/>
                <p:nvPr/>
              </p:nvSpPr>
              <p:spPr>
                <a:xfrm>
                  <a:off x="2902686" y="2555267"/>
                  <a:ext cx="11521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/>
                    <a:t> </a:t>
                  </a:r>
                  <a:r>
                    <a:rPr lang="en-US" altLang="zh-CN" sz="2400" dirty="0" smtClean="0"/>
                    <a:t>1  2 </a:t>
                  </a:r>
                  <a:r>
                    <a:rPr lang="zh-CN" altLang="en-US" sz="2400" dirty="0" smtClean="0"/>
                    <a:t> </a:t>
                  </a:r>
                  <a:r>
                    <a:rPr lang="en-US" altLang="zh-CN" sz="2400" dirty="0" smtClean="0"/>
                    <a:t>0</a:t>
                  </a:r>
                  <a:endParaRPr lang="zh-CN" altLang="en-US" sz="2400" dirty="0"/>
                </a:p>
              </p:txBody>
            </p:sp>
            <p:grpSp>
              <p:nvGrpSpPr>
                <p:cNvPr id="29" name="组合 28"/>
                <p:cNvGrpSpPr/>
                <p:nvPr/>
              </p:nvGrpSpPr>
              <p:grpSpPr>
                <a:xfrm>
                  <a:off x="4021606" y="1743362"/>
                  <a:ext cx="1249806" cy="861151"/>
                  <a:chOff x="2289969" y="2470492"/>
                  <a:chExt cx="1591476" cy="879100"/>
                </a:xfrm>
              </p:grpSpPr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2289969" y="2470492"/>
                    <a:ext cx="1591476" cy="8791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 </a:t>
                    </a:r>
                    <a:r>
                      <a: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</a:t>
                    </a:r>
                    <a: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</a:t>
                    </a:r>
                    <a:r>
                      <a: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0</a:t>
                    </a:r>
                    <a:endPara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  <a:p>
                    <a:r>
                      <a:rPr lang="en-US" altLang="zh-CN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+1 5 0</a:t>
                    </a:r>
                    <a:endPara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64310" y="3277572"/>
                    <a:ext cx="1242794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7" name="TextBox 36"/>
                <p:cNvSpPr txBox="1"/>
                <p:nvPr/>
              </p:nvSpPr>
              <p:spPr>
                <a:xfrm>
                  <a:off x="4133701" y="2542468"/>
                  <a:ext cx="115212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/>
                    <a:t> </a:t>
                  </a:r>
                  <a:r>
                    <a:rPr lang="en-US" altLang="zh-CN" sz="2400" dirty="0" smtClean="0"/>
                    <a:t>2  7 </a:t>
                  </a:r>
                  <a:r>
                    <a:rPr lang="zh-CN" altLang="en-US" sz="2400" dirty="0" smtClean="0"/>
                    <a:t> </a:t>
                  </a:r>
                  <a:r>
                    <a:rPr lang="en-US" altLang="zh-CN" sz="2400" dirty="0" smtClean="0"/>
                    <a:t>0</a:t>
                  </a:r>
                  <a:endParaRPr lang="zh-CN" altLang="en-US" sz="2400" dirty="0"/>
                </a:p>
              </p:txBody>
            </p:sp>
          </p:grpSp>
        </p:grpSp>
        <p:sp>
          <p:nvSpPr>
            <p:cNvPr id="10" name="TextBox 9"/>
            <p:cNvSpPr txBox="1"/>
            <p:nvPr/>
          </p:nvSpPr>
          <p:spPr>
            <a:xfrm>
              <a:off x="5207271" y="2901019"/>
              <a:ext cx="3731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或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5125" y="1347995"/>
            <a:ext cx="2547261" cy="2613387"/>
            <a:chOff x="173076" y="1747021"/>
            <a:chExt cx="2547261" cy="2613387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076" y="2839873"/>
              <a:ext cx="1520535" cy="15205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椭圆形标注 14"/>
            <p:cNvSpPr/>
            <p:nvPr/>
          </p:nvSpPr>
          <p:spPr>
            <a:xfrm>
              <a:off x="416081" y="1747021"/>
              <a:ext cx="2304256" cy="996450"/>
            </a:xfrm>
            <a:prstGeom prst="wedgeEllipseCallout">
              <a:avLst>
                <a:gd name="adj1" fmla="val -27511"/>
                <a:gd name="adj2" fmla="val 6499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1011513" y="699542"/>
            <a:ext cx="6075456" cy="677108"/>
            <a:chOff x="723482" y="1063727"/>
            <a:chExt cx="6075456" cy="677108"/>
          </a:xfrm>
        </p:grpSpPr>
        <p:sp>
          <p:nvSpPr>
            <p:cNvPr id="122" name="TextBox 121"/>
            <p:cNvSpPr txBox="1"/>
            <p:nvPr/>
          </p:nvSpPr>
          <p:spPr>
            <a:xfrm>
              <a:off x="1358858" y="1063727"/>
              <a:ext cx="544008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两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只蝌蚪一共吃了多少只蚊子幼虫？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123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3482" y="110557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4" name="组合 123"/>
          <p:cNvGrpSpPr/>
          <p:nvPr/>
        </p:nvGrpSpPr>
        <p:grpSpPr>
          <a:xfrm>
            <a:off x="539551" y="1696676"/>
            <a:ext cx="2899816" cy="2559148"/>
            <a:chOff x="448048" y="1635646"/>
            <a:chExt cx="2899816" cy="2559148"/>
          </a:xfrm>
        </p:grpSpPr>
        <p:pic>
          <p:nvPicPr>
            <p:cNvPr id="125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8048" y="2460475"/>
              <a:ext cx="1239854" cy="173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6" name="椭圆形标注 125"/>
            <p:cNvSpPr/>
            <p:nvPr/>
          </p:nvSpPr>
          <p:spPr>
            <a:xfrm>
              <a:off x="1450460" y="1635646"/>
              <a:ext cx="1897404" cy="1224136"/>
            </a:xfrm>
            <a:prstGeom prst="wedgeEllipseCallout">
              <a:avLst>
                <a:gd name="adj1" fmla="val -61367"/>
                <a:gd name="adj2" fmla="val 567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再求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蝌蝌和蚪蚪的数量和，即为所求。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225528" y="1636080"/>
            <a:ext cx="2666952" cy="2144731"/>
            <a:chOff x="5807476" y="1167594"/>
            <a:chExt cx="2666952" cy="2144731"/>
          </a:xfrm>
        </p:grpSpPr>
        <p:pic>
          <p:nvPicPr>
            <p:cNvPr id="128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644680" y="2457483"/>
              <a:ext cx="829748" cy="85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" name="圆角矩形标注 128"/>
            <p:cNvSpPr/>
            <p:nvPr/>
          </p:nvSpPr>
          <p:spPr>
            <a:xfrm>
              <a:off x="5807476" y="1167594"/>
              <a:ext cx="2004883" cy="1080120"/>
            </a:xfrm>
            <a:prstGeom prst="wedgeRoundRectCallout">
              <a:avLst>
                <a:gd name="adj1" fmla="val 38783"/>
                <a:gd name="adj2" fmla="val 66221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要求两只蝌蚪一共吃的数量</a:t>
              </a:r>
              <a:r>
                <a:rPr lang="zh-CN" altLang="en-US" sz="16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，先求蚪蚪吃的数量。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14414" y="1487485"/>
            <a:ext cx="4747218" cy="2597812"/>
            <a:chOff x="2126383" y="1851670"/>
            <a:chExt cx="4747218" cy="2597812"/>
          </a:xfrm>
        </p:grpSpPr>
        <p:grpSp>
          <p:nvGrpSpPr>
            <p:cNvPr id="3" name="组合 2"/>
            <p:cNvGrpSpPr/>
            <p:nvPr/>
          </p:nvGrpSpPr>
          <p:grpSpPr>
            <a:xfrm>
              <a:off x="2126383" y="2945160"/>
              <a:ext cx="4747218" cy="1504322"/>
              <a:chOff x="2051720" y="3075806"/>
              <a:chExt cx="4747218" cy="1504322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051720" y="3075806"/>
                <a:ext cx="4747218" cy="1504322"/>
                <a:chOff x="2771800" y="2088527"/>
                <a:chExt cx="4747218" cy="1504322"/>
              </a:xfrm>
            </p:grpSpPr>
            <p:sp>
              <p:nvSpPr>
                <p:cNvPr id="33" name="TextBox 32"/>
                <p:cNvSpPr txBox="1"/>
                <p:nvPr/>
              </p:nvSpPr>
              <p:spPr>
                <a:xfrm>
                  <a:off x="4283968" y="2088527"/>
                  <a:ext cx="936104" cy="318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60</a:t>
                  </a:r>
                  <a:r>
                    <a:rPr lang="zh-CN" altLang="en-US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只</a:t>
                  </a:r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34" name="组合 33"/>
                <p:cNvGrpSpPr/>
                <p:nvPr/>
              </p:nvGrpSpPr>
              <p:grpSpPr>
                <a:xfrm>
                  <a:off x="2771800" y="2475895"/>
                  <a:ext cx="4747218" cy="1116954"/>
                  <a:chOff x="2771800" y="2475895"/>
                  <a:chExt cx="4747218" cy="1116954"/>
                </a:xfrm>
              </p:grpSpPr>
              <p:sp>
                <p:nvSpPr>
                  <p:cNvPr id="35" name="矩形 34"/>
                  <p:cNvSpPr/>
                  <p:nvPr/>
                </p:nvSpPr>
                <p:spPr>
                  <a:xfrm>
                    <a:off x="3599891" y="2827546"/>
                    <a:ext cx="1944216" cy="251828"/>
                  </a:xfrm>
                  <a:prstGeom prst="rect">
                    <a:avLst/>
                  </a:prstGeom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>
                    <a:off x="3608270" y="3288360"/>
                    <a:ext cx="2403890" cy="251828"/>
                  </a:xfrm>
                  <a:prstGeom prst="rect">
                    <a:avLst/>
                  </a:prstGeom>
                </p:spPr>
                <p:style>
                  <a:lnRef idx="0">
                    <a:schemeClr val="accent4"/>
                  </a:lnRef>
                  <a:fillRef idx="3">
                    <a:schemeClr val="accent4"/>
                  </a:fillRef>
                  <a:effectRef idx="3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右大括号 37"/>
                  <p:cNvSpPr/>
                  <p:nvPr/>
                </p:nvSpPr>
                <p:spPr>
                  <a:xfrm rot="16200000">
                    <a:off x="4449659" y="1651992"/>
                    <a:ext cx="288030" cy="1935835"/>
                  </a:xfrm>
                  <a:prstGeom prst="rightBrace">
                    <a:avLst>
                      <a:gd name="adj1" fmla="val 66594"/>
                      <a:gd name="adj2" fmla="val 52223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2771800" y="2710042"/>
                    <a:ext cx="10081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蝌蝌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5561591" y="2662409"/>
                    <a:ext cx="0" cy="930440"/>
                  </a:xfrm>
                  <a:prstGeom prst="line">
                    <a:avLst/>
                  </a:prstGeom>
                  <a:ln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左大括号 41"/>
                  <p:cNvSpPr/>
                  <p:nvPr/>
                </p:nvSpPr>
                <p:spPr>
                  <a:xfrm rot="5400000">
                    <a:off x="5628577" y="2904780"/>
                    <a:ext cx="334899" cy="432266"/>
                  </a:xfrm>
                  <a:prstGeom prst="leftBrace">
                    <a:avLst>
                      <a:gd name="adj1" fmla="val 19075"/>
                      <a:gd name="adj2" fmla="val 50000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5579893" y="2618147"/>
                    <a:ext cx="936104" cy="318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多</a:t>
                    </a:r>
                    <a:r>
                      <a:rPr lang="en-US" altLang="zh-CN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30</a:t>
                    </a:r>
                    <a:r>
                      <a: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只</a:t>
                    </a:r>
                    <a:endParaRPr lang="zh-CN" altLang="en-US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2793691" y="3155769"/>
                    <a:ext cx="10081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蚪蚪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6582914" y="3046590"/>
                    <a:ext cx="936104" cy="3183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？</a:t>
                    </a:r>
                    <a:r>
                      <a: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只</a:t>
                    </a:r>
                    <a:endParaRPr lang="zh-CN" altLang="en-US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2" name="右大括号 1"/>
              <p:cNvSpPr/>
              <p:nvPr/>
            </p:nvSpPr>
            <p:spPr>
              <a:xfrm>
                <a:off x="5519444" y="3836735"/>
                <a:ext cx="288032" cy="712642"/>
              </a:xfrm>
              <a:prstGeom prst="rightBrace">
                <a:avLst>
                  <a:gd name="adj1" fmla="val 32754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线形标注 3 4"/>
            <p:cNvSpPr/>
            <p:nvPr/>
          </p:nvSpPr>
          <p:spPr>
            <a:xfrm>
              <a:off x="4537159" y="1851670"/>
              <a:ext cx="798516" cy="1152787"/>
            </a:xfrm>
            <a:prstGeom prst="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00000"/>
                <a:gd name="adj6" fmla="val -16667"/>
                <a:gd name="adj7" fmla="val 157108"/>
                <a:gd name="adj8" fmla="val 83978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16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是蝌蝌比蚪蚪多吃的数量。</a:t>
              </a:r>
              <a:endPara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23450" y="628115"/>
            <a:ext cx="7787433" cy="677108"/>
            <a:chOff x="599890" y="489458"/>
            <a:chExt cx="6780422" cy="677108"/>
          </a:xfrm>
        </p:grpSpPr>
        <p:sp>
          <p:nvSpPr>
            <p:cNvPr id="4" name="TextBox 3"/>
            <p:cNvSpPr txBox="1"/>
            <p:nvPr/>
          </p:nvSpPr>
          <p:spPr>
            <a:xfrm>
              <a:off x="1259632" y="489458"/>
              <a:ext cx="612068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根据题意，可列式：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60+30+60=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）（只）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99890" y="61469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2675930" y="3813961"/>
            <a:ext cx="5430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答：两只蝌蚪一共吃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蚊子幼虫。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74580" y="627534"/>
            <a:ext cx="1049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0990" y="1301435"/>
            <a:ext cx="3977643" cy="659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0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346188" y="1334807"/>
            <a:ext cx="6022003" cy="2479154"/>
            <a:chOff x="1979712" y="1881254"/>
            <a:chExt cx="6022003" cy="2479154"/>
          </a:xfrm>
        </p:grpSpPr>
        <p:grpSp>
          <p:nvGrpSpPr>
            <p:cNvPr id="14" name="组合 13"/>
            <p:cNvGrpSpPr/>
            <p:nvPr/>
          </p:nvGrpSpPr>
          <p:grpSpPr>
            <a:xfrm>
              <a:off x="1979712" y="1881254"/>
              <a:ext cx="6022003" cy="2479154"/>
              <a:chOff x="1979712" y="1881254"/>
              <a:chExt cx="6022003" cy="247915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979712" y="1881254"/>
                <a:ext cx="6022003" cy="2479154"/>
                <a:chOff x="2035752" y="-34909"/>
                <a:chExt cx="6022003" cy="2479154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2035752" y="-34909"/>
                  <a:ext cx="6022003" cy="2479154"/>
                  <a:chOff x="2035752" y="-34909"/>
                  <a:chExt cx="6022003" cy="2479154"/>
                </a:xfrm>
              </p:grpSpPr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2035752" y="-34909"/>
                    <a:ext cx="6022003" cy="2479154"/>
                    <a:chOff x="2099008" y="2844341"/>
                    <a:chExt cx="6022003" cy="2479154"/>
                  </a:xfrm>
                </p:grpSpPr>
                <p:pic>
                  <p:nvPicPr>
                    <p:cNvPr id="33" name="Picture 3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2099008" y="2844341"/>
                      <a:ext cx="6022003" cy="247915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sp>
                  <p:nvSpPr>
                    <p:cNvPr id="34" name="TextBox 33"/>
                    <p:cNvSpPr txBox="1"/>
                    <p:nvPr/>
                  </p:nvSpPr>
                  <p:spPr>
                    <a:xfrm>
                      <a:off x="5817126" y="3081552"/>
                      <a:ext cx="1249806" cy="86115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6 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  3 0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35" name="直接连接符 34"/>
                    <p:cNvCxnSpPr/>
                    <p:nvPr/>
                  </p:nvCxnSpPr>
                  <p:spPr>
                    <a:xfrm>
                      <a:off x="5954038" y="3864106"/>
                      <a:ext cx="97598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8" name="组合 27"/>
                  <p:cNvGrpSpPr/>
                  <p:nvPr/>
                </p:nvGrpSpPr>
                <p:grpSpPr>
                  <a:xfrm>
                    <a:off x="5675213" y="1027074"/>
                    <a:ext cx="1324128" cy="1201407"/>
                    <a:chOff x="5816991" y="3128152"/>
                    <a:chExt cx="1324128" cy="1201407"/>
                  </a:xfrm>
                </p:grpSpPr>
                <p:grpSp>
                  <p:nvGrpSpPr>
                    <p:cNvPr id="29" name="组合 28"/>
                    <p:cNvGrpSpPr/>
                    <p:nvPr/>
                  </p:nvGrpSpPr>
                  <p:grpSpPr>
                    <a:xfrm>
                      <a:off x="5816991" y="3128152"/>
                      <a:ext cx="1324128" cy="1200329"/>
                      <a:chOff x="5816991" y="3128152"/>
                      <a:chExt cx="1324128" cy="1200329"/>
                    </a:xfrm>
                  </p:grpSpPr>
                  <p:sp>
                    <p:nvSpPr>
                      <p:cNvPr id="31" name="TextBox 30"/>
                      <p:cNvSpPr txBox="1"/>
                      <p:nvPr/>
                    </p:nvSpPr>
                    <p:spPr>
                      <a:xfrm>
                        <a:off x="5816991" y="3128152"/>
                        <a:ext cx="1324128" cy="120032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2000" dirty="0" smtClean="0"/>
                          <a:t>    </a:t>
                        </a:r>
                        <a:r>
                          <a:rPr lang="en-US" altLang="zh-CN" sz="2400" dirty="0"/>
                          <a:t> </a:t>
                        </a:r>
                        <a:r>
                          <a:rPr lang="en-US" altLang="zh-CN" sz="2400" dirty="0" smtClean="0"/>
                          <a:t>   9 </a:t>
                        </a:r>
                        <a:r>
                          <a:rPr lang="zh-CN" altLang="en-US" sz="2400" dirty="0" smtClean="0"/>
                          <a:t> </a:t>
                        </a:r>
                        <a:r>
                          <a:rPr lang="en-US" altLang="zh-CN" sz="2400" dirty="0" smtClean="0"/>
                          <a:t>0</a:t>
                        </a:r>
                        <a:endParaRPr lang="en-US" altLang="zh-CN" sz="2400" dirty="0" smtClean="0"/>
                      </a:p>
                      <a:p>
                        <a:r>
                          <a:rPr lang="en-US" altLang="zh-CN" sz="2400" dirty="0"/>
                          <a:t> </a:t>
                        </a:r>
                        <a:r>
                          <a:rPr lang="en-US" altLang="zh-CN" sz="2400" dirty="0" smtClean="0"/>
                          <a:t> +   6  0</a:t>
                        </a:r>
                        <a:endParaRPr lang="en-US" altLang="zh-CN" sz="2400" dirty="0" smtClean="0"/>
                      </a:p>
                      <a:p>
                        <a:endParaRPr lang="zh-CN" altLang="en-US" sz="2400" dirty="0"/>
                      </a:p>
                    </p:txBody>
                  </p:sp>
                  <p:cxnSp>
                    <p:nvCxnSpPr>
                      <p:cNvPr id="32" name="直接连接符 31"/>
                      <p:cNvCxnSpPr/>
                      <p:nvPr/>
                    </p:nvCxnSpPr>
                    <p:spPr>
                      <a:xfrm>
                        <a:off x="6027927" y="3867894"/>
                        <a:ext cx="975982" cy="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30" name="TextBox 29"/>
                    <p:cNvSpPr txBox="1"/>
                    <p:nvPr/>
                  </p:nvSpPr>
                  <p:spPr>
                    <a:xfrm>
                      <a:off x="5977859" y="3867894"/>
                      <a:ext cx="115212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/>
                        <a:t> </a:t>
                      </a:r>
                      <a:r>
                        <a:rPr lang="en-US" altLang="zh-CN" sz="2400" dirty="0"/>
                        <a:t> </a:t>
                      </a:r>
                      <a:r>
                        <a:rPr lang="en-US" altLang="zh-CN" sz="2400" dirty="0" smtClean="0"/>
                        <a:t>1  5  0</a:t>
                      </a:r>
                      <a:endParaRPr lang="zh-CN" altLang="en-US" sz="2400" dirty="0"/>
                    </a:p>
                  </p:txBody>
                </p:sp>
              </p:grp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2843808" y="317048"/>
                  <a:ext cx="2514029" cy="1335615"/>
                  <a:chOff x="2771800" y="1681317"/>
                  <a:chExt cx="2514029" cy="1335615"/>
                </a:xfrm>
              </p:grpSpPr>
              <p:grpSp>
                <p:nvGrpSpPr>
                  <p:cNvPr id="19" name="组合 18"/>
                  <p:cNvGrpSpPr/>
                  <p:nvPr/>
                </p:nvGrpSpPr>
                <p:grpSpPr>
                  <a:xfrm>
                    <a:off x="2771800" y="1681317"/>
                    <a:ext cx="1249806" cy="861151"/>
                    <a:chOff x="2289969" y="2425355"/>
                    <a:chExt cx="1591476" cy="879100"/>
                  </a:xfrm>
                </p:grpSpPr>
                <p:sp>
                  <p:nvSpPr>
                    <p:cNvPr id="25" name="TextBox 24"/>
                    <p:cNvSpPr txBox="1"/>
                    <p:nvPr/>
                  </p:nvSpPr>
                  <p:spPr>
                    <a:xfrm>
                      <a:off x="2289969" y="2425355"/>
                      <a:ext cx="1591476" cy="8791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</a:t>
                      </a:r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3 0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26" name="直接连接符 25"/>
                    <p:cNvCxnSpPr/>
                    <p:nvPr/>
                  </p:nvCxnSpPr>
                  <p:spPr>
                    <a:xfrm>
                      <a:off x="2464310" y="3277572"/>
                      <a:ext cx="124279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2902686" y="2555267"/>
                    <a:ext cx="1152128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dirty="0" smtClean="0"/>
                      <a:t> </a:t>
                    </a:r>
                    <a:r>
                      <a:rPr lang="en-US" altLang="zh-CN" sz="2400" dirty="0"/>
                      <a:t> </a:t>
                    </a:r>
                    <a:r>
                      <a:rPr lang="en-US" altLang="zh-CN" sz="2400" dirty="0" smtClean="0"/>
                      <a:t>  </a:t>
                    </a:r>
                    <a:r>
                      <a:rPr lang="en-US" altLang="zh-CN" sz="2400" dirty="0"/>
                      <a:t>9</a:t>
                    </a:r>
                    <a:r>
                      <a:rPr lang="en-US" altLang="zh-CN" sz="2400" dirty="0" smtClean="0"/>
                      <a:t> </a:t>
                    </a:r>
                    <a:r>
                      <a:rPr lang="zh-CN" altLang="en-US" sz="2400" dirty="0" smtClean="0"/>
                      <a:t> </a:t>
                    </a:r>
                    <a:r>
                      <a:rPr lang="en-US" altLang="zh-CN" sz="2400" dirty="0" smtClean="0"/>
                      <a:t>0</a:t>
                    </a:r>
                    <a:endParaRPr lang="zh-CN" altLang="en-US" sz="2400" dirty="0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4021606" y="1743362"/>
                    <a:ext cx="1249806" cy="861151"/>
                    <a:chOff x="2289969" y="2470492"/>
                    <a:chExt cx="1591476" cy="879100"/>
                  </a:xfrm>
                </p:grpSpPr>
                <p:sp>
                  <p:nvSpPr>
                    <p:cNvPr id="23" name="TextBox 22"/>
                    <p:cNvSpPr txBox="1"/>
                    <p:nvPr/>
                  </p:nvSpPr>
                  <p:spPr>
                    <a:xfrm>
                      <a:off x="2289969" y="2470492"/>
                      <a:ext cx="1591476" cy="8791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9 0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en-US" altLang="zh-CN" sz="24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+  6 0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cxnSp>
                  <p:nvCxnSpPr>
                    <p:cNvPr id="24" name="直接连接符 23"/>
                    <p:cNvCxnSpPr/>
                    <p:nvPr/>
                  </p:nvCxnSpPr>
                  <p:spPr>
                    <a:xfrm>
                      <a:off x="2464310" y="3277572"/>
                      <a:ext cx="1242794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4133701" y="2542468"/>
                    <a:ext cx="1152128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dirty="0" smtClean="0"/>
                      <a:t> </a:t>
                    </a:r>
                    <a:r>
                      <a:rPr lang="en-US" altLang="zh-CN" sz="2400" dirty="0" smtClean="0"/>
                      <a:t>1  5 </a:t>
                    </a:r>
                    <a:r>
                      <a:rPr lang="zh-CN" altLang="en-US" sz="2400" dirty="0" smtClean="0"/>
                      <a:t> </a:t>
                    </a:r>
                    <a:r>
                      <a:rPr lang="en-US" altLang="zh-CN" sz="2400" dirty="0" smtClean="0"/>
                      <a:t>0</a:t>
                    </a:r>
                    <a:endParaRPr lang="zh-CN" altLang="en-US" sz="2400" dirty="0"/>
                  </a:p>
                </p:txBody>
              </p:sp>
            </p:grpSp>
          </p:grpSp>
          <p:sp>
            <p:nvSpPr>
              <p:cNvPr id="16" name="TextBox 15"/>
              <p:cNvSpPr txBox="1"/>
              <p:nvPr/>
            </p:nvSpPr>
            <p:spPr>
              <a:xfrm>
                <a:off x="5207271" y="2901019"/>
                <a:ext cx="37317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或</a:t>
                </a:r>
                <a:endParaRPr lang="zh-CN" altLang="en-US" dirty="0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325679" y="2839873"/>
              <a:ext cx="1938780" cy="914155"/>
              <a:chOff x="4325679" y="2839873"/>
              <a:chExt cx="1938780" cy="914155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4325679" y="2839873"/>
                <a:ext cx="2426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1</a:t>
                </a:r>
                <a:endParaRPr lang="zh-CN" altLang="en-US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6021767" y="3446251"/>
                <a:ext cx="2426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1</a:t>
                </a:r>
                <a:endParaRPr lang="zh-CN" altLang="en-US" dirty="0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39552" y="1200574"/>
            <a:ext cx="2547261" cy="2613387"/>
            <a:chOff x="173076" y="1747021"/>
            <a:chExt cx="2547261" cy="2613387"/>
          </a:xfrm>
        </p:grpSpPr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3076" y="2839873"/>
              <a:ext cx="1520535" cy="15205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椭圆形标注 37"/>
            <p:cNvSpPr/>
            <p:nvPr/>
          </p:nvSpPr>
          <p:spPr>
            <a:xfrm>
              <a:off x="416081" y="1747021"/>
              <a:ext cx="2304256" cy="996450"/>
            </a:xfrm>
            <a:prstGeom prst="wedgeEllipseCallout">
              <a:avLst>
                <a:gd name="adj1" fmla="val -27511"/>
                <a:gd name="adj2" fmla="val 6499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1115616" y="1059582"/>
            <a:ext cx="6048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7288" y="1223559"/>
            <a:ext cx="4138728" cy="461665"/>
            <a:chOff x="577288" y="1223559"/>
            <a:chExt cx="4138728" cy="461665"/>
          </a:xfrm>
        </p:grpSpPr>
        <p:pic>
          <p:nvPicPr>
            <p:cNvPr id="45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221908" y="1223559"/>
              <a:ext cx="34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脱式计算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流程图: 可选过程 8"/>
          <p:cNvSpPr/>
          <p:nvPr/>
        </p:nvSpPr>
        <p:spPr>
          <a:xfrm>
            <a:off x="638169" y="1923678"/>
            <a:ext cx="2016224" cy="2376264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107+116-108</a:t>
            </a:r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399-105+117</a:t>
            </a:r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3131840" y="1896182"/>
            <a:ext cx="2448272" cy="237626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557-116+110</a:t>
            </a:r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288-104+114</a:t>
            </a:r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流程图: 可选过程 24"/>
          <p:cNvSpPr/>
          <p:nvPr/>
        </p:nvSpPr>
        <p:spPr>
          <a:xfrm>
            <a:off x="5724128" y="1923678"/>
            <a:ext cx="2376264" cy="2376264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333+122-106</a:t>
            </a:r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330-211+117</a:t>
            </a:r>
            <a:endParaRPr lang="en-US" altLang="zh-CN" sz="20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6544" y="2499742"/>
            <a:ext cx="1622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=223-108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=115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6544" y="3435846"/>
            <a:ext cx="1278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=294+117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=411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347864" y="2378953"/>
            <a:ext cx="183863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=441+110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551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37425" y="3423072"/>
            <a:ext cx="1478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=184+114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=298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868144" y="249974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=455-106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=349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868144" y="3579862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=119+117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=236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animBg="1"/>
      <p:bldP spid="13" grpId="0"/>
      <p:bldP spid="14" grpId="0"/>
      <p:bldP spid="16" grpId="0"/>
      <p:bldP spid="17" grpId="0"/>
      <p:bldP spid="18" grpId="0"/>
      <p:bldP spid="22" grpId="0"/>
    </p:bldLst>
  </p:timing>
</p:sld>
</file>

<file path=ppt/tags/tag1.xml><?xml version="1.0" encoding="utf-8"?>
<p:tagLst xmlns:p="http://schemas.openxmlformats.org/presentationml/2006/main">
  <p:tag name="KSO_WPP_MARK_KEY" val="7ee506a7-0d08-4907-9b72-158870073db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WPS 演示</Application>
  <PresentationFormat>全屏显示(16:9)</PresentationFormat>
  <Paragraphs>317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青岛版二年级数学下册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107</cp:revision>
  <dcterms:created xsi:type="dcterms:W3CDTF">2018-09-11T05:46:00Z</dcterms:created>
  <dcterms:modified xsi:type="dcterms:W3CDTF">2023-02-01T01:52:02Z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4A0107C550834E9BBFDF46B4E2A688D4</vt:lpwstr>
  </property>
  <property fmtid="{D5CDD505-2E9C-101B-9397-08002B2CF9AE}" pid="3" name="KSOProductBuildVer">
    <vt:lpwstr>2052-11.1.0.13703</vt:lpwstr>
  </property>
</Properties>
</file>