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3" r:id="rId4"/>
    <p:sldId id="294" r:id="rId5"/>
    <p:sldId id="295" r:id="rId6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835696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93861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图形与拼组  认识图形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9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3749329" y="2283718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2548562" y="915566"/>
            <a:ext cx="5551829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ko-KR" sz="4400" b="1" dirty="0">
                <a:ln w="22225" cap="flat" cmpd="sng">
                  <a:noFill/>
                  <a:prstDash val="solid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爱心行</a:t>
            </a:r>
            <a:r>
              <a:rPr lang="zh-CN" altLang="ko-KR" sz="4400" b="1" dirty="0" smtClean="0">
                <a:ln w="22225" cap="flat" cmpd="sng">
                  <a:noFill/>
                  <a:prstDash val="solid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r>
              <a:rPr lang="en-US" altLang="zh-CN" sz="2800" dirty="0" smtClean="0">
                <a:ln w="22225" cap="flat" cmpd="sng">
                  <a:noFill/>
                  <a:prstDash val="solid"/>
                </a:ln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形与拼组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830898" y="964745"/>
            <a:ext cx="661174" cy="648000"/>
            <a:chOff x="1326371" y="1457547"/>
            <a:chExt cx="661174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79512" y="706860"/>
            <a:ext cx="8197860" cy="461665"/>
            <a:chOff x="31625" y="1044236"/>
            <a:chExt cx="8197860" cy="461665"/>
          </a:xfrm>
        </p:grpSpPr>
        <p:sp>
          <p:nvSpPr>
            <p:cNvPr id="32" name="TextBox 31"/>
            <p:cNvSpPr txBox="1"/>
            <p:nvPr/>
          </p:nvSpPr>
          <p:spPr>
            <a:xfrm>
              <a:off x="989825" y="1044236"/>
              <a:ext cx="7239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填一填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3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625" y="1107182"/>
              <a:ext cx="931263" cy="391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500094" y="1118898"/>
            <a:ext cx="5596384" cy="1493702"/>
            <a:chOff x="611560" y="2067694"/>
            <a:chExt cx="5596384" cy="1493702"/>
          </a:xfrm>
        </p:grpSpPr>
        <p:sp>
          <p:nvSpPr>
            <p:cNvPr id="35" name="矩形 34"/>
            <p:cNvSpPr/>
            <p:nvPr/>
          </p:nvSpPr>
          <p:spPr>
            <a:xfrm>
              <a:off x="1113614" y="2416308"/>
              <a:ext cx="451779" cy="302673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11560" y="2067694"/>
              <a:ext cx="5596384" cy="1493702"/>
              <a:chOff x="611560" y="2067694"/>
              <a:chExt cx="5596384" cy="1493702"/>
            </a:xfrm>
          </p:grpSpPr>
          <p:sp>
            <p:nvSpPr>
              <p:cNvPr id="37" name="正五边形 36"/>
              <p:cNvSpPr/>
              <p:nvPr/>
            </p:nvSpPr>
            <p:spPr>
              <a:xfrm>
                <a:off x="2031620" y="2067694"/>
                <a:ext cx="216024" cy="936104"/>
              </a:xfrm>
              <a:prstGeom prst="pentagon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六边形 37"/>
              <p:cNvSpPr/>
              <p:nvPr/>
            </p:nvSpPr>
            <p:spPr>
              <a:xfrm>
                <a:off x="2699792" y="2392657"/>
                <a:ext cx="1296144" cy="386649"/>
              </a:xfrm>
              <a:prstGeom prst="hexag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直角三角形 38"/>
              <p:cNvSpPr/>
              <p:nvPr/>
            </p:nvSpPr>
            <p:spPr>
              <a:xfrm>
                <a:off x="4211960" y="2434646"/>
                <a:ext cx="1224136" cy="302673"/>
              </a:xfrm>
              <a:prstGeom prst="rtTriangle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六边形 39"/>
              <p:cNvSpPr/>
              <p:nvPr/>
            </p:nvSpPr>
            <p:spPr>
              <a:xfrm>
                <a:off x="5580112" y="2230175"/>
                <a:ext cx="627832" cy="611141"/>
              </a:xfrm>
              <a:prstGeom prst="hexagon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正五边形 40"/>
              <p:cNvSpPr/>
              <p:nvPr/>
            </p:nvSpPr>
            <p:spPr>
              <a:xfrm>
                <a:off x="611560" y="3003798"/>
                <a:ext cx="666297" cy="432048"/>
              </a:xfrm>
              <a:prstGeom prst="pent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直角三角形 41"/>
              <p:cNvSpPr/>
              <p:nvPr/>
            </p:nvSpPr>
            <p:spPr>
              <a:xfrm>
                <a:off x="1763688" y="3147814"/>
                <a:ext cx="864096" cy="288032"/>
              </a:xfrm>
              <a:prstGeom prst="rt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六边形 42"/>
              <p:cNvSpPr/>
              <p:nvPr/>
            </p:nvSpPr>
            <p:spPr>
              <a:xfrm>
                <a:off x="2843808" y="2895786"/>
                <a:ext cx="432048" cy="648072"/>
              </a:xfrm>
              <a:prstGeom prst="hexagon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正五边形 43"/>
              <p:cNvSpPr/>
              <p:nvPr/>
            </p:nvSpPr>
            <p:spPr>
              <a:xfrm>
                <a:off x="3500078" y="2895786"/>
                <a:ext cx="512920" cy="648072"/>
              </a:xfrm>
              <a:prstGeom prst="pentagon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六边形 44"/>
              <p:cNvSpPr/>
              <p:nvPr/>
            </p:nvSpPr>
            <p:spPr>
              <a:xfrm>
                <a:off x="4396657" y="2841316"/>
                <a:ext cx="576064" cy="720080"/>
              </a:xfrm>
              <a:prstGeom prst="hexagon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645143" y="3186709"/>
          <a:ext cx="5381248" cy="804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5312"/>
                <a:gridCol w="1345312"/>
                <a:gridCol w="1345312"/>
                <a:gridCol w="1345312"/>
              </a:tblGrid>
              <a:tr h="40201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三角形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四边形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五边形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六边形</a:t>
                      </a:r>
                      <a:endParaRPr lang="zh-CN" altLang="en-US" dirty="0"/>
                    </a:p>
                  </a:txBody>
                  <a:tcPr/>
                </a:tc>
              </a:tr>
              <a:tr h="40201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     ）个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      ）个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     ）个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      ）个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7" name="组合 46"/>
          <p:cNvGrpSpPr/>
          <p:nvPr/>
        </p:nvGrpSpPr>
        <p:grpSpPr>
          <a:xfrm>
            <a:off x="6520180" y="1016736"/>
            <a:ext cx="2441407" cy="3067182"/>
            <a:chOff x="6721972" y="1325945"/>
            <a:chExt cx="2441407" cy="3067182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25104" y="2650052"/>
              <a:ext cx="1438275" cy="1743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9" name="椭圆形标注 48"/>
            <p:cNvSpPr/>
            <p:nvPr/>
          </p:nvSpPr>
          <p:spPr>
            <a:xfrm>
              <a:off x="6721972" y="1325945"/>
              <a:ext cx="1722267" cy="1140428"/>
            </a:xfrm>
            <a:prstGeom prst="wedgeEllipseCallout">
              <a:avLst>
                <a:gd name="adj1" fmla="val 32880"/>
                <a:gd name="adj2" fmla="val 7972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要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仔细数哦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069929" y="3501013"/>
            <a:ext cx="316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416127" y="3501013"/>
            <a:ext cx="316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43424" y="3501013"/>
            <a:ext cx="316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20834" y="3542321"/>
            <a:ext cx="316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形标注 9"/>
          <p:cNvSpPr/>
          <p:nvPr/>
        </p:nvSpPr>
        <p:spPr>
          <a:xfrm>
            <a:off x="899592" y="4134269"/>
            <a:ext cx="4032448" cy="525713"/>
          </a:xfrm>
          <a:prstGeom prst="wedgeEllipseCallout">
            <a:avLst>
              <a:gd name="adj1" fmla="val 45159"/>
              <a:gd name="adj2" fmla="val -5820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发现图形的四条边都相等，且四个角是直角。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1738" y="2051466"/>
            <a:ext cx="967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4546791" y="2451576"/>
            <a:ext cx="3265569" cy="430692"/>
          </a:xfrm>
          <a:prstGeom prst="wedgeEllipseCallout">
            <a:avLst>
              <a:gd name="adj1" fmla="val -56822"/>
              <a:gd name="adj2" fmla="val 3963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发现图形有三条边，所以是三角形。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形标注 22"/>
          <p:cNvSpPr/>
          <p:nvPr/>
        </p:nvSpPr>
        <p:spPr>
          <a:xfrm>
            <a:off x="5662915" y="3273582"/>
            <a:ext cx="2554033" cy="525713"/>
          </a:xfrm>
          <a:prstGeom prst="wedgeEllipseCallout">
            <a:avLst>
              <a:gd name="adj1" fmla="val -62369"/>
              <a:gd name="adj2" fmla="val 2151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发现是对边相等，且四个角是直角。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形标注 23"/>
          <p:cNvSpPr/>
          <p:nvPr/>
        </p:nvSpPr>
        <p:spPr>
          <a:xfrm>
            <a:off x="4580384" y="1572022"/>
            <a:ext cx="2718156" cy="525713"/>
          </a:xfrm>
          <a:prstGeom prst="wedgeEllipseCallout">
            <a:avLst>
              <a:gd name="adj1" fmla="val -51275"/>
              <a:gd name="adj2" fmla="val 6137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发现是对边相等，且四个角是直角。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56340" y="3765100"/>
            <a:ext cx="967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14889" y="3771971"/>
            <a:ext cx="967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1304" y="1016069"/>
            <a:ext cx="8197860" cy="461665"/>
            <a:chOff x="31625" y="1044236"/>
            <a:chExt cx="8197860" cy="461665"/>
          </a:xfrm>
        </p:grpSpPr>
        <p:sp>
          <p:nvSpPr>
            <p:cNvPr id="7" name="TextBox 6"/>
            <p:cNvSpPr txBox="1"/>
            <p:nvPr/>
          </p:nvSpPr>
          <p:spPr>
            <a:xfrm>
              <a:off x="989825" y="1044236"/>
              <a:ext cx="7239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剪纸游戏。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625" y="1107182"/>
              <a:ext cx="931263" cy="391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193" name="组合 8192"/>
          <p:cNvGrpSpPr/>
          <p:nvPr/>
        </p:nvGrpSpPr>
        <p:grpSpPr>
          <a:xfrm>
            <a:off x="3419873" y="483518"/>
            <a:ext cx="5065836" cy="2183404"/>
            <a:chOff x="3419873" y="483518"/>
            <a:chExt cx="5065836" cy="2183404"/>
          </a:xfrm>
        </p:grpSpPr>
        <p:sp>
          <p:nvSpPr>
            <p:cNvPr id="8192" name="云形标注 8191"/>
            <p:cNvSpPr/>
            <p:nvPr/>
          </p:nvSpPr>
          <p:spPr>
            <a:xfrm>
              <a:off x="3419873" y="483518"/>
              <a:ext cx="4392488" cy="791458"/>
            </a:xfrm>
            <a:prstGeom prst="cloudCallout">
              <a:avLst>
                <a:gd name="adj1" fmla="val 31861"/>
                <a:gd name="adj2" fmla="val 63703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你还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能把长方形的纸剪成什么形状的？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7" name="Picture 3"/>
            <p:cNvPicPr/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71614" y="1085137"/>
              <a:ext cx="1014095" cy="1581785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grpSp>
        <p:nvGrpSpPr>
          <p:cNvPr id="8200" name="组合 8199"/>
          <p:cNvGrpSpPr/>
          <p:nvPr/>
        </p:nvGrpSpPr>
        <p:grpSpPr>
          <a:xfrm>
            <a:off x="933691" y="1887365"/>
            <a:ext cx="7552018" cy="2284716"/>
            <a:chOff x="989825" y="1932434"/>
            <a:chExt cx="7552018" cy="2284716"/>
          </a:xfrm>
        </p:grpSpPr>
        <p:grpSp>
          <p:nvGrpSpPr>
            <p:cNvPr id="8194" name="组合 8193"/>
            <p:cNvGrpSpPr/>
            <p:nvPr/>
          </p:nvGrpSpPr>
          <p:grpSpPr>
            <a:xfrm>
              <a:off x="989825" y="1932434"/>
              <a:ext cx="7552018" cy="2284716"/>
              <a:chOff x="989825" y="1932434"/>
              <a:chExt cx="7552018" cy="228471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989825" y="1932434"/>
                <a:ext cx="7552018" cy="2284716"/>
                <a:chOff x="989825" y="1932434"/>
                <a:chExt cx="7552018" cy="2284716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002607" y="1932434"/>
                  <a:ext cx="7539236" cy="638175"/>
                  <a:chOff x="1002607" y="1932434"/>
                  <a:chExt cx="7539236" cy="638175"/>
                </a:xfrm>
              </p:grpSpPr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1002607" y="1932434"/>
                    <a:ext cx="3569393" cy="638175"/>
                    <a:chOff x="1002607" y="1932434"/>
                    <a:chExt cx="3569393" cy="638175"/>
                  </a:xfrm>
                </p:grpSpPr>
                <p:pic>
                  <p:nvPicPr>
                    <p:cNvPr id="8195" name="Picture 3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1695450" y="1932434"/>
                      <a:ext cx="2876550" cy="63817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sp>
                  <p:nvSpPr>
                    <p:cNvPr id="8" name="TextBox 7"/>
                    <p:cNvSpPr txBox="1"/>
                    <p:nvPr/>
                  </p:nvSpPr>
                  <p:spPr>
                    <a:xfrm>
                      <a:off x="1002607" y="1938536"/>
                      <a:ext cx="576064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12" name="TextBox 11"/>
                  <p:cNvSpPr txBox="1"/>
                  <p:nvPr/>
                </p:nvSpPr>
                <p:spPr>
                  <a:xfrm>
                    <a:off x="4700142" y="2076031"/>
                    <a:ext cx="3841701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剪</a:t>
                    </a:r>
                    <a:r>
                      <a:rPr lang="zh-CN" altLang="en-US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成了</a:t>
                    </a:r>
                    <a:r>
                      <a:rPr lang="en-US" altLang="zh-CN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2</a:t>
                    </a:r>
                    <a:r>
                      <a:rPr lang="zh-CN" altLang="en-US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r>
                      <a:rPr lang="zh-CN" altLang="en-US" sz="2000" u="sng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   </a:t>
                    </a:r>
                    <a:r>
                      <a:rPr lang="zh-CN" altLang="en-US" sz="20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形。</a:t>
                    </a:r>
                    <a:endParaRPr lang="zh-CN" altLang="en-US" sz="20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30" name="组合 29"/>
                <p:cNvGrpSpPr/>
                <p:nvPr/>
              </p:nvGrpSpPr>
              <p:grpSpPr>
                <a:xfrm>
                  <a:off x="989825" y="2749708"/>
                  <a:ext cx="7382725" cy="1467442"/>
                  <a:chOff x="989825" y="2749708"/>
                  <a:chExt cx="7382725" cy="1467442"/>
                </a:xfrm>
              </p:grpSpPr>
              <p:grpSp>
                <p:nvGrpSpPr>
                  <p:cNvPr id="20" name="组合 19"/>
                  <p:cNvGrpSpPr/>
                  <p:nvPr/>
                </p:nvGrpSpPr>
                <p:grpSpPr>
                  <a:xfrm>
                    <a:off x="989825" y="2749708"/>
                    <a:ext cx="7382725" cy="657225"/>
                    <a:chOff x="989825" y="2749708"/>
                    <a:chExt cx="7382725" cy="657225"/>
                  </a:xfrm>
                </p:grpSpPr>
                <p:grpSp>
                  <p:nvGrpSpPr>
                    <p:cNvPr id="19" name="组合 18"/>
                    <p:cNvGrpSpPr/>
                    <p:nvPr/>
                  </p:nvGrpSpPr>
                  <p:grpSpPr>
                    <a:xfrm>
                      <a:off x="989825" y="2749708"/>
                      <a:ext cx="3685462" cy="657225"/>
                      <a:chOff x="989825" y="2749708"/>
                      <a:chExt cx="3685462" cy="657225"/>
                    </a:xfrm>
                  </p:grpSpPr>
                  <p:pic>
                    <p:nvPicPr>
                      <p:cNvPr id="8196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387" y="2749708"/>
                        <a:ext cx="30099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  <p:sp>
                    <p:nvSpPr>
                      <p:cNvPr id="14" name="TextBox 13"/>
                      <p:cNvSpPr txBox="1"/>
                      <p:nvPr/>
                    </p:nvSpPr>
                    <p:spPr>
                      <a:xfrm>
                        <a:off x="989825" y="2845067"/>
                        <a:ext cx="576064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200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（</a:t>
                        </a:r>
                        <a:r>
                          <a:rPr lang="en-US" altLang="zh-CN" sz="2000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2</a:t>
                        </a:r>
                        <a:r>
                          <a:rPr lang="zh-CN" altLang="en-US" sz="200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）</a:t>
                        </a:r>
                        <a:endPara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sp>
                  <p:nvSpPr>
                    <p:cNvPr id="15" name="TextBox 14"/>
                    <p:cNvSpPr txBox="1"/>
                    <p:nvPr/>
                  </p:nvSpPr>
                  <p:spPr>
                    <a:xfrm>
                      <a:off x="4772150" y="2864781"/>
                      <a:ext cx="3600400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剪</a:t>
                      </a:r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成了</a:t>
                      </a:r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r>
                        <a:rPr lang="zh-CN" altLang="en-US" sz="2000" u="sng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2000" u="sng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三角</a:t>
                      </a:r>
                      <a:r>
                        <a:rPr lang="zh-CN" altLang="en-US" sz="2000" u="sng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形。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29" name="组合 28"/>
                  <p:cNvGrpSpPr/>
                  <p:nvPr/>
                </p:nvGrpSpPr>
                <p:grpSpPr>
                  <a:xfrm>
                    <a:off x="989825" y="3507854"/>
                    <a:ext cx="7283258" cy="709296"/>
                    <a:chOff x="989825" y="3507854"/>
                    <a:chExt cx="7283258" cy="709296"/>
                  </a:xfrm>
                </p:grpSpPr>
                <p:grpSp>
                  <p:nvGrpSpPr>
                    <p:cNvPr id="28" name="组合 27"/>
                    <p:cNvGrpSpPr/>
                    <p:nvPr/>
                  </p:nvGrpSpPr>
                  <p:grpSpPr>
                    <a:xfrm>
                      <a:off x="989825" y="3507854"/>
                      <a:ext cx="4652764" cy="685800"/>
                      <a:chOff x="989825" y="3507854"/>
                      <a:chExt cx="4652764" cy="685800"/>
                    </a:xfrm>
                  </p:grpSpPr>
                  <p:pic>
                    <p:nvPicPr>
                      <p:cNvPr id="8197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889" y="3507854"/>
                        <a:ext cx="40767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  <p:sp>
                    <p:nvSpPr>
                      <p:cNvPr id="17" name="TextBox 16"/>
                      <p:cNvSpPr txBox="1"/>
                      <p:nvPr/>
                    </p:nvSpPr>
                    <p:spPr>
                      <a:xfrm>
                        <a:off x="989825" y="3650699"/>
                        <a:ext cx="576064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200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（</a:t>
                        </a:r>
                        <a:r>
                          <a:rPr lang="en-US" altLang="zh-CN" sz="200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3</a:t>
                        </a:r>
                        <a:r>
                          <a:rPr lang="zh-CN" altLang="en-US" sz="200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）</a:t>
                        </a:r>
                        <a:endPara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sp>
                  <p:nvSpPr>
                    <p:cNvPr id="18" name="TextBox 17"/>
                    <p:cNvSpPr txBox="1"/>
                    <p:nvPr/>
                  </p:nvSpPr>
                  <p:spPr>
                    <a:xfrm>
                      <a:off x="4672683" y="3817040"/>
                      <a:ext cx="3600400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剪</a:t>
                      </a:r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成了</a:t>
                      </a:r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r>
                        <a:rPr lang="zh-CN" altLang="en-US" sz="2000" u="sng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形和</a:t>
                      </a:r>
                      <a:r>
                        <a:rPr lang="zh-CN" altLang="en-US" sz="2000" u="sng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形</a:t>
                      </a:r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</p:grpSp>
          <p:cxnSp>
            <p:nvCxnSpPr>
              <p:cNvPr id="33" name="直接连接符 32"/>
              <p:cNvCxnSpPr/>
              <p:nvPr/>
            </p:nvCxnSpPr>
            <p:spPr>
              <a:xfrm>
                <a:off x="2771800" y="2236984"/>
                <a:ext cx="705794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727599" y="2236984"/>
                <a:ext cx="723827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699792" y="2845067"/>
                <a:ext cx="687738" cy="40011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727599" y="2845067"/>
                <a:ext cx="687738" cy="411024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1695450" y="3579863"/>
                <a:ext cx="412107" cy="435456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3707904" y="2845067"/>
                <a:ext cx="720080" cy="42851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3707904" y="2829668"/>
                <a:ext cx="720080" cy="415509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2654003" y="3583271"/>
                <a:ext cx="432048" cy="43204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4067944" y="3583271"/>
                <a:ext cx="0" cy="467538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8199" name="直接连接符 8198"/>
            <p:cNvCxnSpPr/>
            <p:nvPr/>
          </p:nvCxnSpPr>
          <p:spPr>
            <a:xfrm>
              <a:off x="3086051" y="3583271"/>
              <a:ext cx="0" cy="432048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>
            <a:stCxn id="7" idx="1"/>
            <a:endCxn id="7" idx="3"/>
          </p:cNvCxnSpPr>
          <p:nvPr/>
        </p:nvCxnSpPr>
        <p:spPr>
          <a:xfrm>
            <a:off x="1276405" y="1557018"/>
            <a:ext cx="701855" cy="0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7" idx="0"/>
            <a:endCxn id="7" idx="2"/>
          </p:cNvCxnSpPr>
          <p:nvPr/>
        </p:nvCxnSpPr>
        <p:spPr>
          <a:xfrm>
            <a:off x="1627333" y="1232982"/>
            <a:ext cx="0" cy="648072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4" idx="0"/>
            <a:endCxn id="24" idx="2"/>
          </p:cNvCxnSpPr>
          <p:nvPr/>
        </p:nvCxnSpPr>
        <p:spPr>
          <a:xfrm>
            <a:off x="3058380" y="1362326"/>
            <a:ext cx="0" cy="360040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510849" y="1000518"/>
            <a:ext cx="7968678" cy="1083656"/>
            <a:chOff x="105993" y="2202963"/>
            <a:chExt cx="7968678" cy="1083656"/>
          </a:xfrm>
        </p:grpSpPr>
        <p:grpSp>
          <p:nvGrpSpPr>
            <p:cNvPr id="41" name="组合 40"/>
            <p:cNvGrpSpPr/>
            <p:nvPr/>
          </p:nvGrpSpPr>
          <p:grpSpPr>
            <a:xfrm>
              <a:off x="105993" y="2202963"/>
              <a:ext cx="7968678" cy="1083656"/>
              <a:chOff x="105993" y="2754578"/>
              <a:chExt cx="7968678" cy="1083656"/>
            </a:xfrm>
          </p:grpSpPr>
          <p:grpSp>
            <p:nvGrpSpPr>
              <p:cNvPr id="9242" name="组合 9241"/>
              <p:cNvGrpSpPr/>
              <p:nvPr/>
            </p:nvGrpSpPr>
            <p:grpSpPr>
              <a:xfrm>
                <a:off x="105993" y="2754578"/>
                <a:ext cx="7968678" cy="1083656"/>
                <a:chOff x="323528" y="2032730"/>
                <a:chExt cx="7968678" cy="1083656"/>
              </a:xfrm>
            </p:grpSpPr>
            <p:grpSp>
              <p:nvGrpSpPr>
                <p:cNvPr id="9232" name="组合 9231"/>
                <p:cNvGrpSpPr/>
                <p:nvPr/>
              </p:nvGrpSpPr>
              <p:grpSpPr>
                <a:xfrm>
                  <a:off x="1089084" y="2032730"/>
                  <a:ext cx="7203122" cy="1083656"/>
                  <a:chOff x="1277857" y="2123262"/>
                  <a:chExt cx="7203122" cy="1083656"/>
                </a:xfrm>
              </p:grpSpPr>
              <p:sp>
                <p:nvSpPr>
                  <p:cNvPr id="7" name="矩形 6"/>
                  <p:cNvSpPr/>
                  <p:nvPr/>
                </p:nvSpPr>
                <p:spPr>
                  <a:xfrm>
                    <a:off x="1277857" y="2355726"/>
                    <a:ext cx="701855" cy="648072"/>
                  </a:xfrm>
                  <a:prstGeom prst="rect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5" name="直接箭头连接符 14"/>
                  <p:cNvCxnSpPr/>
                  <p:nvPr/>
                </p:nvCxnSpPr>
                <p:spPr>
                  <a:xfrm>
                    <a:off x="2114133" y="2679762"/>
                    <a:ext cx="269055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曲线连接符 21"/>
                  <p:cNvCxnSpPr/>
                  <p:nvPr/>
                </p:nvCxnSpPr>
                <p:spPr>
                  <a:xfrm rot="10800000">
                    <a:off x="1466630" y="2512504"/>
                    <a:ext cx="484518" cy="275270"/>
                  </a:xfrm>
                  <a:prstGeom prst="curvedConnector3">
                    <a:avLst>
                      <a:gd name="adj1" fmla="val 99147"/>
                    </a:avLst>
                  </a:prstGeom>
                  <a:ln>
                    <a:tailEnd type="arrow"/>
                  </a:ln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9224" name="组合 9223"/>
                  <p:cNvGrpSpPr/>
                  <p:nvPr/>
                </p:nvGrpSpPr>
                <p:grpSpPr>
                  <a:xfrm>
                    <a:off x="2555776" y="2485070"/>
                    <a:ext cx="864096" cy="360040"/>
                    <a:chOff x="2483768" y="2679762"/>
                    <a:chExt cx="864096" cy="360040"/>
                  </a:xfrm>
                </p:grpSpPr>
                <p:grpSp>
                  <p:nvGrpSpPr>
                    <p:cNvPr id="9217" name="组合 9216"/>
                    <p:cNvGrpSpPr/>
                    <p:nvPr/>
                  </p:nvGrpSpPr>
                  <p:grpSpPr>
                    <a:xfrm>
                      <a:off x="2483768" y="2679762"/>
                      <a:ext cx="864096" cy="360040"/>
                      <a:chOff x="2483768" y="2679762"/>
                      <a:chExt cx="864096" cy="360040"/>
                    </a:xfrm>
                  </p:grpSpPr>
                  <p:grpSp>
                    <p:nvGrpSpPr>
                      <p:cNvPr id="9216" name="组合 9215"/>
                      <p:cNvGrpSpPr/>
                      <p:nvPr/>
                    </p:nvGrpSpPr>
                    <p:grpSpPr>
                      <a:xfrm>
                        <a:off x="2483768" y="2679762"/>
                        <a:ext cx="864096" cy="360040"/>
                        <a:chOff x="2483768" y="2679762"/>
                        <a:chExt cx="864096" cy="360040"/>
                      </a:xfrm>
                    </p:grpSpPr>
                    <p:sp>
                      <p:nvSpPr>
                        <p:cNvPr id="24" name="矩形 23"/>
                        <p:cNvSpPr/>
                        <p:nvPr/>
                      </p:nvSpPr>
                      <p:spPr>
                        <a:xfrm>
                          <a:off x="2627784" y="2679762"/>
                          <a:ext cx="720080" cy="360040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cxnSp>
                      <p:nvCxnSpPr>
                        <p:cNvPr id="29" name="直接连接符 28"/>
                        <p:cNvCxnSpPr/>
                        <p:nvPr/>
                      </p:nvCxnSpPr>
                      <p:spPr>
                        <a:xfrm flipH="1" flipV="1">
                          <a:off x="2483768" y="2679762"/>
                          <a:ext cx="144016" cy="324036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31" name="直接连接符 30"/>
                      <p:cNvCxnSpPr/>
                      <p:nvPr/>
                    </p:nvCxnSpPr>
                    <p:spPr>
                      <a:xfrm>
                        <a:off x="2483768" y="2679762"/>
                        <a:ext cx="144016" cy="0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8" name="直接连接符 37"/>
                    <p:cNvCxnSpPr>
                      <a:stCxn id="24" idx="0"/>
                      <a:endCxn id="24" idx="2"/>
                    </p:cNvCxnSpPr>
                    <p:nvPr/>
                  </p:nvCxnSpPr>
                  <p:spPr>
                    <a:xfrm>
                      <a:off x="2987824" y="2679762"/>
                      <a:ext cx="0" cy="360040"/>
                    </a:xfrm>
                    <a:prstGeom prst="line">
                      <a:avLst/>
                    </a:prstGeom>
                    <a:ln w="3175"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2" name="直接箭头连接符 41"/>
                  <p:cNvCxnSpPr/>
                  <p:nvPr/>
                </p:nvCxnSpPr>
                <p:spPr>
                  <a:xfrm>
                    <a:off x="3419872" y="2692524"/>
                    <a:ext cx="269055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9230" name="组合 9229"/>
                  <p:cNvGrpSpPr/>
                  <p:nvPr/>
                </p:nvGrpSpPr>
                <p:grpSpPr>
                  <a:xfrm>
                    <a:off x="3688927" y="2485070"/>
                    <a:ext cx="535423" cy="387474"/>
                    <a:chOff x="3688927" y="2485070"/>
                    <a:chExt cx="535423" cy="387474"/>
                  </a:xfrm>
                </p:grpSpPr>
                <p:sp>
                  <p:nvSpPr>
                    <p:cNvPr id="9225" name="矩形 9224"/>
                    <p:cNvSpPr/>
                    <p:nvPr/>
                  </p:nvSpPr>
                  <p:spPr>
                    <a:xfrm>
                      <a:off x="3864310" y="2512504"/>
                      <a:ext cx="360040" cy="360040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9227" name="直接连接符 9226"/>
                    <p:cNvCxnSpPr/>
                    <p:nvPr/>
                  </p:nvCxnSpPr>
                  <p:spPr>
                    <a:xfrm flipH="1" flipV="1">
                      <a:off x="3688927" y="2512504"/>
                      <a:ext cx="175383" cy="36004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9" name="直接连接符 9228"/>
                    <p:cNvCxnSpPr/>
                    <p:nvPr/>
                  </p:nvCxnSpPr>
                  <p:spPr>
                    <a:xfrm>
                      <a:off x="3688927" y="2485070"/>
                      <a:ext cx="175383" cy="2743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9" name="直接箭头连接符 48"/>
                  <p:cNvCxnSpPr/>
                  <p:nvPr/>
                </p:nvCxnSpPr>
                <p:spPr>
                  <a:xfrm>
                    <a:off x="4279105" y="2665090"/>
                    <a:ext cx="269055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9231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1" cstate="print"/>
                  <a:srcRect/>
                  <a:stretch>
                    <a:fillRect/>
                  </a:stretch>
                </p:blipFill>
                <p:spPr bwMode="auto">
                  <a:xfrm>
                    <a:off x="4548160" y="2123262"/>
                    <a:ext cx="3932819" cy="108365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sp>
              <p:nvSpPr>
                <p:cNvPr id="9241" name="TextBox 9240"/>
                <p:cNvSpPr txBox="1"/>
                <p:nvPr/>
              </p:nvSpPr>
              <p:spPr>
                <a:xfrm>
                  <a:off x="323528" y="2343725"/>
                  <a:ext cx="6604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</a:t>
                  </a:r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）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66" name="直接连接符 65"/>
              <p:cNvCxnSpPr/>
              <p:nvPr/>
            </p:nvCxnSpPr>
            <p:spPr>
              <a:xfrm flipH="1" flipV="1">
                <a:off x="860788" y="3298148"/>
                <a:ext cx="807011" cy="14672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237" name="曲线连接符 9236"/>
            <p:cNvCxnSpPr/>
            <p:nvPr/>
          </p:nvCxnSpPr>
          <p:spPr>
            <a:xfrm rot="5400000" flipH="1" flipV="1">
              <a:off x="2495576" y="2638861"/>
              <a:ext cx="315895" cy="116763"/>
            </a:xfrm>
            <a:prstGeom prst="curvedConnector3">
              <a:avLst>
                <a:gd name="adj1" fmla="val -4274"/>
              </a:avLst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>
            <a:off x="550604" y="2826242"/>
            <a:ext cx="7890767" cy="1048261"/>
            <a:chOff x="318153" y="3285647"/>
            <a:chExt cx="7890767" cy="1048261"/>
          </a:xfrm>
        </p:grpSpPr>
        <p:cxnSp>
          <p:nvCxnSpPr>
            <p:cNvPr id="84" name="直接箭头连接符 83"/>
            <p:cNvCxnSpPr/>
            <p:nvPr/>
          </p:nvCxnSpPr>
          <p:spPr>
            <a:xfrm>
              <a:off x="1976880" y="3623995"/>
              <a:ext cx="26905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2" name="组合 71"/>
            <p:cNvGrpSpPr/>
            <p:nvPr/>
          </p:nvGrpSpPr>
          <p:grpSpPr>
            <a:xfrm>
              <a:off x="318153" y="3285647"/>
              <a:ext cx="7890767" cy="1048261"/>
              <a:chOff x="98484" y="3435846"/>
              <a:chExt cx="7890767" cy="1048261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871549" y="3435846"/>
                <a:ext cx="7117702" cy="1048261"/>
                <a:chOff x="1064503" y="1031365"/>
                <a:chExt cx="7117702" cy="1048261"/>
              </a:xfrm>
            </p:grpSpPr>
            <p:grpSp>
              <p:nvGrpSpPr>
                <p:cNvPr id="69" name="组合 68"/>
                <p:cNvGrpSpPr/>
                <p:nvPr/>
              </p:nvGrpSpPr>
              <p:grpSpPr>
                <a:xfrm>
                  <a:off x="1064503" y="1031365"/>
                  <a:ext cx="7117702" cy="1048261"/>
                  <a:chOff x="860788" y="3349526"/>
                  <a:chExt cx="7117702" cy="1048261"/>
                </a:xfrm>
              </p:grpSpPr>
              <p:grpSp>
                <p:nvGrpSpPr>
                  <p:cNvPr id="45" name="组合 44"/>
                  <p:cNvGrpSpPr/>
                  <p:nvPr/>
                </p:nvGrpSpPr>
                <p:grpSpPr>
                  <a:xfrm>
                    <a:off x="860788" y="3363838"/>
                    <a:ext cx="701855" cy="648072"/>
                    <a:chOff x="860788" y="3363838"/>
                    <a:chExt cx="701855" cy="648072"/>
                  </a:xfrm>
                </p:grpSpPr>
                <p:sp>
                  <p:nvSpPr>
                    <p:cNvPr id="79" name="矩形 78"/>
                    <p:cNvSpPr/>
                    <p:nvPr/>
                  </p:nvSpPr>
                  <p:spPr>
                    <a:xfrm>
                      <a:off x="860788" y="3363838"/>
                      <a:ext cx="701855" cy="648072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 flipH="1" flipV="1">
                      <a:off x="860788" y="3363838"/>
                      <a:ext cx="684052" cy="648072"/>
                    </a:xfrm>
                    <a:prstGeom prst="line">
                      <a:avLst/>
                    </a:prstGeom>
                    <a:ln w="3175"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6" name="组合 55"/>
                  <p:cNvGrpSpPr/>
                  <p:nvPr/>
                </p:nvGrpSpPr>
                <p:grpSpPr>
                  <a:xfrm>
                    <a:off x="2221476" y="3491572"/>
                    <a:ext cx="665012" cy="576064"/>
                    <a:chOff x="2348552" y="3390705"/>
                    <a:chExt cx="665012" cy="576064"/>
                  </a:xfrm>
                </p:grpSpPr>
                <p:grpSp>
                  <p:nvGrpSpPr>
                    <p:cNvPr id="53" name="组合 52"/>
                    <p:cNvGrpSpPr/>
                    <p:nvPr/>
                  </p:nvGrpSpPr>
                  <p:grpSpPr>
                    <a:xfrm>
                      <a:off x="2348552" y="3390705"/>
                      <a:ext cx="665012" cy="576064"/>
                      <a:chOff x="2348552" y="3390705"/>
                      <a:chExt cx="665012" cy="576064"/>
                    </a:xfrm>
                  </p:grpSpPr>
                  <p:grpSp>
                    <p:nvGrpSpPr>
                      <p:cNvPr id="50" name="组合 49"/>
                      <p:cNvGrpSpPr/>
                      <p:nvPr/>
                    </p:nvGrpSpPr>
                    <p:grpSpPr>
                      <a:xfrm>
                        <a:off x="2348552" y="3390705"/>
                        <a:ext cx="609942" cy="576064"/>
                        <a:chOff x="2348552" y="3390705"/>
                        <a:chExt cx="609942" cy="576064"/>
                      </a:xfrm>
                    </p:grpSpPr>
                    <p:sp>
                      <p:nvSpPr>
                        <p:cNvPr id="48" name="直角三角形 47"/>
                        <p:cNvSpPr/>
                        <p:nvPr/>
                      </p:nvSpPr>
                      <p:spPr>
                        <a:xfrm rot="10800000">
                          <a:off x="2348552" y="3390705"/>
                          <a:ext cx="609942" cy="576064"/>
                        </a:xfrm>
                        <a:prstGeom prst="rtTriangl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cxnSp>
                      <p:nvCxnSpPr>
                        <p:cNvPr id="89" name="曲线连接符 88"/>
                        <p:cNvCxnSpPr/>
                        <p:nvPr/>
                      </p:nvCxnSpPr>
                      <p:spPr>
                        <a:xfrm rot="5400000" flipH="1" flipV="1">
                          <a:off x="2612339" y="3563275"/>
                          <a:ext cx="315895" cy="116763"/>
                        </a:xfrm>
                        <a:prstGeom prst="curvedConnector3">
                          <a:avLst>
                            <a:gd name="adj1" fmla="val -4274"/>
                          </a:avLst>
                        </a:prstGeom>
                        <a:ln>
                          <a:tailEnd type="arrow"/>
                        </a:ln>
                      </p:spPr>
                      <p:style>
                        <a:lnRef idx="3">
                          <a:schemeClr val="dk1"/>
                        </a:lnRef>
                        <a:fillRef idx="0">
                          <a:schemeClr val="dk1"/>
                        </a:fillRef>
                        <a:effectRef idx="2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52" name="直接连接符 51"/>
                      <p:cNvCxnSpPr>
                        <a:stCxn id="48" idx="2"/>
                      </p:cNvCxnSpPr>
                      <p:nvPr/>
                    </p:nvCxnSpPr>
                    <p:spPr>
                      <a:xfrm>
                        <a:off x="2958494" y="3390705"/>
                        <a:ext cx="55070" cy="0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55" name="直接连接符 54"/>
                    <p:cNvCxnSpPr>
                      <a:endCxn id="48" idx="0"/>
                    </p:cNvCxnSpPr>
                    <p:nvPr/>
                  </p:nvCxnSpPr>
                  <p:spPr>
                    <a:xfrm flipH="1">
                      <a:off x="2958494" y="3390705"/>
                      <a:ext cx="55070" cy="57606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7" name="直接箭头连接符 96"/>
                  <p:cNvCxnSpPr/>
                  <p:nvPr/>
                </p:nvCxnSpPr>
                <p:spPr>
                  <a:xfrm>
                    <a:off x="2886488" y="3678737"/>
                    <a:ext cx="269055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67" name="组合 66"/>
                  <p:cNvGrpSpPr/>
                  <p:nvPr/>
                </p:nvGrpSpPr>
                <p:grpSpPr>
                  <a:xfrm>
                    <a:off x="3439545" y="3413774"/>
                    <a:ext cx="422419" cy="466697"/>
                    <a:chOff x="3439545" y="3413774"/>
                    <a:chExt cx="422419" cy="466697"/>
                  </a:xfrm>
                </p:grpSpPr>
                <p:grpSp>
                  <p:nvGrpSpPr>
                    <p:cNvPr id="60" name="组合 59"/>
                    <p:cNvGrpSpPr/>
                    <p:nvPr/>
                  </p:nvGrpSpPr>
                  <p:grpSpPr>
                    <a:xfrm>
                      <a:off x="3439545" y="3413774"/>
                      <a:ext cx="422419" cy="466697"/>
                      <a:chOff x="3439545" y="3413774"/>
                      <a:chExt cx="422419" cy="466697"/>
                    </a:xfrm>
                  </p:grpSpPr>
                  <p:sp>
                    <p:nvSpPr>
                      <p:cNvPr id="57" name="直角三角形 56"/>
                      <p:cNvSpPr/>
                      <p:nvPr/>
                    </p:nvSpPr>
                    <p:spPr>
                      <a:xfrm rot="18786812">
                        <a:off x="3432580" y="3420739"/>
                        <a:ext cx="360040" cy="346109"/>
                      </a:xfrm>
                      <a:prstGeom prst="rtTriangle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cxnSp>
                    <p:nvCxnSpPr>
                      <p:cNvPr id="59" name="直接连接符 58"/>
                      <p:cNvCxnSpPr>
                        <a:stCxn id="57" idx="4"/>
                      </p:cNvCxnSpPr>
                      <p:nvPr/>
                    </p:nvCxnSpPr>
                    <p:spPr>
                      <a:xfrm flipH="1">
                        <a:off x="3638022" y="3580652"/>
                        <a:ext cx="223942" cy="299819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65" name="直接连接符 64"/>
                    <p:cNvCxnSpPr>
                      <a:endCxn id="57" idx="2"/>
                    </p:cNvCxnSpPr>
                    <p:nvPr/>
                  </p:nvCxnSpPr>
                  <p:spPr>
                    <a:xfrm flipH="1" flipV="1">
                      <a:off x="3615896" y="3843482"/>
                      <a:ext cx="22126" cy="36989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pic>
                <p:nvPicPr>
                  <p:cNvPr id="68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4179528" y="3349526"/>
                    <a:ext cx="3798962" cy="104826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cxnSp>
                <p:nvCxnSpPr>
                  <p:cNvPr id="107" name="直接箭头连接符 106"/>
                  <p:cNvCxnSpPr/>
                  <p:nvPr/>
                </p:nvCxnSpPr>
                <p:spPr>
                  <a:xfrm>
                    <a:off x="3910473" y="3730561"/>
                    <a:ext cx="269055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6" name="曲线连接符 85"/>
                <p:cNvCxnSpPr/>
                <p:nvPr/>
              </p:nvCxnSpPr>
              <p:spPr>
                <a:xfrm rot="5400000" flipH="1" flipV="1">
                  <a:off x="1257482" y="1294114"/>
                  <a:ext cx="315895" cy="116763"/>
                </a:xfrm>
                <a:prstGeom prst="curvedConnector3">
                  <a:avLst>
                    <a:gd name="adj1" fmla="val -4274"/>
                  </a:avLst>
                </a:prstGeom>
                <a:ln>
                  <a:tailEnd type="arrow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1" name="TextBox 110"/>
              <p:cNvSpPr txBox="1"/>
              <p:nvPr/>
            </p:nvSpPr>
            <p:spPr>
              <a:xfrm>
                <a:off x="98484" y="3486631"/>
                <a:ext cx="660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550604" y="439850"/>
            <a:ext cx="8197860" cy="461665"/>
            <a:chOff x="31625" y="1044236"/>
            <a:chExt cx="8197860" cy="461665"/>
          </a:xfrm>
        </p:grpSpPr>
        <p:sp>
          <p:nvSpPr>
            <p:cNvPr id="114" name="TextBox 113"/>
            <p:cNvSpPr txBox="1"/>
            <p:nvPr/>
          </p:nvSpPr>
          <p:spPr>
            <a:xfrm>
              <a:off x="989825" y="1044236"/>
              <a:ext cx="7239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折纸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游戏。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5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625" y="1107182"/>
              <a:ext cx="931263" cy="391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3" name="圆角矩形标注 72"/>
          <p:cNvSpPr/>
          <p:nvPr/>
        </p:nvSpPr>
        <p:spPr>
          <a:xfrm>
            <a:off x="1454360" y="2108651"/>
            <a:ext cx="1594810" cy="661509"/>
          </a:xfrm>
          <a:prstGeom prst="wedgeRoundRectCallout">
            <a:avLst>
              <a:gd name="adj1" fmla="val 25194"/>
              <a:gd name="adj2" fmla="val -11370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对折一下试将正方形平均分成</a:t>
            </a:r>
            <a:r>
              <a:rPr lang="en-US" altLang="zh-CN" sz="1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个小长方形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圆角矩形标注 119"/>
          <p:cNvSpPr/>
          <p:nvPr/>
        </p:nvSpPr>
        <p:spPr>
          <a:xfrm>
            <a:off x="3341035" y="2215518"/>
            <a:ext cx="1391408" cy="661509"/>
          </a:xfrm>
          <a:prstGeom prst="wedgeRoundRectCallout">
            <a:avLst>
              <a:gd name="adj1" fmla="val 25194"/>
              <a:gd name="adj2" fmla="val -11370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再对折将正方形分成</a:t>
            </a:r>
            <a:r>
              <a:rPr lang="en-US" altLang="zh-CN" sz="1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小的正方形。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956579" y="1326476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452523" y="1527395"/>
            <a:ext cx="684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961494" y="3086228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5472557" y="3424782"/>
            <a:ext cx="7453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204899" y="3255505"/>
            <a:ext cx="413823" cy="441479"/>
            <a:chOff x="7020272" y="3823695"/>
            <a:chExt cx="413823" cy="441479"/>
          </a:xfrm>
        </p:grpSpPr>
        <p:grpSp>
          <p:nvGrpSpPr>
            <p:cNvPr id="82" name="组合 81"/>
            <p:cNvGrpSpPr/>
            <p:nvPr/>
          </p:nvGrpSpPr>
          <p:grpSpPr>
            <a:xfrm>
              <a:off x="7020272" y="3841754"/>
              <a:ext cx="413823" cy="423420"/>
              <a:chOff x="7020272" y="3841754"/>
              <a:chExt cx="413823" cy="423420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7020272" y="3841754"/>
                <a:ext cx="413823" cy="42342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0" name="直接连接符 129"/>
              <p:cNvCxnSpPr/>
              <p:nvPr/>
            </p:nvCxnSpPr>
            <p:spPr>
              <a:xfrm flipH="1">
                <a:off x="7020272" y="3841754"/>
                <a:ext cx="413823" cy="42342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4" name="直接连接符 133"/>
            <p:cNvCxnSpPr/>
            <p:nvPr/>
          </p:nvCxnSpPr>
          <p:spPr>
            <a:xfrm flipH="1" flipV="1">
              <a:off x="7020272" y="3823695"/>
              <a:ext cx="413823" cy="441479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圆角矩形标注 137"/>
          <p:cNvSpPr/>
          <p:nvPr/>
        </p:nvSpPr>
        <p:spPr>
          <a:xfrm>
            <a:off x="1586089" y="3777428"/>
            <a:ext cx="1594810" cy="661509"/>
          </a:xfrm>
          <a:prstGeom prst="wedgeRoundRectCallout">
            <a:avLst>
              <a:gd name="adj1" fmla="val 25194"/>
              <a:gd name="adj2" fmla="val -11370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个对角重合，对折后形成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个三角形。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圆角矩形标注 138"/>
          <p:cNvSpPr/>
          <p:nvPr/>
        </p:nvSpPr>
        <p:spPr>
          <a:xfrm>
            <a:off x="3245473" y="3782449"/>
            <a:ext cx="1594810" cy="661509"/>
          </a:xfrm>
          <a:prstGeom prst="wedgeRoundRectCallout">
            <a:avLst>
              <a:gd name="adj1" fmla="val 1882"/>
              <a:gd name="adj2" fmla="val -10307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再对折时四个角重合在一起形成</a:t>
            </a:r>
            <a:r>
              <a:rPr lang="en-US" altLang="zh-CN" sz="1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个小三角形。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76" name="图片 7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120" grpId="0" animBg="1"/>
      <p:bldP spid="74" grpId="0"/>
      <p:bldP spid="122" grpId="0"/>
      <p:bldP spid="123" grpId="0"/>
      <p:bldP spid="124" grpId="0"/>
      <p:bldP spid="138" grpId="0" animBg="1"/>
      <p:bldP spid="1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2000910"/>
            <a:ext cx="6330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长方形的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对边相等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，四个角都是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。通常把长方形的长边叫作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，短边的长叫作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正方形的四条边都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，四个角都是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。正方形的每条边的长，叫作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五边形有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五个边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五个角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六边形有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六个边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个角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00375" y="1027926"/>
            <a:ext cx="6143625" cy="2724150"/>
            <a:chOff x="3000375" y="1027926"/>
            <a:chExt cx="6143625" cy="272415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000375" y="1027926"/>
              <a:ext cx="6143625" cy="2724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椭圆形标注 5"/>
            <p:cNvSpPr/>
            <p:nvPr/>
          </p:nvSpPr>
          <p:spPr>
            <a:xfrm>
              <a:off x="7305940" y="1214118"/>
              <a:ext cx="1512167" cy="544408"/>
            </a:xfrm>
            <a:prstGeom prst="wedgeEllipseCallout">
              <a:avLst>
                <a:gd name="adj1" fmla="val 13181"/>
                <a:gd name="adj2" fmla="val 69498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怎样做一个长方形牌子呢？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876256" y="2715766"/>
              <a:ext cx="429684" cy="3600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请勿打扰</a:t>
              </a:r>
              <a:endParaRPr lang="zh-CN" altLang="en-US" sz="9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923928" y="2715766"/>
              <a:ext cx="720080" cy="36004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爱护花草</a:t>
              </a:r>
              <a:endParaRPr lang="zh-CN" altLang="en-US" sz="10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051720" y="3867894"/>
            <a:ext cx="6032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怎样做一个长方形和一个正方形的牌子呢？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65959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58681" y="3166644"/>
            <a:ext cx="3899517" cy="1205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375513" y="1635646"/>
            <a:ext cx="2828335" cy="2748372"/>
            <a:chOff x="155089" y="2256562"/>
            <a:chExt cx="2565052" cy="2642456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155089" y="3345264"/>
              <a:ext cx="1102004" cy="15537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椭圆形标注 8"/>
            <p:cNvSpPr/>
            <p:nvPr/>
          </p:nvSpPr>
          <p:spPr>
            <a:xfrm>
              <a:off x="402276" y="2256562"/>
              <a:ext cx="2317865" cy="1088702"/>
            </a:xfrm>
            <a:prstGeom prst="wedgeEllipseCallou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我折了折，长方形的两组对边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27984" y="1727005"/>
            <a:ext cx="3312369" cy="2428922"/>
            <a:chOff x="2970274" y="1904918"/>
            <a:chExt cx="3312369" cy="2428922"/>
          </a:xfrm>
        </p:grpSpPr>
        <p:pic>
          <p:nvPicPr>
            <p:cNvPr id="18" name="Picture 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64089" y="3009260"/>
              <a:ext cx="918554" cy="1324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椭圆形标注 10"/>
            <p:cNvSpPr/>
            <p:nvPr/>
          </p:nvSpPr>
          <p:spPr>
            <a:xfrm>
              <a:off x="2970274" y="1904918"/>
              <a:ext cx="2537830" cy="1018402"/>
            </a:xfrm>
            <a:prstGeom prst="wedgeEllipseCallout">
              <a:avLst>
                <a:gd name="adj1" fmla="val 58093"/>
                <a:gd name="adj2" fmla="val 7965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发现能完全重合。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5449" y="871681"/>
            <a:ext cx="8216834" cy="523220"/>
            <a:chOff x="577288" y="1059582"/>
            <a:chExt cx="5002824" cy="653443"/>
          </a:xfrm>
        </p:grpSpPr>
        <p:pic>
          <p:nvPicPr>
            <p:cNvPr id="23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通过折纸来了解长方形的特点。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55913" y="2897112"/>
            <a:ext cx="3816424" cy="1590261"/>
            <a:chOff x="3131840" y="2035265"/>
            <a:chExt cx="3816424" cy="159026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31840" y="3233057"/>
              <a:ext cx="3816424" cy="392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131840" y="2035265"/>
              <a:ext cx="2448272" cy="119779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8263" y="1103467"/>
            <a:ext cx="2557750" cy="3187671"/>
            <a:chOff x="214050" y="1635646"/>
            <a:chExt cx="2557750" cy="3187671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4050" y="3778196"/>
              <a:ext cx="1121409" cy="104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椭圆形标注 5"/>
            <p:cNvSpPr/>
            <p:nvPr/>
          </p:nvSpPr>
          <p:spPr>
            <a:xfrm>
              <a:off x="214050" y="1635646"/>
              <a:ext cx="2557750" cy="1413816"/>
            </a:xfrm>
            <a:prstGeom prst="wedgeEllipseCallout">
              <a:avLst>
                <a:gd name="adj1" fmla="val -22855"/>
                <a:gd name="adj2" fmla="val 106007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发现两条相对的长的长相等。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45464" y="1707318"/>
            <a:ext cx="3363078" cy="2654789"/>
            <a:chOff x="5311960" y="2859865"/>
            <a:chExt cx="3080250" cy="2235830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22773" y="3859049"/>
              <a:ext cx="1169437" cy="1236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椭圆形标注 6"/>
            <p:cNvSpPr/>
            <p:nvPr/>
          </p:nvSpPr>
          <p:spPr>
            <a:xfrm>
              <a:off x="5311960" y="2859865"/>
              <a:ext cx="1934535" cy="944494"/>
            </a:xfrm>
            <a:prstGeom prst="wedgeEllipseCallout">
              <a:avLst>
                <a:gd name="adj1" fmla="val 51919"/>
                <a:gd name="adj2" fmla="val 58431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可以发现两条相对的宽相等。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9662" y="339502"/>
            <a:ext cx="8216834" cy="523220"/>
            <a:chOff x="577288" y="1059582"/>
            <a:chExt cx="5002824" cy="653443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通过测量长方形的边来了解长方形的特点。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圆角矩形标注 9"/>
          <p:cNvSpPr/>
          <p:nvPr/>
        </p:nvSpPr>
        <p:spPr>
          <a:xfrm>
            <a:off x="2911997" y="932311"/>
            <a:ext cx="3600400" cy="531196"/>
          </a:xfrm>
          <a:prstGeom prst="wedgeRoundRectCallout">
            <a:avLst>
              <a:gd name="adj1" fmla="val 63530"/>
              <a:gd name="adj2" fmla="val 9836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通常把长方形长边的长叫作长，短边的长叫作宽。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66267" y="2862686"/>
            <a:ext cx="2396520" cy="146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531630" y="555526"/>
            <a:ext cx="8216834" cy="523220"/>
            <a:chOff x="577288" y="1059582"/>
            <a:chExt cx="5002824" cy="653443"/>
          </a:xfrm>
        </p:grpSpPr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通过测量长方形的角来了解长方形的特点。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0315" y="1330058"/>
            <a:ext cx="2376264" cy="3057207"/>
            <a:chOff x="-252536" y="1635647"/>
            <a:chExt cx="2376264" cy="3057207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6805" y="3381395"/>
              <a:ext cx="1034856" cy="1311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形标注 1"/>
            <p:cNvSpPr/>
            <p:nvPr/>
          </p:nvSpPr>
          <p:spPr>
            <a:xfrm>
              <a:off x="-252536" y="1635647"/>
              <a:ext cx="2376264" cy="1514410"/>
            </a:xfrm>
            <a:prstGeom prst="wedgeEllipseCallou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我量了量长方形的四个角。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云形标注 82"/>
          <p:cNvSpPr>
            <a:spLocks noChangeArrowheads="1"/>
          </p:cNvSpPr>
          <p:nvPr/>
        </p:nvSpPr>
        <p:spPr bwMode="auto">
          <a:xfrm>
            <a:off x="3474555" y="1493002"/>
            <a:ext cx="4671752" cy="1171841"/>
          </a:xfrm>
          <a:prstGeom prst="cloudCallout">
            <a:avLst>
              <a:gd name="adj1" fmla="val 25477"/>
              <a:gd name="adj2" fmla="val 109317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发现长方形的四个角是直角。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31506" y="2927905"/>
            <a:ext cx="2486611" cy="1386247"/>
            <a:chOff x="2139631" y="2931790"/>
            <a:chExt cx="3003200" cy="2616823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139631" y="2931790"/>
              <a:ext cx="3003200" cy="26168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" name="直接连接符 2"/>
            <p:cNvCxnSpPr/>
            <p:nvPr/>
          </p:nvCxnSpPr>
          <p:spPr>
            <a:xfrm flipH="1">
              <a:off x="4595401" y="3277146"/>
              <a:ext cx="192623" cy="195890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555776" y="3277146"/>
              <a:ext cx="1944216" cy="19589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" name="圆角矩形标注 38"/>
          <p:cNvSpPr/>
          <p:nvPr/>
        </p:nvSpPr>
        <p:spPr>
          <a:xfrm>
            <a:off x="2890834" y="1225813"/>
            <a:ext cx="3836680" cy="525480"/>
          </a:xfrm>
          <a:prstGeom prst="wedgeRoundRectCallout">
            <a:avLst>
              <a:gd name="adj1" fmla="val 63530"/>
              <a:gd name="adj2" fmla="val 9836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通常把正方形的每条边的长，叫作边长。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27831" y="699542"/>
            <a:ext cx="8216834" cy="523220"/>
            <a:chOff x="577288" y="1059582"/>
            <a:chExt cx="5002824" cy="653443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通过对折正方形来了解正方形的特点。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9512" y="1559753"/>
            <a:ext cx="3135260" cy="2588818"/>
            <a:chOff x="-3420" y="1851670"/>
            <a:chExt cx="3135260" cy="2588818"/>
          </a:xfrm>
        </p:grpSpPr>
        <p:pic>
          <p:nvPicPr>
            <p:cNvPr id="35" name="图片 3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3420" y="3507855"/>
              <a:ext cx="1761346" cy="932633"/>
            </a:xfrm>
            <a:prstGeom prst="rect">
              <a:avLst/>
            </a:prstGeom>
          </p:spPr>
        </p:pic>
        <p:sp>
          <p:nvSpPr>
            <p:cNvPr id="7" name="椭圆形标注 6"/>
            <p:cNvSpPr/>
            <p:nvPr/>
          </p:nvSpPr>
          <p:spPr>
            <a:xfrm>
              <a:off x="384012" y="1851670"/>
              <a:ext cx="2747828" cy="1368152"/>
            </a:xfrm>
            <a:prstGeom prst="wedgeEllipseCallou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我折了折，正方形的四条边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4812" y="2008197"/>
            <a:ext cx="4608512" cy="2140374"/>
            <a:chOff x="3491880" y="2300114"/>
            <a:chExt cx="4608512" cy="214037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76257" y="3277146"/>
              <a:ext cx="1224135" cy="1163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云形标注 10"/>
            <p:cNvSpPr/>
            <p:nvPr/>
          </p:nvSpPr>
          <p:spPr>
            <a:xfrm>
              <a:off x="3491880" y="2300114"/>
              <a:ext cx="4428492" cy="977032"/>
            </a:xfrm>
            <a:prstGeom prst="cloudCallout">
              <a:avLst>
                <a:gd name="adj1" fmla="val 29486"/>
                <a:gd name="adj2" fmla="val 65663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发现四条边的边长相等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131840" y="2499742"/>
            <a:ext cx="1875223" cy="2342470"/>
            <a:chOff x="2864069" y="3363838"/>
            <a:chExt cx="1875223" cy="234247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 rot="2756740">
              <a:off x="2349719" y="3934658"/>
              <a:ext cx="2286000" cy="1257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3059832" y="3363838"/>
              <a:ext cx="1679460" cy="157790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4969" y="428313"/>
            <a:ext cx="8216834" cy="523220"/>
            <a:chOff x="577288" y="1059582"/>
            <a:chExt cx="5002824" cy="653443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7288" y="1223558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通过测量正方形的角来了解</a:t>
              </a: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方形的特点。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9582" y="1126629"/>
            <a:ext cx="3672408" cy="3461345"/>
            <a:chOff x="179512" y="1635646"/>
            <a:chExt cx="3672408" cy="3461345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9512" y="2970232"/>
              <a:ext cx="1835274" cy="21267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椭圆形标注 4"/>
            <p:cNvSpPr/>
            <p:nvPr/>
          </p:nvSpPr>
          <p:spPr>
            <a:xfrm>
              <a:off x="611560" y="1635646"/>
              <a:ext cx="3240360" cy="1334586"/>
            </a:xfrm>
            <a:prstGeom prst="wedgeEllipseCallou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我量了量正方形的四个角。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5471" y="1414661"/>
            <a:ext cx="3820985" cy="3067360"/>
            <a:chOff x="4595401" y="1923678"/>
            <a:chExt cx="3820985" cy="306736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95238" y="3488215"/>
              <a:ext cx="1421148" cy="1502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椭圆形标注 5"/>
            <p:cNvSpPr/>
            <p:nvPr/>
          </p:nvSpPr>
          <p:spPr>
            <a:xfrm>
              <a:off x="4595401" y="1923678"/>
              <a:ext cx="3114578" cy="1348999"/>
            </a:xfrm>
            <a:prstGeom prst="wedgeEllipseCallout">
              <a:avLst>
                <a:gd name="adj1" fmla="val 41476"/>
                <a:gd name="adj2" fmla="val 84046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发现正方形的四个角是直角。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4899" y="555526"/>
            <a:ext cx="8216834" cy="905024"/>
            <a:chOff x="577288" y="582751"/>
            <a:chExt cx="5002824" cy="1130274"/>
          </a:xfrm>
        </p:grpSpPr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582751"/>
              <a:ext cx="567000" cy="489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4464496" cy="65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80157" y="483518"/>
            <a:ext cx="5688632" cy="527302"/>
            <a:chOff x="1115616" y="1023844"/>
            <a:chExt cx="5688632" cy="527302"/>
          </a:xfrm>
        </p:grpSpPr>
        <p:grpSp>
          <p:nvGrpSpPr>
            <p:cNvPr id="7" name="组合 6"/>
            <p:cNvGrpSpPr/>
            <p:nvPr/>
          </p:nvGrpSpPr>
          <p:grpSpPr>
            <a:xfrm>
              <a:off x="1115616" y="1023844"/>
              <a:ext cx="1087196" cy="436706"/>
              <a:chOff x="1115616" y="1023844"/>
              <a:chExt cx="1087196" cy="436706"/>
            </a:xfrm>
          </p:grpSpPr>
          <p:sp>
            <p:nvSpPr>
              <p:cNvPr id="5" name="正五边形 4"/>
              <p:cNvSpPr/>
              <p:nvPr/>
            </p:nvSpPr>
            <p:spPr>
              <a:xfrm>
                <a:off x="1115616" y="1068628"/>
                <a:ext cx="504056" cy="391922"/>
              </a:xfrm>
              <a:prstGeom prst="pentagon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六边形 5"/>
              <p:cNvSpPr/>
              <p:nvPr/>
            </p:nvSpPr>
            <p:spPr>
              <a:xfrm>
                <a:off x="1727328" y="1023844"/>
                <a:ext cx="475484" cy="436706"/>
              </a:xfrm>
              <a:prstGeom prst="hexagon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2339752" y="1027926"/>
              <a:ext cx="44644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是什么形状的呢？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1121" y="1738059"/>
            <a:ext cx="3816536" cy="2865115"/>
            <a:chOff x="-3420" y="2278385"/>
            <a:chExt cx="3816536" cy="2865115"/>
          </a:xfrm>
        </p:grpSpPr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3420" y="3289154"/>
              <a:ext cx="1344910" cy="1854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椭圆形标注 9"/>
            <p:cNvSpPr/>
            <p:nvPr/>
          </p:nvSpPr>
          <p:spPr>
            <a:xfrm>
              <a:off x="860788" y="2278385"/>
              <a:ext cx="2952328" cy="1440160"/>
            </a:xfrm>
            <a:prstGeom prst="wedgeEllipseCallout">
              <a:avLst>
                <a:gd name="adj1" fmla="val -40675"/>
                <a:gd name="adj2" fmla="val 53298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我知道长方形和正方形都有四条边，都是四边形。  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44827" y="2336962"/>
            <a:ext cx="4357462" cy="2210498"/>
            <a:chOff x="3880286" y="2877288"/>
            <a:chExt cx="4357462" cy="2210498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997216" y="3152556"/>
              <a:ext cx="1240532" cy="1935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2" name="组合 11"/>
            <p:cNvGrpSpPr/>
            <p:nvPr/>
          </p:nvGrpSpPr>
          <p:grpSpPr>
            <a:xfrm>
              <a:off x="3880286" y="2877288"/>
              <a:ext cx="2664296" cy="1445075"/>
              <a:chOff x="3880286" y="2877288"/>
              <a:chExt cx="2664296" cy="1445075"/>
            </a:xfrm>
          </p:grpSpPr>
          <p:sp>
            <p:nvSpPr>
              <p:cNvPr id="11" name="椭圆形标注 10"/>
              <p:cNvSpPr/>
              <p:nvPr/>
            </p:nvSpPr>
            <p:spPr>
              <a:xfrm>
                <a:off x="3880286" y="2877288"/>
                <a:ext cx="2664296" cy="1445075"/>
              </a:xfrm>
              <a:prstGeom prst="wedgeEllipseCallout">
                <a:avLst>
                  <a:gd name="adj1" fmla="val 75335"/>
                  <a:gd name="adj2" fmla="val 15042"/>
                </a:avLst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有五条边，那么这个图形就是五边形。</a:t>
                </a:r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正五边形 25"/>
              <p:cNvSpPr/>
              <p:nvPr/>
            </p:nvSpPr>
            <p:spPr>
              <a:xfrm>
                <a:off x="4065052" y="3093193"/>
                <a:ext cx="504056" cy="391922"/>
              </a:xfrm>
              <a:prstGeom prst="pentagon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2563281" y="1001834"/>
            <a:ext cx="3836680" cy="525480"/>
            <a:chOff x="2398740" y="1542160"/>
            <a:chExt cx="3836680" cy="525480"/>
          </a:xfrm>
        </p:grpSpPr>
        <p:sp>
          <p:nvSpPr>
            <p:cNvPr id="29" name="圆角矩形标注 28"/>
            <p:cNvSpPr/>
            <p:nvPr/>
          </p:nvSpPr>
          <p:spPr>
            <a:xfrm>
              <a:off x="2398740" y="1542160"/>
              <a:ext cx="3836680" cy="525480"/>
            </a:xfrm>
            <a:prstGeom prst="wedgeRoundRectCallout">
              <a:avLst>
                <a:gd name="adj1" fmla="val 63530"/>
                <a:gd name="adj2" fmla="val 98363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有六条边，是六边形。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六边形 32"/>
            <p:cNvSpPr/>
            <p:nvPr/>
          </p:nvSpPr>
          <p:spPr>
            <a:xfrm>
              <a:off x="2483768" y="1606650"/>
              <a:ext cx="475484" cy="436706"/>
            </a:xfrm>
            <a:prstGeom prst="hexagon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81304" y="1016069"/>
            <a:ext cx="8197860" cy="461665"/>
            <a:chOff x="31625" y="1044236"/>
            <a:chExt cx="8197860" cy="461665"/>
          </a:xfrm>
        </p:grpSpPr>
        <p:sp>
          <p:nvSpPr>
            <p:cNvPr id="9" name="TextBox 8"/>
            <p:cNvSpPr txBox="1"/>
            <p:nvPr/>
          </p:nvSpPr>
          <p:spPr>
            <a:xfrm>
              <a:off x="989825" y="1044236"/>
              <a:ext cx="7239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填一填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625" y="1107182"/>
              <a:ext cx="931263" cy="391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圆角矩形标注 12"/>
          <p:cNvSpPr/>
          <p:nvPr/>
        </p:nvSpPr>
        <p:spPr>
          <a:xfrm>
            <a:off x="1979712" y="1470937"/>
            <a:ext cx="3762145" cy="656797"/>
          </a:xfrm>
          <a:prstGeom prst="wedgeRoundRectCallout">
            <a:avLst>
              <a:gd name="adj1" fmla="val 71388"/>
              <a:gd name="adj2" fmla="val -3578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判断一个图形是几边形，关键是找出图形有几条边。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15616" y="2186103"/>
            <a:ext cx="7771666" cy="1722398"/>
            <a:chOff x="1115616" y="2186103"/>
            <a:chExt cx="7771666" cy="1722398"/>
          </a:xfrm>
        </p:grpSpPr>
        <p:sp>
          <p:nvSpPr>
            <p:cNvPr id="15" name="TextBox 14"/>
            <p:cNvSpPr txBox="1"/>
            <p:nvPr/>
          </p:nvSpPr>
          <p:spPr>
            <a:xfrm>
              <a:off x="6369689" y="3508391"/>
              <a:ext cx="2517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）边形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115616" y="2186103"/>
              <a:ext cx="6354216" cy="1673673"/>
              <a:chOff x="1115616" y="2186103"/>
              <a:chExt cx="6354216" cy="1673673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115616" y="2186657"/>
                <a:ext cx="5208271" cy="1673119"/>
                <a:chOff x="1115616" y="2186657"/>
                <a:chExt cx="5208271" cy="1673119"/>
              </a:xfrm>
            </p:grpSpPr>
            <p:sp>
              <p:nvSpPr>
                <p:cNvPr id="19" name="正五边形 18"/>
                <p:cNvSpPr/>
                <p:nvPr/>
              </p:nvSpPr>
              <p:spPr>
                <a:xfrm rot="2408208">
                  <a:off x="4005533" y="2186657"/>
                  <a:ext cx="1152128" cy="1022008"/>
                </a:xfrm>
                <a:prstGeom prst="pentagon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1115616" y="2485221"/>
                  <a:ext cx="1728192" cy="792088"/>
                </a:xfrm>
                <a:prstGeom prst="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1190311" y="3459666"/>
                  <a:ext cx="2517593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）边形</a:t>
                  </a:r>
                  <a:endPara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3806294" y="3459666"/>
                  <a:ext cx="2517593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）边形</a:t>
                  </a:r>
                  <a:endPara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8" name="六边形 17"/>
              <p:cNvSpPr/>
              <p:nvPr/>
            </p:nvSpPr>
            <p:spPr>
              <a:xfrm rot="5104909">
                <a:off x="6415370" y="2211760"/>
                <a:ext cx="1080120" cy="1028805"/>
              </a:xfrm>
              <a:prstGeom prst="hexagon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1475656" y="3508391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57631" y="345966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88224" y="35010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KSO_WPP_MARK_KEY" val="9c3ca3d3-4038-4d51-b130-63d3aa2a40b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942</Words>
  <Application>WPS 演示</Application>
  <PresentationFormat>全屏显示(16:9)</PresentationFormat>
  <Paragraphs>215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107</cp:revision>
  <dcterms:created xsi:type="dcterms:W3CDTF">2018-09-11T05:46:00Z</dcterms:created>
  <dcterms:modified xsi:type="dcterms:W3CDTF">2023-02-01T01:53:34Z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218807A5F43A4BE98D84F8E69DEAC7EA</vt:lpwstr>
  </property>
  <property fmtid="{D5CDD505-2E9C-101B-9397-08002B2CF9AE}" pid="3" name="KSOProductBuildVer">
    <vt:lpwstr>2052-11.1.0.13703</vt:lpwstr>
  </property>
</Properties>
</file>