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93" r:id="rId4"/>
    <p:sldId id="294" r:id="rId5"/>
    <p:sldId id="295" r:id="rId6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291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>
        <p:scale>
          <a:sx n="130" d="100"/>
          <a:sy n="130" d="100"/>
        </p:scale>
        <p:origin x="-1254" y="-4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3752" y="51470"/>
            <a:ext cx="4374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解决问题  分步解决两步计算的乘加、乘减问题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slide" Target="slide9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3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21.png"/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21.png"/><Relationship Id="rId4" Type="http://schemas.openxmlformats.org/officeDocument/2006/relationships/image" Target="../media/image27.png"/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21.png"/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7082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3748284" y="2255760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2195736" y="952949"/>
            <a:ext cx="5062924" cy="807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休闲假</a:t>
            </a:r>
            <a:r>
              <a:rPr lang="zh-CN" altLang="en-US" sz="4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解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决问题</a:t>
            </a:r>
            <a:endParaRPr lang="zh-CN" altLang="en-US" sz="32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1341182" y="1041435"/>
            <a:ext cx="661174" cy="648000"/>
            <a:chOff x="1326371" y="1457547"/>
            <a:chExt cx="661174" cy="648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326371" y="1457547"/>
              <a:ext cx="66117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8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6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93113" y="2150240"/>
            <a:ext cx="3596914" cy="2437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382235" y="423352"/>
            <a:ext cx="8216834" cy="523220"/>
            <a:chOff x="577288" y="1059582"/>
            <a:chExt cx="5002824" cy="653443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77288" y="1223558"/>
              <a:ext cx="567000" cy="489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1115616" y="1059582"/>
              <a:ext cx="4464496" cy="653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一共有多少个轮子？</a:t>
              </a:r>
              <a:endPara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7544" y="949132"/>
            <a:ext cx="3240360" cy="3633881"/>
            <a:chOff x="130208" y="1463110"/>
            <a:chExt cx="3240360" cy="3633881"/>
          </a:xfrm>
        </p:grpSpPr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9512" y="2970232"/>
              <a:ext cx="1835274" cy="21267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椭圆形标注 4"/>
            <p:cNvSpPr/>
            <p:nvPr/>
          </p:nvSpPr>
          <p:spPr>
            <a:xfrm>
              <a:off x="130208" y="1463110"/>
              <a:ext cx="3240360" cy="1334586"/>
            </a:xfrm>
            <a:prstGeom prst="wedgeEllipseCallou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没装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成小汽车的还有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个轮子。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69376" y="729917"/>
            <a:ext cx="3479088" cy="3496095"/>
            <a:chOff x="4932040" y="1293188"/>
            <a:chExt cx="3479088" cy="3496095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89980" y="3286460"/>
              <a:ext cx="1421148" cy="1502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椭圆形标注 5"/>
            <p:cNvSpPr/>
            <p:nvPr/>
          </p:nvSpPr>
          <p:spPr>
            <a:xfrm>
              <a:off x="4932040" y="1293188"/>
              <a:ext cx="3114578" cy="1348999"/>
            </a:xfrm>
            <a:prstGeom prst="wedgeEllipseCallout">
              <a:avLst>
                <a:gd name="adj1" fmla="val 32765"/>
                <a:gd name="adj2" fmla="val 95219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已用的轮子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剩下的轮子就是所求结果。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99211" y="2561828"/>
            <a:ext cx="33808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9×4=36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36+50=86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答：一共有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86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个轮子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078772" y="2141371"/>
            <a:ext cx="2572801" cy="2134315"/>
            <a:chOff x="3704173" y="2284359"/>
            <a:chExt cx="2572801" cy="2134315"/>
          </a:xfrm>
        </p:grpSpPr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976593" y="2756395"/>
              <a:ext cx="1300381" cy="11114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704173" y="2284359"/>
              <a:ext cx="1281674" cy="18157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3851920" y="4080120"/>
              <a:ext cx="22322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/>
                <a:t>  5</a:t>
              </a:r>
              <a:r>
                <a:rPr lang="zh-CN" altLang="en-US" sz="1600" dirty="0" smtClean="0"/>
                <a:t>元                       </a:t>
              </a:r>
              <a:r>
                <a:rPr lang="en-US" altLang="zh-CN" sz="1600" dirty="0" smtClean="0"/>
                <a:t>6</a:t>
              </a:r>
              <a:r>
                <a:rPr lang="zh-CN" altLang="en-US" sz="1600" dirty="0" smtClean="0"/>
                <a:t>元</a:t>
              </a:r>
              <a:endParaRPr lang="zh-CN" altLang="en-US" sz="1600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79863" y="483518"/>
            <a:ext cx="8216834" cy="523220"/>
            <a:chOff x="577288" y="1059582"/>
            <a:chExt cx="5002824" cy="653443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77288" y="1223558"/>
              <a:ext cx="567000" cy="489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1115616" y="1059582"/>
              <a:ext cx="4464496" cy="653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买</a:t>
              </a:r>
              <a:r>
                <a:rPr lang="en-US" altLang="zh-CN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瓶可乐比买一个面包多花多少元钱？</a:t>
              </a:r>
              <a:endPara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5974" y="1228343"/>
            <a:ext cx="3397978" cy="3222814"/>
            <a:chOff x="453942" y="1635646"/>
            <a:chExt cx="3397978" cy="3222814"/>
          </a:xfrm>
        </p:grpSpPr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53942" y="3145703"/>
              <a:ext cx="1316120" cy="1712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椭圆形标注 4"/>
            <p:cNvSpPr/>
            <p:nvPr/>
          </p:nvSpPr>
          <p:spPr>
            <a:xfrm>
              <a:off x="611560" y="1635646"/>
              <a:ext cx="3240360" cy="1334586"/>
            </a:xfrm>
            <a:prstGeom prst="wedgeEllipseCallou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先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计算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瓶可乐的钱数。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42643" y="1006738"/>
            <a:ext cx="4336563" cy="3187406"/>
            <a:chOff x="3789283" y="1554798"/>
            <a:chExt cx="4336563" cy="3187406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224944" y="3543472"/>
              <a:ext cx="900902" cy="1198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椭圆形标注 5"/>
            <p:cNvSpPr/>
            <p:nvPr/>
          </p:nvSpPr>
          <p:spPr>
            <a:xfrm>
              <a:off x="3789283" y="1554798"/>
              <a:ext cx="4336563" cy="1348999"/>
            </a:xfrm>
            <a:prstGeom prst="wedgeEllipseCallout">
              <a:avLst>
                <a:gd name="adj1" fmla="val 29368"/>
                <a:gd name="adj2" fmla="val 77342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瓶可乐的价钱就是求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多少，列式：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5×3=15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（元）。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42168" y="2138398"/>
            <a:ext cx="3596914" cy="2437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431290" y="411510"/>
            <a:ext cx="8749222" cy="523220"/>
            <a:chOff x="577288" y="1059582"/>
            <a:chExt cx="5326969" cy="653443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77288" y="1223558"/>
              <a:ext cx="567000" cy="489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1115616" y="1059582"/>
              <a:ext cx="4788641" cy="653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买</a:t>
              </a:r>
              <a:r>
                <a:rPr lang="en-US" altLang="zh-CN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瓶可乐比买一个面包多花多少元钱</a:t>
              </a:r>
              <a:r>
                <a:rPr lang="zh-CN" altLang="en-US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5903" y="1109826"/>
            <a:ext cx="3672408" cy="3461345"/>
            <a:chOff x="179512" y="1635646"/>
            <a:chExt cx="3672408" cy="3461345"/>
          </a:xfrm>
        </p:grpSpPr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9512" y="2970232"/>
              <a:ext cx="1835274" cy="21267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椭圆形标注 4"/>
            <p:cNvSpPr/>
            <p:nvPr/>
          </p:nvSpPr>
          <p:spPr>
            <a:xfrm>
              <a:off x="611560" y="1635646"/>
              <a:ext cx="3240360" cy="1334586"/>
            </a:xfrm>
            <a:prstGeom prst="wedgeEllipseCallou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面包的价格是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58391" y="934730"/>
            <a:ext cx="3839128" cy="3279440"/>
            <a:chOff x="4572000" y="1509843"/>
            <a:chExt cx="3839128" cy="327944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89980" y="3286460"/>
              <a:ext cx="1421148" cy="1502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椭圆形标注 5"/>
            <p:cNvSpPr/>
            <p:nvPr/>
          </p:nvSpPr>
          <p:spPr>
            <a:xfrm>
              <a:off x="4572000" y="1509843"/>
              <a:ext cx="3429247" cy="1348999"/>
            </a:xfrm>
            <a:prstGeom prst="wedgeEllipseCallout">
              <a:avLst>
                <a:gd name="adj1" fmla="val 32765"/>
                <a:gd name="adj2" fmla="val 95219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个可乐的价钱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面包的单价即为所求结果。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148266" y="2549986"/>
            <a:ext cx="33808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5×3=15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15-6=9</a:t>
            </a:r>
            <a:r>
              <a:rPr lang="zh-CN" altLang="en-US" sz="24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瓶可乐比买一个面包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多花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钱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07654"/>
            <a:ext cx="7500895" cy="2620176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59632" y="2000910"/>
            <a:ext cx="63302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用乘法和加法两步计算解决问题的方法：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理清题中的数量关系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，先求几个几，用乘法计算，再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多出的数就是总数。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用乘法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和减法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两步计算解决问题的方法：理清题中的数量关系，先求几个几，用乘法计算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，再求两个数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相差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多少，用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减法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95736" y="1601237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93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66691" y="411510"/>
            <a:ext cx="5669805" cy="3860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336660" y="1453529"/>
            <a:ext cx="3030031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观察右图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，你能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得到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什么信息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21798" y="2615322"/>
            <a:ext cx="1161207" cy="1985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535449" y="871681"/>
            <a:ext cx="8216834" cy="523220"/>
            <a:chOff x="577288" y="1059582"/>
            <a:chExt cx="5002824" cy="653443"/>
          </a:xfrm>
        </p:grpSpPr>
        <p:pic>
          <p:nvPicPr>
            <p:cNvPr id="23" name="Picture 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77288" y="1223558"/>
              <a:ext cx="567000" cy="489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1115616" y="1059582"/>
              <a:ext cx="4464496" cy="653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观察情境图，你能发现哪些信息？</a:t>
              </a:r>
              <a:endPara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流程图: 可选过程 1"/>
          <p:cNvSpPr/>
          <p:nvPr/>
        </p:nvSpPr>
        <p:spPr>
          <a:xfrm>
            <a:off x="1852608" y="1419622"/>
            <a:ext cx="4735615" cy="576064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1.9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人一组，已经分了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个组。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流程图: 可选过程 20"/>
          <p:cNvSpPr/>
          <p:nvPr/>
        </p:nvSpPr>
        <p:spPr>
          <a:xfrm>
            <a:off x="1835695" y="2211710"/>
            <a:ext cx="4752527" cy="576064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剩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流程图: 可选过程 24"/>
          <p:cNvSpPr/>
          <p:nvPr/>
        </p:nvSpPr>
        <p:spPr>
          <a:xfrm>
            <a:off x="1835694" y="2978888"/>
            <a:ext cx="4752527" cy="629299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小汽车有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排，每排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辆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流程图: 可选过程 25"/>
          <p:cNvSpPr/>
          <p:nvPr/>
        </p:nvSpPr>
        <p:spPr>
          <a:xfrm>
            <a:off x="1832198" y="3827015"/>
            <a:ext cx="4752527" cy="629299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汽车有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辆。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379185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33950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535449" y="871681"/>
            <a:ext cx="8216834" cy="1077218"/>
            <a:chOff x="577288" y="1059582"/>
            <a:chExt cx="5002824" cy="1345323"/>
          </a:xfrm>
        </p:grpSpPr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77288" y="1223558"/>
              <a:ext cx="567000" cy="489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矩形 4"/>
            <p:cNvSpPr>
              <a:spLocks noChangeArrowheads="1"/>
            </p:cNvSpPr>
            <p:nvPr/>
          </p:nvSpPr>
          <p:spPr bwMode="auto">
            <a:xfrm>
              <a:off x="1115616" y="1059582"/>
              <a:ext cx="4464496" cy="134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根据上面的信息，解决下面的问题。</a:t>
              </a:r>
              <a:endParaRPr lang="zh-CN" altLang="en-US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流程图: 可选过程 1"/>
          <p:cNvSpPr/>
          <p:nvPr/>
        </p:nvSpPr>
        <p:spPr>
          <a:xfrm>
            <a:off x="2139631" y="1656846"/>
            <a:ext cx="5428982" cy="720080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）旅游团一共有多少人？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流程图: 可选过程 22"/>
          <p:cNvSpPr/>
          <p:nvPr/>
        </p:nvSpPr>
        <p:spPr>
          <a:xfrm>
            <a:off x="2139631" y="2643759"/>
            <a:ext cx="5448892" cy="720080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）小汽车比大汽车多几辆？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395536" y="2139702"/>
            <a:ext cx="1744647" cy="2096232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646373" y="479212"/>
            <a:ext cx="8216834" cy="584775"/>
            <a:chOff x="577288" y="1059582"/>
            <a:chExt cx="5002824" cy="730318"/>
          </a:xfrm>
        </p:grpSpPr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77288" y="1223558"/>
              <a:ext cx="567000" cy="489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矩形 4"/>
            <p:cNvSpPr>
              <a:spLocks noChangeArrowheads="1"/>
            </p:cNvSpPr>
            <p:nvPr/>
          </p:nvSpPr>
          <p:spPr bwMode="auto">
            <a:xfrm>
              <a:off x="1115616" y="1059582"/>
              <a:ext cx="4464496" cy="730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(1)</a:t>
              </a:r>
              <a:r>
                <a:rPr lang="zh-CN" altLang="en-US" sz="320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旅游团一共有多少人？</a:t>
              </a:r>
              <a:endPara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7504" y="1387193"/>
            <a:ext cx="4095836" cy="3176513"/>
            <a:chOff x="-3420" y="1779662"/>
            <a:chExt cx="4095836" cy="3176513"/>
          </a:xfrm>
        </p:grpSpPr>
        <p:pic>
          <p:nvPicPr>
            <p:cNvPr id="10" name="图片 9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3420" y="2787774"/>
              <a:ext cx="1623092" cy="2168401"/>
            </a:xfrm>
            <a:prstGeom prst="rect">
              <a:avLst/>
            </a:prstGeom>
          </p:spPr>
        </p:pic>
        <p:sp>
          <p:nvSpPr>
            <p:cNvPr id="2" name="椭圆形标注 1"/>
            <p:cNvSpPr/>
            <p:nvPr/>
          </p:nvSpPr>
          <p:spPr>
            <a:xfrm>
              <a:off x="780048" y="1779662"/>
              <a:ext cx="3312368" cy="1256614"/>
            </a:xfrm>
            <a:prstGeom prst="wedgeEllipseCallout">
              <a:avLst>
                <a:gd name="adj1" fmla="val -38588"/>
                <a:gd name="adj2" fmla="val 4854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先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计算已分组的人数。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0596" y="2665065"/>
            <a:ext cx="483870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5330996" y="1063987"/>
            <a:ext cx="3574049" cy="3283535"/>
            <a:chOff x="5220072" y="1456456"/>
            <a:chExt cx="3574049" cy="3283535"/>
          </a:xfrm>
        </p:grpSpPr>
        <p:pic>
          <p:nvPicPr>
            <p:cNvPr id="13" name="图片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98581" y="2787775"/>
              <a:ext cx="2295540" cy="1952216"/>
            </a:xfrm>
            <a:prstGeom prst="rect">
              <a:avLst/>
            </a:prstGeom>
          </p:spPr>
        </p:pic>
        <p:sp>
          <p:nvSpPr>
            <p:cNvPr id="3" name="椭圆形标注 2"/>
            <p:cNvSpPr/>
            <p:nvPr/>
          </p:nvSpPr>
          <p:spPr>
            <a:xfrm>
              <a:off x="5220072" y="1456456"/>
              <a:ext cx="2736304" cy="1331319"/>
            </a:xfrm>
            <a:prstGeom prst="wedgeEllipseCallout">
              <a:avLst>
                <a:gd name="adj1" fmla="val 17358"/>
                <a:gd name="adj2" fmla="val 58705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个组的人数列式：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9×4=36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（人）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67327" y="1276051"/>
            <a:ext cx="3730923" cy="3296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椭圆形标注 2"/>
          <p:cNvSpPr/>
          <p:nvPr/>
        </p:nvSpPr>
        <p:spPr>
          <a:xfrm>
            <a:off x="5580009" y="934730"/>
            <a:ext cx="3388195" cy="1392873"/>
          </a:xfrm>
          <a:prstGeom prst="wedgeEllipseCallout">
            <a:avLst>
              <a:gd name="adj1" fmla="val 29870"/>
              <a:gd name="adj2" fmla="val 70332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旅游团一共的人数就是已分组的总人数加上剩下的人数。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9730" y="2414876"/>
            <a:ext cx="2664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9×4=36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36+5=41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答：旅游团一共有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41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51371" y="411510"/>
            <a:ext cx="8216834" cy="584775"/>
            <a:chOff x="577288" y="1059582"/>
            <a:chExt cx="5002824" cy="730318"/>
          </a:xfrm>
        </p:grpSpPr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77288" y="1223558"/>
              <a:ext cx="567000" cy="489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矩形 4"/>
            <p:cNvSpPr>
              <a:spLocks noChangeArrowheads="1"/>
            </p:cNvSpPr>
            <p:nvPr/>
          </p:nvSpPr>
          <p:spPr bwMode="auto">
            <a:xfrm>
              <a:off x="1115616" y="1059582"/>
              <a:ext cx="4464496" cy="730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320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20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）旅游团一共有多少人？</a:t>
              </a:r>
              <a:endPara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51520" y="934730"/>
            <a:ext cx="4181268" cy="3388793"/>
            <a:chOff x="35598" y="1394901"/>
            <a:chExt cx="4181268" cy="3388793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84453" y="2912763"/>
              <a:ext cx="1282259" cy="18709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云形标注 1"/>
            <p:cNvSpPr/>
            <p:nvPr/>
          </p:nvSpPr>
          <p:spPr>
            <a:xfrm>
              <a:off x="35598" y="1394901"/>
              <a:ext cx="4181268" cy="990312"/>
            </a:xfrm>
            <a:prstGeom prst="cloudCallout">
              <a:avLst>
                <a:gd name="adj1" fmla="val -54037"/>
                <a:gd name="adj2" fmla="val 62500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分组后还剩下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596235" y="555526"/>
            <a:ext cx="8216834" cy="584775"/>
            <a:chOff x="577288" y="1059582"/>
            <a:chExt cx="5002824" cy="730318"/>
          </a:xfrm>
        </p:grpSpPr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77288" y="1223558"/>
              <a:ext cx="567000" cy="489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矩形 4"/>
            <p:cNvSpPr>
              <a:spLocks noChangeArrowheads="1"/>
            </p:cNvSpPr>
            <p:nvPr/>
          </p:nvSpPr>
          <p:spPr bwMode="auto">
            <a:xfrm>
              <a:off x="1115616" y="1059582"/>
              <a:ext cx="4464496" cy="730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(2)</a:t>
              </a:r>
              <a:r>
                <a:rPr lang="zh-CN" altLang="en-US" sz="320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小汽车比大汽车多多少辆？</a:t>
              </a:r>
              <a:endPara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2506" y="2533233"/>
            <a:ext cx="3993893" cy="2054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07504" y="1247483"/>
            <a:ext cx="4309258" cy="2736304"/>
            <a:chOff x="46718" y="1563638"/>
            <a:chExt cx="4309258" cy="2736304"/>
          </a:xfrm>
        </p:grpSpPr>
        <p:pic>
          <p:nvPicPr>
            <p:cNvPr id="12" name="图片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718" y="3003798"/>
              <a:ext cx="1644962" cy="1296144"/>
            </a:xfrm>
            <a:prstGeom prst="rect">
              <a:avLst/>
            </a:prstGeom>
          </p:spPr>
        </p:pic>
        <p:sp>
          <p:nvSpPr>
            <p:cNvPr id="2" name="圆角矩形标注 1"/>
            <p:cNvSpPr/>
            <p:nvPr/>
          </p:nvSpPr>
          <p:spPr>
            <a:xfrm>
              <a:off x="535449" y="1563638"/>
              <a:ext cx="3820527" cy="792088"/>
            </a:xfrm>
            <a:prstGeom prst="wedgeRoundRectCallout">
              <a:avLst>
                <a:gd name="adj1" fmla="val -45393"/>
                <a:gd name="adj2" fmla="val 127198"/>
                <a:gd name="adj3" fmla="val 16667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应先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计算小汽车的数量哦！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10842" y="1140301"/>
            <a:ext cx="4102227" cy="3131518"/>
            <a:chOff x="4650056" y="1456456"/>
            <a:chExt cx="4102227" cy="3131518"/>
          </a:xfrm>
        </p:grpSpPr>
        <p:pic>
          <p:nvPicPr>
            <p:cNvPr id="14" name="Picture 3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380312" y="2787775"/>
              <a:ext cx="1371971" cy="1800199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3" name="椭圆形标注 2"/>
            <p:cNvSpPr/>
            <p:nvPr/>
          </p:nvSpPr>
          <p:spPr>
            <a:xfrm>
              <a:off x="4650056" y="1456456"/>
              <a:ext cx="4102227" cy="1259310"/>
            </a:xfrm>
            <a:prstGeom prst="wedgeEllipseCallout">
              <a:avLst>
                <a:gd name="adj1" fmla="val 35792"/>
                <a:gd name="adj2" fmla="val 72360"/>
              </a:avLst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就是求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是多少，可列式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7×3=21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（辆）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76946" y="411510"/>
            <a:ext cx="8216834" cy="523220"/>
            <a:chOff x="577288" y="1059582"/>
            <a:chExt cx="5002824" cy="653443"/>
          </a:xfrm>
        </p:grpSpPr>
        <p:pic>
          <p:nvPicPr>
            <p:cNvPr id="18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77288" y="1223558"/>
              <a:ext cx="567000" cy="489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1115616" y="1059582"/>
              <a:ext cx="4464496" cy="653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）小汽车比大汽车多多少辆？</a:t>
              </a:r>
              <a:endPara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87823" y="1386865"/>
            <a:ext cx="3730923" cy="3296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76946" y="872619"/>
            <a:ext cx="2870917" cy="3543306"/>
            <a:chOff x="44899" y="1398439"/>
            <a:chExt cx="2870917" cy="3543306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10531" y="2882470"/>
              <a:ext cx="1411342" cy="2059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云形标注 2"/>
            <p:cNvSpPr/>
            <p:nvPr/>
          </p:nvSpPr>
          <p:spPr>
            <a:xfrm>
              <a:off x="44899" y="1398439"/>
              <a:ext cx="2870917" cy="1246824"/>
            </a:xfrm>
            <a:prstGeom prst="cloudCallout">
              <a:avLst>
                <a:gd name="adj1" fmla="val -20833"/>
                <a:gd name="adj2" fmla="val 6894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大汽车有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辆。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云形标注 3"/>
          <p:cNvSpPr/>
          <p:nvPr/>
        </p:nvSpPr>
        <p:spPr>
          <a:xfrm>
            <a:off x="5829650" y="738769"/>
            <a:ext cx="2864130" cy="1765453"/>
          </a:xfrm>
          <a:prstGeom prst="cloudCallout">
            <a:avLst>
              <a:gd name="adj1" fmla="val 18625"/>
              <a:gd name="adj2" fmla="val 61631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小汽车的数量减去大汽车的数量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是所求结果。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91879" y="2504222"/>
            <a:ext cx="2880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7×3=21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（辆）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21-9=12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（辆）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答：小汽车比大汽车多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5696" y="2380809"/>
            <a:ext cx="5095850" cy="2207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44899" y="937330"/>
            <a:ext cx="8216834" cy="523220"/>
            <a:chOff x="577288" y="1059582"/>
            <a:chExt cx="5002824" cy="653443"/>
          </a:xfrm>
        </p:grpSpPr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77288" y="1223558"/>
              <a:ext cx="567000" cy="489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矩形 4"/>
            <p:cNvSpPr>
              <a:spLocks noChangeArrowheads="1"/>
            </p:cNvSpPr>
            <p:nvPr/>
          </p:nvSpPr>
          <p:spPr bwMode="auto">
            <a:xfrm>
              <a:off x="1115616" y="1059582"/>
              <a:ext cx="4464496" cy="653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一共有多少个轮子</a:t>
              </a:r>
              <a:r>
                <a:rPr lang="zh-CN" altLang="en-US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422" y="1561777"/>
            <a:ext cx="2924680" cy="2775128"/>
            <a:chOff x="-3420" y="1546498"/>
            <a:chExt cx="2924680" cy="2775128"/>
          </a:xfrm>
        </p:grpSpPr>
        <p:pic>
          <p:nvPicPr>
            <p:cNvPr id="35" name="图片 3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3420" y="3507855"/>
              <a:ext cx="1773274" cy="813771"/>
            </a:xfrm>
            <a:prstGeom prst="rect">
              <a:avLst/>
            </a:prstGeom>
          </p:spPr>
        </p:pic>
        <p:sp>
          <p:nvSpPr>
            <p:cNvPr id="7" name="椭圆形标注 6"/>
            <p:cNvSpPr/>
            <p:nvPr/>
          </p:nvSpPr>
          <p:spPr>
            <a:xfrm>
              <a:off x="17388" y="1546498"/>
              <a:ext cx="2903872" cy="1099888"/>
            </a:xfrm>
            <a:prstGeom prst="wedgeEllipseCallout">
              <a:avLst>
                <a:gd name="adj1" fmla="val -17176"/>
                <a:gd name="adj2" fmla="val 92612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先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求已经用了轮子的数量。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35896" y="1068628"/>
            <a:ext cx="4977214" cy="2861391"/>
            <a:chOff x="3635896" y="1068628"/>
            <a:chExt cx="4977214" cy="2861391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515665" y="2678805"/>
              <a:ext cx="1097445" cy="1251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云形标注 10"/>
            <p:cNvSpPr/>
            <p:nvPr/>
          </p:nvSpPr>
          <p:spPr>
            <a:xfrm>
              <a:off x="3635896" y="1068628"/>
              <a:ext cx="4428492" cy="1271558"/>
            </a:xfrm>
            <a:prstGeom prst="cloudCallout">
              <a:avLst>
                <a:gd name="adj1" fmla="val 29486"/>
                <a:gd name="adj2" fmla="val 65663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已经用了轮子数量就是求</a:t>
              </a:r>
              <a:r>
                <a:rPr lang="en-US" altLang="zh-CN" sz="1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1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1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是多少，列式为：</a:t>
              </a:r>
              <a:r>
                <a:rPr lang="en-US" altLang="zh-CN" sz="1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9×4=36</a:t>
              </a:r>
              <a:r>
                <a:rPr lang="zh-CN" altLang="en-US" sz="1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（辆）</a:t>
              </a:r>
              <a:endPara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c886a885-796e-4feb-bd43-285ec75ca67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893</Words>
  <Application>WPS 演示</Application>
  <PresentationFormat>全屏显示(16:9)</PresentationFormat>
  <Paragraphs>149</Paragraphs>
  <Slides>14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111</cp:revision>
  <dcterms:created xsi:type="dcterms:W3CDTF">2018-09-11T05:46:00Z</dcterms:created>
  <dcterms:modified xsi:type="dcterms:W3CDTF">2023-02-01T01:55:21Z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B08488E0C0ED4C569F7DB39A773441CF</vt:lpwstr>
  </property>
  <property fmtid="{D5CDD505-2E9C-101B-9397-08002B2CF9AE}" pid="3" name="KSOProductBuildVer">
    <vt:lpwstr>2052-11.1.0.13703</vt:lpwstr>
  </property>
</Properties>
</file>