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272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4374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数据的收集与整理（一）  分类统计数据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7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1849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" action="ppaction://noaction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3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课外活动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4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36692" y="2283718"/>
            <a:ext cx="1250984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51913" y="871829"/>
            <a:ext cx="710515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我是体育小明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数据的收集与整理（一）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11560" y="871829"/>
            <a:ext cx="661174" cy="648000"/>
            <a:chOff x="1326371" y="1457547"/>
            <a:chExt cx="661174" cy="648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34011" y="3105730"/>
            <a:ext cx="5682405" cy="126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32510" y="1491630"/>
            <a:ext cx="2511298" cy="2910746"/>
            <a:chOff x="19482" y="1677227"/>
            <a:chExt cx="2511298" cy="2910746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482" y="3454114"/>
              <a:ext cx="1395795" cy="1133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348163" y="1677227"/>
              <a:ext cx="2182617" cy="1542596"/>
            </a:xfrm>
            <a:prstGeom prst="wedgeRoundRect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观察花的颜色不同，花瓣数也不同，有什么规律吗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zh-CN" altLang="en-US" sz="24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81564" y="1218934"/>
            <a:ext cx="4482924" cy="1712856"/>
            <a:chOff x="4220308" y="896408"/>
            <a:chExt cx="4482924" cy="1712856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724931" y="1666887"/>
              <a:ext cx="978301" cy="942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云形标注 11"/>
            <p:cNvSpPr/>
            <p:nvPr/>
          </p:nvSpPr>
          <p:spPr>
            <a:xfrm>
              <a:off x="4220308" y="896408"/>
              <a:ext cx="2944167" cy="1407009"/>
            </a:xfrm>
            <a:prstGeom prst="cloudCallout">
              <a:avLst>
                <a:gd name="adj1" fmla="val 68245"/>
                <a:gd name="adj2" fmla="val 36076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我们可以查阅资料或到大自然中去调查。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1964" y="907174"/>
            <a:ext cx="6330576" cy="512448"/>
            <a:chOff x="632931" y="837426"/>
            <a:chExt cx="6330576" cy="512448"/>
          </a:xfrm>
        </p:grpSpPr>
        <p:sp>
          <p:nvSpPr>
            <p:cNvPr id="20" name="TextBox 15"/>
            <p:cNvSpPr txBox="1">
              <a:spLocks noChangeArrowheads="1"/>
            </p:cNvSpPr>
            <p:nvPr/>
          </p:nvSpPr>
          <p:spPr bwMode="auto">
            <a:xfrm>
              <a:off x="1199931" y="837426"/>
              <a:ext cx="5763576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花的颜色和花瓣都有什么规律吗？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468" y="991493"/>
            <a:ext cx="6089721" cy="500137"/>
            <a:chOff x="307468" y="843540"/>
            <a:chExt cx="6089721" cy="500137"/>
          </a:xfrm>
        </p:grpSpPr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676902" y="843540"/>
              <a:ext cx="5720287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调查一下吧。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7468" y="899697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57" name="组合 2056"/>
          <p:cNvGrpSpPr/>
          <p:nvPr/>
        </p:nvGrpSpPr>
        <p:grpSpPr>
          <a:xfrm>
            <a:off x="4190163" y="1131590"/>
            <a:ext cx="5012114" cy="3032149"/>
            <a:chOff x="4190163" y="1627833"/>
            <a:chExt cx="5012114" cy="3032149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039881" y="3286125"/>
              <a:ext cx="1132519" cy="13738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56" name="组合 2055"/>
            <p:cNvGrpSpPr/>
            <p:nvPr/>
          </p:nvGrpSpPr>
          <p:grpSpPr>
            <a:xfrm>
              <a:off x="4190163" y="1627833"/>
              <a:ext cx="5012114" cy="1440160"/>
              <a:chOff x="4190163" y="1627833"/>
              <a:chExt cx="5012114" cy="1440160"/>
            </a:xfrm>
          </p:grpSpPr>
          <p:sp>
            <p:nvSpPr>
              <p:cNvPr id="2049" name="椭圆形标注 2048"/>
              <p:cNvSpPr/>
              <p:nvPr/>
            </p:nvSpPr>
            <p:spPr>
              <a:xfrm>
                <a:off x="4190163" y="1627833"/>
                <a:ext cx="4853353" cy="1386671"/>
              </a:xfrm>
              <a:prstGeom prst="wedgeEllipseCallout">
                <a:avLst>
                  <a:gd name="adj1" fmla="val 14719"/>
                  <a:gd name="adj2" fmla="val 65906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54" name="TextBox 2053"/>
              <p:cNvSpPr txBox="1"/>
              <p:nvPr/>
            </p:nvSpPr>
            <p:spPr>
              <a:xfrm>
                <a:off x="4499992" y="1959997"/>
                <a:ext cx="470228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</a:t>
                </a:r>
                <a:r>
                  <a:rPr lang="zh-CN" altLang="en-US" sz="2400" dirty="0" smtClean="0">
                    <a:solidFill>
                      <a:schemeClr val="accent1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想按花的瓣数或颜色进行分类调查。</a:t>
                </a:r>
                <a:endPara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zh-CN" altLang="en-US" dirty="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8746" y="1533525"/>
            <a:ext cx="3961363" cy="2710222"/>
            <a:chOff x="28746" y="2029768"/>
            <a:chExt cx="3961363" cy="2710222"/>
          </a:xfrm>
        </p:grpSpPr>
        <p:grpSp>
          <p:nvGrpSpPr>
            <p:cNvPr id="2055" name="组合 2054"/>
            <p:cNvGrpSpPr/>
            <p:nvPr/>
          </p:nvGrpSpPr>
          <p:grpSpPr>
            <a:xfrm>
              <a:off x="28746" y="2029768"/>
              <a:ext cx="3961363" cy="2710222"/>
              <a:chOff x="28746" y="2029768"/>
              <a:chExt cx="3961363" cy="2710222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061375" y="3643156"/>
                <a:ext cx="630305" cy="10968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1" name="云形标注 30"/>
              <p:cNvSpPr/>
              <p:nvPr/>
            </p:nvSpPr>
            <p:spPr>
              <a:xfrm>
                <a:off x="28746" y="2029768"/>
                <a:ext cx="3961363" cy="1356528"/>
              </a:xfrm>
              <a:prstGeom prst="cloudCallout">
                <a:avLst>
                  <a:gd name="adj1" fmla="val -14246"/>
                  <a:gd name="adj2" fmla="val 68965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438474" y="2230978"/>
              <a:ext cx="35516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要尽量多地收集不同种类的花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2931" y="339502"/>
            <a:ext cx="6330576" cy="453586"/>
            <a:chOff x="632931" y="837426"/>
            <a:chExt cx="6330576" cy="453586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1" y="837426"/>
              <a:ext cx="5763576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调查一下吧。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6159640" y="566295"/>
            <a:ext cx="2845496" cy="3526782"/>
            <a:chOff x="5385527" y="1440509"/>
            <a:chExt cx="2845496" cy="3526782"/>
          </a:xfrm>
        </p:grpSpPr>
        <p:pic>
          <p:nvPicPr>
            <p:cNvPr id="64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82371" y="3391988"/>
              <a:ext cx="1037637" cy="1575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椭圆形标注 9"/>
            <p:cNvSpPr/>
            <p:nvPr/>
          </p:nvSpPr>
          <p:spPr>
            <a:xfrm>
              <a:off x="5385527" y="1440509"/>
              <a:ext cx="2845496" cy="1260497"/>
            </a:xfrm>
            <a:prstGeom prst="wedgeEllipseCallout">
              <a:avLst>
                <a:gd name="adj1" fmla="val 19696"/>
                <a:gd name="adj2" fmla="val 108858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我在网上查到红色花的种类最多。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665" y="758399"/>
            <a:ext cx="3323060" cy="3408350"/>
            <a:chOff x="9665" y="1331640"/>
            <a:chExt cx="3323060" cy="3408350"/>
          </a:xfrm>
        </p:grpSpPr>
        <p:pic>
          <p:nvPicPr>
            <p:cNvPr id="21" name="图片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471" y="2954215"/>
              <a:ext cx="1364797" cy="1785775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9665" y="1331640"/>
              <a:ext cx="3323060" cy="1430520"/>
            </a:xfrm>
            <a:prstGeom prst="cloudCallout">
              <a:avLst>
                <a:gd name="adj1" fmla="val -31664"/>
                <a:gd name="adj2" fmla="val 6735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我在山上采到</a:t>
              </a:r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种不同颜色的花，其中黄色花的种类最多。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853733" y="1755649"/>
          <a:ext cx="3979148" cy="1433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419"/>
                <a:gridCol w="946936"/>
                <a:gridCol w="1249200"/>
                <a:gridCol w="906593"/>
              </a:tblGrid>
              <a:tr h="5191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红色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黄色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紫色</a:t>
                      </a:r>
                      <a:endParaRPr lang="zh-CN" altLang="en-US" dirty="0"/>
                    </a:p>
                  </a:txBody>
                  <a:tcPr/>
                </a:tc>
              </a:tr>
              <a:tr h="455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,5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  </a:t>
                      </a:r>
                      <a:r>
                        <a:rPr lang="en-US" altLang="zh-CN" dirty="0" smtClean="0"/>
                        <a:t>7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4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795118" y="3204776"/>
          <a:ext cx="3979148" cy="1433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419"/>
                <a:gridCol w="946936"/>
                <a:gridCol w="1249200"/>
                <a:gridCol w="906593"/>
              </a:tblGrid>
              <a:tr h="5191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红色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黄色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紫色</a:t>
                      </a:r>
                      <a:endParaRPr lang="zh-CN" altLang="en-US" dirty="0"/>
                    </a:p>
                  </a:txBody>
                  <a:tcPr/>
                </a:tc>
              </a:tr>
              <a:tr h="4555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67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32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22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18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7409" y="395337"/>
            <a:ext cx="6332609" cy="517642"/>
            <a:chOff x="632931" y="837426"/>
            <a:chExt cx="6332609" cy="517642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TextBox 15"/>
            <p:cNvSpPr txBox="1">
              <a:spLocks noChangeArrowheads="1"/>
            </p:cNvSpPr>
            <p:nvPr/>
          </p:nvSpPr>
          <p:spPr bwMode="auto">
            <a:xfrm>
              <a:off x="1201964" y="837426"/>
              <a:ext cx="5763576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1520" y="998521"/>
            <a:ext cx="3421732" cy="3159014"/>
            <a:chOff x="286172" y="1242677"/>
            <a:chExt cx="3421732" cy="315901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6172" y="2715766"/>
              <a:ext cx="1333500" cy="1685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椭圆形标注 6"/>
            <p:cNvSpPr/>
            <p:nvPr/>
          </p:nvSpPr>
          <p:spPr>
            <a:xfrm>
              <a:off x="498921" y="1242677"/>
              <a:ext cx="3208983" cy="1295603"/>
            </a:xfrm>
            <a:prstGeom prst="wedgeEllipseCallout">
              <a:avLst>
                <a:gd name="adj1" fmla="val -20833"/>
                <a:gd name="adj2" fmla="val 74134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按花的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花瓣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分类整理，发现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枚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花瓣的种类最多最多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80726" y="406700"/>
            <a:ext cx="4283284" cy="2617834"/>
            <a:chOff x="4443676" y="663043"/>
            <a:chExt cx="4283284" cy="261783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568650" y="1820056"/>
              <a:ext cx="1158310" cy="1460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椭圆形标注 8"/>
            <p:cNvSpPr/>
            <p:nvPr/>
          </p:nvSpPr>
          <p:spPr>
            <a:xfrm>
              <a:off x="4443676" y="663043"/>
              <a:ext cx="3020433" cy="1697892"/>
            </a:xfrm>
            <a:prstGeom prst="wedgeEllipseCallout">
              <a:avLst>
                <a:gd name="adj1" fmla="val 56036"/>
                <a:gd name="adj2" fmla="val 50871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我按花的瓣数分类整理，发现这些花中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20-30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枚花瓣的种类最多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05982" y="2496671"/>
          <a:ext cx="6096000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20-30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35-45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45-55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55</a:t>
                      </a:r>
                      <a:r>
                        <a:rPr lang="zh-CN" altLang="en-US" dirty="0" smtClean="0"/>
                        <a:t>枚以上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25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19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16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9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3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605982" y="3721070"/>
          <a:ext cx="6096000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20-30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35-45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45-55</a:t>
                      </a:r>
                      <a:r>
                        <a:rPr lang="zh-CN" altLang="en-US" dirty="0" smtClean="0"/>
                        <a:t>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55</a:t>
                      </a:r>
                      <a:r>
                        <a:rPr lang="zh-CN" altLang="en-US" dirty="0" smtClean="0"/>
                        <a:t>枚以上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18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23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15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7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6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40379" y="411510"/>
            <a:ext cx="4870200" cy="453586"/>
            <a:chOff x="632931" y="837426"/>
            <a:chExt cx="4870200" cy="453586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0" y="837426"/>
              <a:ext cx="4303201" cy="45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议一议。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939188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536261" y="1060607"/>
            <a:ext cx="6145412" cy="1413693"/>
            <a:chOff x="164953" y="2341266"/>
            <a:chExt cx="6145412" cy="1413693"/>
          </a:xfrm>
        </p:grpSpPr>
        <p:sp>
          <p:nvSpPr>
            <p:cNvPr id="8" name="椭圆形标注 7"/>
            <p:cNvSpPr/>
            <p:nvPr/>
          </p:nvSpPr>
          <p:spPr>
            <a:xfrm>
              <a:off x="2751162" y="2341266"/>
              <a:ext cx="3559203" cy="723483"/>
            </a:xfrm>
            <a:prstGeom prst="wedgeEllipseCallout">
              <a:avLst>
                <a:gd name="adj1" fmla="val -80702"/>
                <a:gd name="adj2" fmla="val 44528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花朵里有这么多奥秘！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4953" y="2507069"/>
              <a:ext cx="1731484" cy="1247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2645061" y="1923678"/>
            <a:ext cx="6175411" cy="1486877"/>
            <a:chOff x="2853733" y="1045794"/>
            <a:chExt cx="6175411" cy="1486877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905045" y="1045794"/>
              <a:ext cx="1124099" cy="14868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椭圆形标注 16"/>
            <p:cNvSpPr/>
            <p:nvPr/>
          </p:nvSpPr>
          <p:spPr>
            <a:xfrm>
              <a:off x="2853733" y="1097754"/>
              <a:ext cx="4983982" cy="997325"/>
            </a:xfrm>
            <a:prstGeom prst="wedgeEllipseCallout">
              <a:avLst>
                <a:gd name="adj1" fmla="val 55281"/>
                <a:gd name="adj2" fmla="val 29975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这些奥秘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对数据进行整理后发现的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2789" y="3154461"/>
            <a:ext cx="7325287" cy="1206273"/>
            <a:chOff x="625341" y="3580377"/>
            <a:chExt cx="7325287" cy="1206273"/>
          </a:xfrm>
        </p:grpSpPr>
        <p:pic>
          <p:nvPicPr>
            <p:cNvPr id="20" name="图片 19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25341" y="3580377"/>
              <a:ext cx="842867" cy="1206273"/>
            </a:xfrm>
            <a:prstGeom prst="rect">
              <a:avLst/>
            </a:prstGeom>
          </p:spPr>
        </p:pic>
        <p:sp>
          <p:nvSpPr>
            <p:cNvPr id="3" name="椭圆形标注 2"/>
            <p:cNvSpPr/>
            <p:nvPr/>
          </p:nvSpPr>
          <p:spPr>
            <a:xfrm>
              <a:off x="1787391" y="3580377"/>
              <a:ext cx="6163237" cy="713433"/>
            </a:xfrm>
            <a:prstGeom prst="wedgeEllipseCallout">
              <a:avLst>
                <a:gd name="adj1" fmla="val -53650"/>
                <a:gd name="adj2" fmla="val 4045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要观察大量的花朵，才有可能找到规律。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2931" y="843558"/>
            <a:ext cx="6009029" cy="512448"/>
            <a:chOff x="632931" y="843558"/>
            <a:chExt cx="6009029" cy="512448"/>
          </a:xfrm>
        </p:grpSpPr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>
              <a:off x="1199930" y="843558"/>
              <a:ext cx="5442030" cy="51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观察叶子的颜色和形状有什么规律？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931" y="103047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图片 2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058017" y="2415890"/>
            <a:ext cx="2425065" cy="1549400"/>
          </a:xfrm>
          <a:prstGeom prst="rect">
            <a:avLst/>
          </a:prstGeom>
        </p:spPr>
      </p:pic>
      <p:sp>
        <p:nvSpPr>
          <p:cNvPr id="9" name="椭圆形标注 8"/>
          <p:cNvSpPr/>
          <p:nvPr/>
        </p:nvSpPr>
        <p:spPr>
          <a:xfrm>
            <a:off x="251520" y="1557495"/>
            <a:ext cx="3168352" cy="1101710"/>
          </a:xfrm>
          <a:prstGeom prst="wedgeEllipseCallout">
            <a:avLst>
              <a:gd name="adj1" fmla="val 42727"/>
              <a:gd name="adj2" fmla="val 6957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我们可以去图书馆、网上或是到大自然中去调查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012160" y="2787774"/>
            <a:ext cx="2916259" cy="1358489"/>
          </a:xfrm>
          <a:prstGeom prst="wedgeEllipseCallout">
            <a:avLst>
              <a:gd name="adj1" fmla="val -67248"/>
              <a:gd name="adj2" fmla="val -3746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要尽量多地收集不同种类的叶子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4803112" y="1292270"/>
            <a:ext cx="3641130" cy="1135464"/>
          </a:xfrm>
          <a:prstGeom prst="wedgeEllipseCallout">
            <a:avLst>
              <a:gd name="adj1" fmla="val -66092"/>
              <a:gd name="adj2" fmla="val 81969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我想按叶子的形状或颜色进行分类调查。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0629" y="1182486"/>
            <a:ext cx="2529248" cy="3189464"/>
            <a:chOff x="130629" y="1182486"/>
            <a:chExt cx="2529248" cy="3189464"/>
          </a:xfrm>
        </p:grpSpPr>
        <p:sp>
          <p:nvSpPr>
            <p:cNvPr id="9" name="椭圆形标注 8"/>
            <p:cNvSpPr/>
            <p:nvPr/>
          </p:nvSpPr>
          <p:spPr>
            <a:xfrm>
              <a:off x="130629" y="1182486"/>
              <a:ext cx="2529248" cy="1091662"/>
            </a:xfrm>
            <a:prstGeom prst="wedgeEllipseCallout">
              <a:avLst>
                <a:gd name="adj1" fmla="val -14108"/>
                <a:gd name="adj2" fmla="val 108146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发现叶子的形状椭圆形最多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5064" y="2902399"/>
              <a:ext cx="1190189" cy="1469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335006" y="1798655"/>
            <a:ext cx="2773498" cy="2717311"/>
            <a:chOff x="6535851" y="1112169"/>
            <a:chExt cx="2773498" cy="2823630"/>
          </a:xfrm>
        </p:grpSpPr>
        <p:pic>
          <p:nvPicPr>
            <p:cNvPr id="30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81704" y="2911737"/>
              <a:ext cx="1163384" cy="1024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椭圆形标注 5"/>
            <p:cNvSpPr/>
            <p:nvPr/>
          </p:nvSpPr>
          <p:spPr>
            <a:xfrm>
              <a:off x="6535851" y="1112169"/>
              <a:ext cx="2773498" cy="1472330"/>
            </a:xfrm>
            <a:prstGeom prst="wedgeEllipseCallout">
              <a:avLst>
                <a:gd name="adj1" fmla="val 2278"/>
                <a:gd name="adj2" fmla="val 5705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我按叶子的颜色分类整理，发现绿色的叶子最多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51798" y="482081"/>
            <a:ext cx="6521533" cy="1246236"/>
            <a:chOff x="2451798" y="482081"/>
            <a:chExt cx="6521533" cy="1246236"/>
          </a:xfrm>
        </p:grpSpPr>
        <p:pic>
          <p:nvPicPr>
            <p:cNvPr id="29" name="图片 28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345191" y="623838"/>
              <a:ext cx="1628140" cy="1104479"/>
            </a:xfrm>
            <a:prstGeom prst="rect">
              <a:avLst/>
            </a:prstGeom>
          </p:spPr>
        </p:pic>
        <p:sp>
          <p:nvSpPr>
            <p:cNvPr id="4" name="椭圆形标注 3"/>
            <p:cNvSpPr/>
            <p:nvPr/>
          </p:nvSpPr>
          <p:spPr>
            <a:xfrm>
              <a:off x="2451798" y="482081"/>
              <a:ext cx="4661356" cy="784011"/>
            </a:xfrm>
            <a:prstGeom prst="wedgeEllipseCallout">
              <a:avLst>
                <a:gd name="adj1" fmla="val 59819"/>
                <a:gd name="adj2" fmla="val 32155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要观察大量的叶子才能找到规律哦！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40635" y="2325230"/>
          <a:ext cx="4625592" cy="836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398"/>
                <a:gridCol w="1156398"/>
                <a:gridCol w="1156398"/>
                <a:gridCol w="1156398"/>
              </a:tblGrid>
              <a:tr h="418123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椭圆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扇形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圆形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其他</a:t>
                      </a:r>
                      <a:endParaRPr lang="zh-CN" altLang="en-US" dirty="0"/>
                    </a:p>
                  </a:txBody>
                  <a:tcPr/>
                </a:tc>
              </a:tr>
              <a:tr h="418123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34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26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14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8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691680" y="3435846"/>
          <a:ext cx="4625592" cy="836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398"/>
                <a:gridCol w="1156398"/>
                <a:gridCol w="1156398"/>
                <a:gridCol w="1156398"/>
              </a:tblGrid>
              <a:tr h="418123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黄色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绿色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红色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其他</a:t>
                      </a:r>
                      <a:endParaRPr lang="zh-CN" altLang="en-US" dirty="0"/>
                    </a:p>
                  </a:txBody>
                  <a:tcPr/>
                </a:tc>
              </a:tr>
              <a:tr h="418123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23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42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11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9</a:t>
                      </a:r>
                      <a:r>
                        <a:rPr lang="zh-CN" altLang="en-US" dirty="0" smtClean="0"/>
                        <a:t>）种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835696" y="1641887"/>
            <a:ext cx="5235958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在业余的时候，试着和同学们调查一下大自然中植物的生长规律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ec840c98-0ed5-44a8-b66b-f6a5643a3f7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WPS 演示</Application>
  <PresentationFormat>全屏显示(16:9)</PresentationFormat>
  <Paragraphs>202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我是体育小明星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119</cp:revision>
  <dcterms:created xsi:type="dcterms:W3CDTF">2018-09-11T05:46:00Z</dcterms:created>
  <dcterms:modified xsi:type="dcterms:W3CDTF">2023-02-01T01:58:53Z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103A3363C6944107AFE0A40A9549D742</vt:lpwstr>
  </property>
  <property fmtid="{D5CDD505-2E9C-101B-9397-08002B2CF9AE}" pid="3" name="KSOProductBuildVer">
    <vt:lpwstr>2052-11.1.0.13703</vt:lpwstr>
  </property>
</Properties>
</file>