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93" r:id="rId4"/>
    <p:sldId id="294" r:id="rId5"/>
    <p:sldId id="295" r:id="rId6"/>
    <p:sldId id="296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27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835696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53752" y="51470"/>
            <a:ext cx="2069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总复习  万以内数的认识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4.xml"/><Relationship Id="rId5" Type="http://schemas.openxmlformats.org/officeDocument/2006/relationships/slide" Target="slide14.xml"/><Relationship Id="rId4" Type="http://schemas.openxmlformats.org/officeDocument/2006/relationships/slide" Target="slide9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760541" y="2211710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247861" y="987574"/>
            <a:ext cx="5011628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奥运在我心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总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复习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500188" y="1014505"/>
            <a:ext cx="654821" cy="648000"/>
            <a:chOff x="1332724" y="145754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50832" y="1457547"/>
              <a:ext cx="636713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2218497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5112284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6265" y="7052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" name="文本框 159"/>
          <p:cNvSpPr txBox="1"/>
          <p:nvPr/>
        </p:nvSpPr>
        <p:spPr>
          <a:xfrm>
            <a:off x="951654" y="3392030"/>
            <a:ext cx="223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7" name="文本框 160"/>
          <p:cNvSpPr txBox="1"/>
          <p:nvPr/>
        </p:nvSpPr>
        <p:spPr>
          <a:xfrm>
            <a:off x="3779435" y="3409525"/>
            <a:ext cx="2097489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83673" y="492718"/>
            <a:ext cx="5295927" cy="605037"/>
            <a:chOff x="1903199" y="589970"/>
            <a:chExt cx="5295927" cy="605037"/>
          </a:xfrm>
        </p:grpSpPr>
        <p:sp>
          <p:nvSpPr>
            <p:cNvPr id="2" name="圆角矩形 1"/>
            <p:cNvSpPr/>
            <p:nvPr/>
          </p:nvSpPr>
          <p:spPr>
            <a:xfrm>
              <a:off x="1922882" y="590550"/>
              <a:ext cx="4897018" cy="6044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03199" y="589970"/>
              <a:ext cx="5295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写出并读出计数器上的数。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1" name="文本框 160"/>
          <p:cNvSpPr txBox="1"/>
          <p:nvPr/>
        </p:nvSpPr>
        <p:spPr>
          <a:xfrm>
            <a:off x="6343033" y="3389914"/>
            <a:ext cx="2029372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2" name="文本框 160"/>
          <p:cNvSpPr txBox="1"/>
          <p:nvPr/>
        </p:nvSpPr>
        <p:spPr>
          <a:xfrm>
            <a:off x="53849" y="3318233"/>
            <a:ext cx="173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3" name="文本框 160"/>
          <p:cNvSpPr txBox="1"/>
          <p:nvPr/>
        </p:nvSpPr>
        <p:spPr>
          <a:xfrm>
            <a:off x="53849" y="3946945"/>
            <a:ext cx="173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4" name="文本框 159"/>
          <p:cNvSpPr txBox="1"/>
          <p:nvPr/>
        </p:nvSpPr>
        <p:spPr>
          <a:xfrm>
            <a:off x="951653" y="4012520"/>
            <a:ext cx="2563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6" name="文本框 159"/>
          <p:cNvSpPr txBox="1"/>
          <p:nvPr/>
        </p:nvSpPr>
        <p:spPr>
          <a:xfrm>
            <a:off x="3191538" y="4008500"/>
            <a:ext cx="288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7" name="文本框 159"/>
          <p:cNvSpPr txBox="1"/>
          <p:nvPr/>
        </p:nvSpPr>
        <p:spPr>
          <a:xfrm>
            <a:off x="5980326" y="4008500"/>
            <a:ext cx="288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8" name="文本框 159"/>
          <p:cNvSpPr txBox="1"/>
          <p:nvPr/>
        </p:nvSpPr>
        <p:spPr>
          <a:xfrm>
            <a:off x="1559102" y="3318233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2633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9" name="文本框 159"/>
          <p:cNvSpPr txBox="1"/>
          <p:nvPr/>
        </p:nvSpPr>
        <p:spPr>
          <a:xfrm>
            <a:off x="4337516" y="3361252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4547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6" name="文本框 159"/>
          <p:cNvSpPr txBox="1"/>
          <p:nvPr/>
        </p:nvSpPr>
        <p:spPr>
          <a:xfrm>
            <a:off x="6976461" y="3328339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9324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0541" y="1537064"/>
            <a:ext cx="7707849" cy="1972687"/>
            <a:chOff x="780541" y="1537064"/>
            <a:chExt cx="7707849" cy="1972687"/>
          </a:xfrm>
        </p:grpSpPr>
        <p:grpSp>
          <p:nvGrpSpPr>
            <p:cNvPr id="35" name="组合 34"/>
            <p:cNvGrpSpPr/>
            <p:nvPr/>
          </p:nvGrpSpPr>
          <p:grpSpPr>
            <a:xfrm>
              <a:off x="780541" y="1599856"/>
              <a:ext cx="2410334" cy="1909895"/>
              <a:chOff x="8506" y="3393"/>
              <a:chExt cx="3634" cy="2270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组合 76"/>
              <p:cNvGrpSpPr/>
              <p:nvPr/>
            </p:nvGrpSpPr>
            <p:grpSpPr>
              <a:xfrm>
                <a:off x="8613" y="4793"/>
                <a:ext cx="3506" cy="870"/>
                <a:chOff x="8613" y="4793"/>
                <a:chExt cx="3506" cy="870"/>
              </a:xfrm>
            </p:grpSpPr>
            <p:sp>
              <p:nvSpPr>
                <p:cNvPr id="78" name="TextBox 207"/>
                <p:cNvSpPr txBox="1"/>
                <p:nvPr/>
              </p:nvSpPr>
              <p:spPr>
                <a:xfrm>
                  <a:off x="11320" y="4833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9" name="TextBox 206"/>
                <p:cNvSpPr txBox="1"/>
                <p:nvPr/>
              </p:nvSpPr>
              <p:spPr>
                <a:xfrm>
                  <a:off x="10448" y="4808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0" name="TextBox 205"/>
                <p:cNvSpPr txBox="1"/>
                <p:nvPr/>
              </p:nvSpPr>
              <p:spPr>
                <a:xfrm>
                  <a:off x="9524" y="4793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1" name="TextBox 205"/>
                <p:cNvSpPr txBox="1"/>
                <p:nvPr/>
              </p:nvSpPr>
              <p:spPr>
                <a:xfrm>
                  <a:off x="8613" y="4793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98" name="组合 97"/>
            <p:cNvGrpSpPr/>
            <p:nvPr/>
          </p:nvGrpSpPr>
          <p:grpSpPr>
            <a:xfrm>
              <a:off x="3396515" y="1563312"/>
              <a:ext cx="2410334" cy="1925040"/>
              <a:chOff x="8506" y="3393"/>
              <a:chExt cx="3634" cy="2288"/>
            </a:xfrm>
          </p:grpSpPr>
          <p:grpSp>
            <p:nvGrpSpPr>
              <p:cNvPr id="124" name="组合 123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130" name="组合 129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135" name="矩形 134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36" name="直接连接符 135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1" name="直接连接符 130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2" name="直接连接符 131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直接连接符 132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直接连接符 133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5" name="组合 124"/>
              <p:cNvGrpSpPr/>
              <p:nvPr/>
            </p:nvGrpSpPr>
            <p:grpSpPr>
              <a:xfrm>
                <a:off x="8616" y="4807"/>
                <a:ext cx="3512" cy="874"/>
                <a:chOff x="8616" y="4807"/>
                <a:chExt cx="3512" cy="874"/>
              </a:xfrm>
            </p:grpSpPr>
            <p:sp>
              <p:nvSpPr>
                <p:cNvPr id="126" name="TextBox 207"/>
                <p:cNvSpPr txBox="1"/>
                <p:nvPr/>
              </p:nvSpPr>
              <p:spPr>
                <a:xfrm>
                  <a:off x="11329" y="4851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7" name="TextBox 206"/>
                <p:cNvSpPr txBox="1"/>
                <p:nvPr/>
              </p:nvSpPr>
              <p:spPr>
                <a:xfrm>
                  <a:off x="10451" y="4836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8" name="TextBox 205"/>
                <p:cNvSpPr txBox="1"/>
                <p:nvPr/>
              </p:nvSpPr>
              <p:spPr>
                <a:xfrm>
                  <a:off x="9457" y="4807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9" name="TextBox 205"/>
                <p:cNvSpPr txBox="1"/>
                <p:nvPr/>
              </p:nvSpPr>
              <p:spPr>
                <a:xfrm>
                  <a:off x="8616" y="4836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140" name="组合 139"/>
            <p:cNvGrpSpPr/>
            <p:nvPr/>
          </p:nvGrpSpPr>
          <p:grpSpPr>
            <a:xfrm>
              <a:off x="6078056" y="1537064"/>
              <a:ext cx="2410334" cy="1914102"/>
              <a:chOff x="8506" y="3393"/>
              <a:chExt cx="3634" cy="2275"/>
            </a:xfrm>
          </p:grpSpPr>
          <p:grpSp>
            <p:nvGrpSpPr>
              <p:cNvPr id="166" name="组合 165"/>
              <p:cNvGrpSpPr/>
              <p:nvPr/>
            </p:nvGrpSpPr>
            <p:grpSpPr>
              <a:xfrm>
                <a:off x="8506" y="3393"/>
                <a:ext cx="3634" cy="1972"/>
                <a:chOff x="3823" y="4041"/>
                <a:chExt cx="3634" cy="1972"/>
              </a:xfrm>
            </p:grpSpPr>
            <p:grpSp>
              <p:nvGrpSpPr>
                <p:cNvPr id="172" name="组合 171"/>
                <p:cNvGrpSpPr/>
                <p:nvPr/>
              </p:nvGrpSpPr>
              <p:grpSpPr>
                <a:xfrm>
                  <a:off x="3823" y="5489"/>
                  <a:ext cx="3635" cy="525"/>
                  <a:chOff x="5513186" y="3590320"/>
                  <a:chExt cx="1728192" cy="368818"/>
                </a:xfrm>
              </p:grpSpPr>
              <p:sp>
                <p:nvSpPr>
                  <p:cNvPr id="177" name="矩形 176"/>
                  <p:cNvSpPr/>
                  <p:nvPr/>
                </p:nvSpPr>
                <p:spPr>
                  <a:xfrm>
                    <a:off x="5513186" y="3590641"/>
                    <a:ext cx="1728192" cy="367474"/>
                  </a:xfrm>
                  <a:prstGeom prst="rect">
                    <a:avLst/>
                  </a:prstGeom>
                  <a:solidFill>
                    <a:schemeClr val="accent1">
                      <a:lumMod val="20000"/>
                      <a:lumOff val="80000"/>
                    </a:schemeClr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5943768" y="359032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直接连接符 178"/>
                  <p:cNvCxnSpPr/>
                  <p:nvPr/>
                </p:nvCxnSpPr>
                <p:spPr>
                  <a:xfrm>
                    <a:off x="6806517" y="3590641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/>
                  <p:cNvCxnSpPr/>
                  <p:nvPr/>
                </p:nvCxnSpPr>
                <p:spPr>
                  <a:xfrm>
                    <a:off x="6377203" y="3601180"/>
                    <a:ext cx="0" cy="357958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3" name="直接连接符 172"/>
                <p:cNvCxnSpPr/>
                <p:nvPr/>
              </p:nvCxnSpPr>
              <p:spPr>
                <a:xfrm>
                  <a:off x="6127" y="4041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4" name="直接连接符 173"/>
                <p:cNvCxnSpPr/>
                <p:nvPr/>
              </p:nvCxnSpPr>
              <p:spPr>
                <a:xfrm>
                  <a:off x="4304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5" name="直接连接符 174"/>
                <p:cNvCxnSpPr/>
                <p:nvPr/>
              </p:nvCxnSpPr>
              <p:spPr>
                <a:xfrm>
                  <a:off x="5175" y="4056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/>
                <p:cNvCxnSpPr/>
                <p:nvPr/>
              </p:nvCxnSpPr>
              <p:spPr>
                <a:xfrm>
                  <a:off x="7047" y="4042"/>
                  <a:ext cx="0" cy="144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7" name="组合 166"/>
              <p:cNvGrpSpPr/>
              <p:nvPr/>
            </p:nvGrpSpPr>
            <p:grpSpPr>
              <a:xfrm>
                <a:off x="8592" y="4837"/>
                <a:ext cx="3529" cy="831"/>
                <a:chOff x="8592" y="4837"/>
                <a:chExt cx="3529" cy="831"/>
              </a:xfrm>
            </p:grpSpPr>
            <p:sp>
              <p:nvSpPr>
                <p:cNvPr id="168" name="TextBox 207"/>
                <p:cNvSpPr txBox="1"/>
                <p:nvPr/>
              </p:nvSpPr>
              <p:spPr>
                <a:xfrm>
                  <a:off x="11322" y="4838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9" name="TextBox 206"/>
                <p:cNvSpPr txBox="1"/>
                <p:nvPr/>
              </p:nvSpPr>
              <p:spPr>
                <a:xfrm>
                  <a:off x="10411" y="4837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0" name="TextBox 205"/>
                <p:cNvSpPr txBox="1"/>
                <p:nvPr/>
              </p:nvSpPr>
              <p:spPr>
                <a:xfrm>
                  <a:off x="9461" y="4837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百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1" name="TextBox 205"/>
                <p:cNvSpPr txBox="1"/>
                <p:nvPr/>
              </p:nvSpPr>
              <p:spPr>
                <a:xfrm>
                  <a:off x="8592" y="4837"/>
                  <a:ext cx="799" cy="8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千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1036351" y="1819830"/>
              <a:ext cx="7241073" cy="1012527"/>
              <a:chOff x="1036351" y="1819830"/>
              <a:chExt cx="7241073" cy="1012527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036351" y="2618595"/>
                <a:ext cx="127111" cy="213762"/>
                <a:chOff x="6885113" y="3623386"/>
                <a:chExt cx="137520" cy="178350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椭圆 7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5" name="椭圆 44"/>
              <p:cNvSpPr/>
              <p:nvPr/>
            </p:nvSpPr>
            <p:spPr>
              <a:xfrm>
                <a:off x="2245490" y="2712959"/>
                <a:ext cx="126316" cy="109769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1613115" y="2155446"/>
                <a:ext cx="127111" cy="661505"/>
                <a:chOff x="9360" y="3927"/>
                <a:chExt cx="192" cy="786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9360" y="4073"/>
                  <a:ext cx="192" cy="640"/>
                  <a:chOff x="9360" y="4073"/>
                  <a:chExt cx="192" cy="640"/>
                </a:xfrm>
              </p:grpSpPr>
              <p:grpSp>
                <p:nvGrpSpPr>
                  <p:cNvPr id="65" name="组合 64"/>
                  <p:cNvGrpSpPr/>
                  <p:nvPr/>
                </p:nvGrpSpPr>
                <p:grpSpPr>
                  <a:xfrm>
                    <a:off x="9362" y="4203"/>
                    <a:ext cx="190" cy="511"/>
                    <a:chOff x="5340" y="3877"/>
                    <a:chExt cx="190" cy="511"/>
                  </a:xfrm>
                </p:grpSpPr>
                <p:grpSp>
                  <p:nvGrpSpPr>
                    <p:cNvPr id="67" name="组合 66"/>
                    <p:cNvGrpSpPr/>
                    <p:nvPr/>
                  </p:nvGrpSpPr>
                  <p:grpSpPr>
                    <a:xfrm>
                      <a:off x="5340" y="4130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71" name="椭圆 70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2" name="椭圆 71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  <p:grpSp>
                  <p:nvGrpSpPr>
                    <p:cNvPr id="68" name="组合 67"/>
                    <p:cNvGrpSpPr/>
                    <p:nvPr/>
                  </p:nvGrpSpPr>
                  <p:grpSpPr>
                    <a:xfrm>
                      <a:off x="5340" y="3877"/>
                      <a:ext cx="190" cy="258"/>
                      <a:chOff x="5340" y="4130"/>
                      <a:chExt cx="190" cy="258"/>
                    </a:xfrm>
                  </p:grpSpPr>
                  <p:sp>
                    <p:nvSpPr>
                      <p:cNvPr id="69" name="椭圆 68"/>
                      <p:cNvSpPr/>
                      <p:nvPr/>
                    </p:nvSpPr>
                    <p:spPr>
                      <a:xfrm>
                        <a:off x="5340" y="4258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  <p:sp>
                    <p:nvSpPr>
                      <p:cNvPr id="70" name="椭圆 69"/>
                      <p:cNvSpPr/>
                      <p:nvPr/>
                    </p:nvSpPr>
                    <p:spPr>
                      <a:xfrm>
                        <a:off x="5340" y="4130"/>
                        <a:ext cx="191" cy="130"/>
                      </a:xfrm>
                      <a:prstGeom prst="ellipse">
                        <a:avLst/>
                      </a:prstGeom>
                      <a:solidFill>
                        <a:srgbClr val="FFC000"/>
                      </a:solidFill>
                      <a:ln w="9525">
                        <a:solidFill>
                          <a:schemeClr val="tx1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66" name="椭圆 65"/>
                  <p:cNvSpPr/>
                  <p:nvPr/>
                </p:nvSpPr>
                <p:spPr>
                  <a:xfrm>
                    <a:off x="9360" y="4073"/>
                    <a:ext cx="191" cy="130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4" name="椭圆 63"/>
                <p:cNvSpPr/>
                <p:nvPr/>
              </p:nvSpPr>
              <p:spPr>
                <a:xfrm>
                  <a:off x="9360" y="392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2854827" y="2496308"/>
                <a:ext cx="129494" cy="321605"/>
                <a:chOff x="6127" y="4000"/>
                <a:chExt cx="195" cy="382"/>
              </a:xfrm>
            </p:grpSpPr>
            <p:grpSp>
              <p:nvGrpSpPr>
                <p:cNvPr id="51" name="组合 50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61" name="椭圆 6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" name="椭圆 6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60" name="椭圆 59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2244695" y="2505557"/>
                <a:ext cx="127111" cy="213762"/>
                <a:chOff x="6885113" y="3623386"/>
                <a:chExt cx="137520" cy="178350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0" name="组合 99"/>
              <p:cNvGrpSpPr/>
              <p:nvPr/>
            </p:nvGrpSpPr>
            <p:grpSpPr>
              <a:xfrm>
                <a:off x="3652325" y="2582050"/>
                <a:ext cx="127111" cy="213761"/>
                <a:chOff x="6885113" y="3623386"/>
                <a:chExt cx="137520" cy="178350"/>
              </a:xfrm>
            </p:grpSpPr>
            <p:sp>
              <p:nvSpPr>
                <p:cNvPr id="122" name="椭圆 121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椭圆 122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1" name="椭圆 100"/>
              <p:cNvSpPr/>
              <p:nvPr/>
            </p:nvSpPr>
            <p:spPr>
              <a:xfrm>
                <a:off x="3655503" y="2475169"/>
                <a:ext cx="127111" cy="10880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654708" y="2366363"/>
                <a:ext cx="127111" cy="10880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3" name="组合 102"/>
              <p:cNvGrpSpPr/>
              <p:nvPr/>
            </p:nvGrpSpPr>
            <p:grpSpPr>
              <a:xfrm>
                <a:off x="5470801" y="2459763"/>
                <a:ext cx="129494" cy="321605"/>
                <a:chOff x="6127" y="4000"/>
                <a:chExt cx="195" cy="382"/>
              </a:xfrm>
            </p:grpSpPr>
            <p:grpSp>
              <p:nvGrpSpPr>
                <p:cNvPr id="118" name="组合 117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20" name="椭圆 11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1" name="椭圆 12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9" name="椭圆 118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4" name="组合 103"/>
              <p:cNvGrpSpPr/>
              <p:nvPr/>
            </p:nvGrpSpPr>
            <p:grpSpPr>
              <a:xfrm>
                <a:off x="4229089" y="2259127"/>
                <a:ext cx="129494" cy="321605"/>
                <a:chOff x="6127" y="4000"/>
                <a:chExt cx="195" cy="382"/>
              </a:xfrm>
            </p:grpSpPr>
            <p:grpSp>
              <p:nvGrpSpPr>
                <p:cNvPr id="114" name="组合 113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16" name="椭圆 11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7" name="椭圆 11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5" name="椭圆 114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5" name="组合 104"/>
              <p:cNvGrpSpPr/>
              <p:nvPr/>
            </p:nvGrpSpPr>
            <p:grpSpPr>
              <a:xfrm>
                <a:off x="4859875" y="2366363"/>
                <a:ext cx="130288" cy="429449"/>
                <a:chOff x="6127" y="3857"/>
                <a:chExt cx="196" cy="511"/>
              </a:xfrm>
            </p:grpSpPr>
            <p:grpSp>
              <p:nvGrpSpPr>
                <p:cNvPr id="109" name="组合 108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12" name="椭圆 11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3" name="椭圆 11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10" name="椭圆 109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椭圆 110"/>
                <p:cNvSpPr/>
                <p:nvPr/>
              </p:nvSpPr>
              <p:spPr>
                <a:xfrm>
                  <a:off x="6130" y="385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05"/>
              <p:cNvGrpSpPr/>
              <p:nvPr/>
            </p:nvGrpSpPr>
            <p:grpSpPr>
              <a:xfrm>
                <a:off x="4229089" y="2583976"/>
                <a:ext cx="127111" cy="213761"/>
                <a:chOff x="6885113" y="3623386"/>
                <a:chExt cx="137520" cy="178350"/>
              </a:xfrm>
            </p:grpSpPr>
            <p:sp>
              <p:nvSpPr>
                <p:cNvPr id="107" name="椭圆 10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2" name="组合 141"/>
              <p:cNvGrpSpPr/>
              <p:nvPr/>
            </p:nvGrpSpPr>
            <p:grpSpPr>
              <a:xfrm>
                <a:off x="6333866" y="2555803"/>
                <a:ext cx="127111" cy="213761"/>
                <a:chOff x="6885113" y="3623386"/>
                <a:chExt cx="137520" cy="178350"/>
              </a:xfrm>
            </p:grpSpPr>
            <p:sp>
              <p:nvSpPr>
                <p:cNvPr id="164" name="椭圆 16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椭圆 16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3" name="椭圆 142"/>
              <p:cNvSpPr/>
              <p:nvPr/>
            </p:nvSpPr>
            <p:spPr>
              <a:xfrm>
                <a:off x="6337044" y="2448922"/>
                <a:ext cx="127111" cy="10880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6336249" y="2340116"/>
                <a:ext cx="127111" cy="10880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5" name="组合 144"/>
              <p:cNvGrpSpPr/>
              <p:nvPr/>
            </p:nvGrpSpPr>
            <p:grpSpPr>
              <a:xfrm>
                <a:off x="6909722" y="2433756"/>
                <a:ext cx="129494" cy="321605"/>
                <a:chOff x="6127" y="4000"/>
                <a:chExt cx="195" cy="382"/>
              </a:xfrm>
            </p:grpSpPr>
            <p:grpSp>
              <p:nvGrpSpPr>
                <p:cNvPr id="160" name="组合 159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62" name="椭圆 16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3" name="椭圆 16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61" name="椭圆 160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6" name="组合 145"/>
              <p:cNvGrpSpPr/>
              <p:nvPr/>
            </p:nvGrpSpPr>
            <p:grpSpPr>
              <a:xfrm>
                <a:off x="6330489" y="2028854"/>
                <a:ext cx="129494" cy="321605"/>
                <a:chOff x="6127" y="4000"/>
                <a:chExt cx="195" cy="382"/>
              </a:xfrm>
            </p:grpSpPr>
            <p:grpSp>
              <p:nvGrpSpPr>
                <p:cNvPr id="156" name="组合 155"/>
                <p:cNvGrpSpPr/>
                <p:nvPr/>
              </p:nvGrpSpPr>
              <p:grpSpPr>
                <a:xfrm>
                  <a:off x="6127" y="4128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58" name="椭圆 15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9" name="椭圆 15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7" name="椭圆 156"/>
                <p:cNvSpPr/>
                <p:nvPr/>
              </p:nvSpPr>
              <p:spPr>
                <a:xfrm>
                  <a:off x="6132" y="4000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7" name="组合 146"/>
              <p:cNvGrpSpPr/>
              <p:nvPr/>
            </p:nvGrpSpPr>
            <p:grpSpPr>
              <a:xfrm>
                <a:off x="8147136" y="2326794"/>
                <a:ext cx="130288" cy="429449"/>
                <a:chOff x="6127" y="3857"/>
                <a:chExt cx="196" cy="511"/>
              </a:xfrm>
            </p:grpSpPr>
            <p:grpSp>
              <p:nvGrpSpPr>
                <p:cNvPr id="151" name="组合 150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54" name="椭圆 15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5" name="椭圆 15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52" name="椭圆 151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椭圆 152"/>
                <p:cNvSpPr/>
                <p:nvPr/>
              </p:nvSpPr>
              <p:spPr>
                <a:xfrm>
                  <a:off x="6130" y="385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7548200" y="2529267"/>
                <a:ext cx="127111" cy="213761"/>
                <a:chOff x="6885113" y="3623386"/>
                <a:chExt cx="137520" cy="178350"/>
              </a:xfrm>
            </p:grpSpPr>
            <p:sp>
              <p:nvSpPr>
                <p:cNvPr id="149" name="椭圆 148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椭圆 149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0" name="组合 189"/>
              <p:cNvGrpSpPr/>
              <p:nvPr/>
            </p:nvGrpSpPr>
            <p:grpSpPr>
              <a:xfrm>
                <a:off x="5474392" y="2043116"/>
                <a:ext cx="130288" cy="429449"/>
                <a:chOff x="6127" y="3857"/>
                <a:chExt cx="196" cy="511"/>
              </a:xfrm>
            </p:grpSpPr>
            <p:grpSp>
              <p:nvGrpSpPr>
                <p:cNvPr id="191" name="组合 190"/>
                <p:cNvGrpSpPr/>
                <p:nvPr/>
              </p:nvGrpSpPr>
              <p:grpSpPr>
                <a:xfrm>
                  <a:off x="6127" y="4114"/>
                  <a:ext cx="191" cy="254"/>
                  <a:chOff x="6885113" y="3623386"/>
                  <a:chExt cx="137520" cy="178350"/>
                </a:xfrm>
              </p:grpSpPr>
              <p:sp>
                <p:nvSpPr>
                  <p:cNvPr id="194" name="椭圆 19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5" name="椭圆 19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92" name="椭圆 191"/>
                <p:cNvSpPr/>
                <p:nvPr/>
              </p:nvSpPr>
              <p:spPr>
                <a:xfrm>
                  <a:off x="6132" y="3986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3" name="椭圆 192"/>
                <p:cNvSpPr/>
                <p:nvPr/>
              </p:nvSpPr>
              <p:spPr>
                <a:xfrm>
                  <a:off x="6130" y="3857"/>
                  <a:ext cx="191" cy="130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7" name="组合 196"/>
              <p:cNvGrpSpPr/>
              <p:nvPr/>
            </p:nvGrpSpPr>
            <p:grpSpPr>
              <a:xfrm>
                <a:off x="6333508" y="1819830"/>
                <a:ext cx="127111" cy="213761"/>
                <a:chOff x="6885113" y="3623386"/>
                <a:chExt cx="137520" cy="178350"/>
              </a:xfrm>
            </p:grpSpPr>
            <p:sp>
              <p:nvSpPr>
                <p:cNvPr id="198" name="椭圆 197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9" name="椭圆 198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200" name="文本框 159"/>
          <p:cNvSpPr txBox="1"/>
          <p:nvPr/>
        </p:nvSpPr>
        <p:spPr>
          <a:xfrm>
            <a:off x="1199657" y="4039277"/>
            <a:ext cx="1963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二千六百三十三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1" name="文本框 159"/>
          <p:cNvSpPr txBox="1"/>
          <p:nvPr/>
        </p:nvSpPr>
        <p:spPr>
          <a:xfrm>
            <a:off x="3542922" y="4039277"/>
            <a:ext cx="1963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四千五百四十七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3" name="文本框 159"/>
          <p:cNvSpPr txBox="1"/>
          <p:nvPr/>
        </p:nvSpPr>
        <p:spPr>
          <a:xfrm>
            <a:off x="6314118" y="4043297"/>
            <a:ext cx="19633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九千三百二十四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02" name="图片 20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97" grpId="0"/>
      <p:bldP spid="181" grpId="0"/>
      <p:bldP spid="182" grpId="0"/>
      <p:bldP spid="183" grpId="0"/>
      <p:bldP spid="184" grpId="0"/>
      <p:bldP spid="186" grpId="0"/>
      <p:bldP spid="187" grpId="0"/>
      <p:bldP spid="188" grpId="0"/>
      <p:bldP spid="189" grpId="0"/>
      <p:bldP spid="196" grpId="0"/>
      <p:bldP spid="200" grpId="0"/>
      <p:bldP spid="201" grpId="0"/>
      <p:bldP spid="2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0391" y="535481"/>
            <a:ext cx="841962" cy="47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2940873" y="482586"/>
            <a:ext cx="4450527" cy="605037"/>
            <a:chOff x="1903199" y="589970"/>
            <a:chExt cx="5295927" cy="605037"/>
          </a:xfrm>
        </p:grpSpPr>
        <p:sp>
          <p:nvSpPr>
            <p:cNvPr id="20" name="圆角矩形 19"/>
            <p:cNvSpPr/>
            <p:nvPr/>
          </p:nvSpPr>
          <p:spPr>
            <a:xfrm>
              <a:off x="1922882" y="590550"/>
              <a:ext cx="4897018" cy="6044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03199" y="589970"/>
              <a:ext cx="5295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比较下面数的大小。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88667" y="1771650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457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328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95674" y="1771650"/>
            <a:ext cx="2428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1000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999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8667" y="2695574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519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619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95675" y="2695574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83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739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1016" y="3600450"/>
            <a:ext cx="3007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1715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1751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48024" y="3600450"/>
            <a:ext cx="2714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7845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884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55721" y="1771649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372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55721" y="2695574"/>
            <a:ext cx="2305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448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146170" y="3600449"/>
            <a:ext cx="263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6263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7723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86437" y="1781174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70760" y="3628368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53136" y="1781174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63040" y="1794448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60144" y="2714624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99335" y="2714624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223678" y="2714624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185578" y="3627056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279331" y="3618129"/>
            <a:ext cx="538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1" grpId="0"/>
      <p:bldP spid="39" grpId="0"/>
      <p:bldP spid="40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73347" y="467931"/>
            <a:ext cx="798234" cy="44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i02piccdn.sogoucdn.com/123ef65429610aaf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1299736" y="1253614"/>
            <a:ext cx="1253301" cy="1603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https://i02piccdn.sogoucdn.com/123ef65429610aaf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6486524" y="1289445"/>
            <a:ext cx="1704976" cy="1656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s://i02piccdn.sogoucdn.com/123ef65429610aaf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>
            <a:fillRect/>
          </a:stretch>
        </p:blipFill>
        <p:spPr bwMode="auto">
          <a:xfrm>
            <a:off x="3542969" y="1522222"/>
            <a:ext cx="1790919" cy="139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55165" y="3238500"/>
            <a:ext cx="7798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冰箱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2375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电脑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5206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       吸尘器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790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0251" y="3795886"/>
            <a:ext cx="8593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读作：（         ）（         ）  （      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264723" y="388646"/>
            <a:ext cx="3136076" cy="605037"/>
            <a:chOff x="1903199" y="589970"/>
            <a:chExt cx="4916701" cy="605037"/>
          </a:xfrm>
        </p:grpSpPr>
        <p:sp>
          <p:nvSpPr>
            <p:cNvPr id="29" name="圆角矩形 28"/>
            <p:cNvSpPr/>
            <p:nvPr/>
          </p:nvSpPr>
          <p:spPr>
            <a:xfrm>
              <a:off x="1922882" y="590550"/>
              <a:ext cx="4897018" cy="6044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903199" y="589970"/>
              <a:ext cx="49167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读出下面的数。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1519346" y="3857441"/>
            <a:ext cx="2795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二千三百七十五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36148" y="3871431"/>
            <a:ext cx="2795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五千二百零六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941727" y="3885421"/>
            <a:ext cx="2795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七百九十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45" grpId="0"/>
      <p:bldP spid="46" grpId="0"/>
      <p:bldP spid="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0090" y="577055"/>
            <a:ext cx="833919" cy="46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2312768" y="507461"/>
            <a:ext cx="5950791" cy="605037"/>
            <a:chOff x="1903199" y="589970"/>
            <a:chExt cx="4990433" cy="605037"/>
          </a:xfrm>
        </p:grpSpPr>
        <p:sp>
          <p:nvSpPr>
            <p:cNvPr id="19" name="圆角矩形 18"/>
            <p:cNvSpPr/>
            <p:nvPr/>
          </p:nvSpPr>
          <p:spPr>
            <a:xfrm>
              <a:off x="1922882" y="590550"/>
              <a:ext cx="4897018" cy="6044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3199" y="589970"/>
              <a:ext cx="49904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估算一下下面的文章有多少字。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43609" y="1356370"/>
            <a:ext cx="3057525" cy="3179625"/>
            <a:chOff x="771524" y="1560365"/>
            <a:chExt cx="3057525" cy="3179625"/>
          </a:xfrm>
        </p:grpSpPr>
        <p:sp>
          <p:nvSpPr>
            <p:cNvPr id="3" name="圆角矩形 2"/>
            <p:cNvSpPr/>
            <p:nvPr/>
          </p:nvSpPr>
          <p:spPr>
            <a:xfrm>
              <a:off x="771524" y="1560365"/>
              <a:ext cx="3057525" cy="317962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771524" y="1560365"/>
              <a:ext cx="3057525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六一儿童节马上就要来了，我很期待。我在小学里的第一个六一儿童节想这样过</a:t>
              </a:r>
              <a:r>
                <a:rPr lang="zh-CN" altLang="en-US" sz="20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。首先</a:t>
              </a:r>
              <a:r>
                <a: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，我想和大家一起去公园玩耍，我想和大家一起放声歌唱，一起度过这快乐的时光。我还想和同学们一起收到许多的礼物，和大家共同分享我们的幸福。</a:t>
              </a:r>
              <a:endPara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43609" y="1443831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063160" y="1581943"/>
            <a:ext cx="3272167" cy="661988"/>
            <a:chOff x="5143500" y="1776412"/>
            <a:chExt cx="3272167" cy="661988"/>
          </a:xfrm>
        </p:grpSpPr>
        <p:sp>
          <p:nvSpPr>
            <p:cNvPr id="6" name="圆角矩形标注 5"/>
            <p:cNvSpPr/>
            <p:nvPr/>
          </p:nvSpPr>
          <p:spPr>
            <a:xfrm>
              <a:off x="5143500" y="1776412"/>
              <a:ext cx="3200399" cy="661988"/>
            </a:xfrm>
            <a:prstGeom prst="wedgeRoundRectCallout">
              <a:avLst>
                <a:gd name="adj1" fmla="val -68154"/>
                <a:gd name="adj2" fmla="val -2958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38749" y="1800225"/>
              <a:ext cx="31769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一行大约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个字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027275" y="2534443"/>
            <a:ext cx="3272167" cy="661988"/>
            <a:chOff x="5143500" y="1776412"/>
            <a:chExt cx="3272167" cy="661988"/>
          </a:xfrm>
        </p:grpSpPr>
        <p:sp>
          <p:nvSpPr>
            <p:cNvPr id="28" name="圆角矩形标注 27"/>
            <p:cNvSpPr/>
            <p:nvPr/>
          </p:nvSpPr>
          <p:spPr>
            <a:xfrm>
              <a:off x="5143500" y="1776412"/>
              <a:ext cx="3200399" cy="661988"/>
            </a:xfrm>
            <a:prstGeom prst="wedgeRoundRectCallout">
              <a:avLst>
                <a:gd name="adj1" fmla="val -68154"/>
                <a:gd name="adj2" fmla="val -2958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238749" y="1800225"/>
              <a:ext cx="31769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一共大约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692791" y="3486943"/>
            <a:ext cx="4108153" cy="1101031"/>
            <a:chOff x="5143500" y="1776412"/>
            <a:chExt cx="3272167" cy="1101031"/>
          </a:xfrm>
        </p:grpSpPr>
        <p:sp>
          <p:nvSpPr>
            <p:cNvPr id="31" name="圆角矩形标注 30"/>
            <p:cNvSpPr/>
            <p:nvPr/>
          </p:nvSpPr>
          <p:spPr>
            <a:xfrm>
              <a:off x="5143500" y="1776412"/>
              <a:ext cx="3200399" cy="661988"/>
            </a:xfrm>
            <a:prstGeom prst="wedgeRoundRectCallout">
              <a:avLst>
                <a:gd name="adj1" fmla="val -59146"/>
                <a:gd name="adj2" fmla="val -33903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238749" y="1800225"/>
              <a:ext cx="317691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一共大约（  ）个字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1043609" y="1746249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3609" y="2051049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43608" y="2367755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3609" y="2665194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43609" y="2946182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43609" y="3234531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43609" y="3541712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43609" y="3856037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3609" y="4176425"/>
            <a:ext cx="3057525" cy="276225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68132" y="3517899"/>
            <a:ext cx="916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015035" y="1563638"/>
            <a:ext cx="5005237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110-111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76155" y="30544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44981" y="1047750"/>
            <a:ext cx="2464944" cy="1781175"/>
            <a:chOff x="744981" y="1047750"/>
            <a:chExt cx="2464944" cy="1781175"/>
          </a:xfrm>
        </p:grpSpPr>
        <p:sp>
          <p:nvSpPr>
            <p:cNvPr id="2" name="圆角矩形标注 1"/>
            <p:cNvSpPr/>
            <p:nvPr/>
          </p:nvSpPr>
          <p:spPr>
            <a:xfrm>
              <a:off x="800100" y="1047750"/>
              <a:ext cx="2105025" cy="1781175"/>
            </a:xfrm>
            <a:prstGeom prst="wedgeRoundRectCallout">
              <a:avLst>
                <a:gd name="adj1" fmla="val 886"/>
                <a:gd name="adj2" fmla="val 7266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44981" y="1104900"/>
              <a:ext cx="246494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你看到了什么？能提出什么问题？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482081"/>
            <a:ext cx="5543550" cy="3990975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33450" y="882766"/>
            <a:ext cx="7272337" cy="584775"/>
            <a:chOff x="933450" y="882766"/>
            <a:chExt cx="7272337" cy="584775"/>
          </a:xfrm>
        </p:grpSpPr>
        <p:sp>
          <p:nvSpPr>
            <p:cNvPr id="4" name="圆角矩形 3"/>
            <p:cNvSpPr/>
            <p:nvPr/>
          </p:nvSpPr>
          <p:spPr>
            <a:xfrm>
              <a:off x="933450" y="882766"/>
              <a:ext cx="7143749" cy="584775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14412" y="882766"/>
              <a:ext cx="719137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哪个区的座位数最多？哪个区的最少？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33448" y="1730074"/>
            <a:ext cx="7620002" cy="603552"/>
            <a:chOff x="933448" y="1730074"/>
            <a:chExt cx="7620002" cy="603552"/>
          </a:xfrm>
        </p:grpSpPr>
        <p:sp>
          <p:nvSpPr>
            <p:cNvPr id="52" name="圆角矩形 51"/>
            <p:cNvSpPr/>
            <p:nvPr/>
          </p:nvSpPr>
          <p:spPr>
            <a:xfrm>
              <a:off x="933448" y="1730074"/>
              <a:ext cx="7510793" cy="60355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1014411" y="1749124"/>
              <a:ext cx="75390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座 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350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座 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286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座   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D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区</a:t>
              </a:r>
              <a:r>
                <a:rPr lang="en-US" altLang="zh-CN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282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座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512167" y="3219822"/>
            <a:ext cx="1179513" cy="1167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6" name="组合 55"/>
          <p:cNvGrpSpPr/>
          <p:nvPr/>
        </p:nvGrpSpPr>
        <p:grpSpPr>
          <a:xfrm>
            <a:off x="1343025" y="2428875"/>
            <a:ext cx="3181349" cy="979911"/>
            <a:chOff x="1343025" y="2428875"/>
            <a:chExt cx="3181349" cy="979911"/>
          </a:xfrm>
        </p:grpSpPr>
        <p:sp>
          <p:nvSpPr>
            <p:cNvPr id="54" name="圆角矩形标注 53"/>
            <p:cNvSpPr/>
            <p:nvPr/>
          </p:nvSpPr>
          <p:spPr>
            <a:xfrm>
              <a:off x="1343025" y="2447925"/>
              <a:ext cx="3162299" cy="960861"/>
            </a:xfrm>
            <a:prstGeom prst="wedgeRoundRectCallout">
              <a:avLst>
                <a:gd name="adj1" fmla="val -44867"/>
                <a:gd name="adj2" fmla="val 7241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390650" y="2428875"/>
              <a:ext cx="31337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把上面数字按从大到小的顺序排列。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996761" y="3768398"/>
            <a:ext cx="7019924" cy="603552"/>
            <a:chOff x="2124076" y="3854149"/>
            <a:chExt cx="7019924" cy="603552"/>
          </a:xfrm>
        </p:grpSpPr>
        <p:sp>
          <p:nvSpPr>
            <p:cNvPr id="68" name="圆角矩形 67"/>
            <p:cNvSpPr/>
            <p:nvPr/>
          </p:nvSpPr>
          <p:spPr>
            <a:xfrm>
              <a:off x="2219325" y="3854149"/>
              <a:ext cx="6574796" cy="603552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124076" y="3933158"/>
              <a:ext cx="70199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）＞（     ）＞（     ）＞（     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2381249" y="3800658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048124" y="3800659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724523" y="3800657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286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434590" y="3794795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70" grpId="0"/>
      <p:bldP spid="72" grpId="0"/>
      <p:bldP spid="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762251" y="349489"/>
            <a:ext cx="3905250" cy="711459"/>
            <a:chOff x="2447926" y="790944"/>
            <a:chExt cx="3905250" cy="711459"/>
          </a:xfrm>
        </p:grpSpPr>
        <p:sp>
          <p:nvSpPr>
            <p:cNvPr id="3" name="圆角矩形 2"/>
            <p:cNvSpPr/>
            <p:nvPr/>
          </p:nvSpPr>
          <p:spPr>
            <a:xfrm>
              <a:off x="2447926" y="790944"/>
              <a:ext cx="3905250" cy="71145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862263" y="854285"/>
              <a:ext cx="3305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千以内数的认识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217" y="1453697"/>
            <a:ext cx="1795118" cy="1437745"/>
            <a:chOff x="5513186" y="2780010"/>
            <a:chExt cx="1795118" cy="1437745"/>
          </a:xfrm>
        </p:grpSpPr>
        <p:grpSp>
          <p:nvGrpSpPr>
            <p:cNvPr id="55" name="组合 54"/>
            <p:cNvGrpSpPr/>
            <p:nvPr/>
          </p:nvGrpSpPr>
          <p:grpSpPr>
            <a:xfrm>
              <a:off x="5513186" y="2780010"/>
              <a:ext cx="1795118" cy="1437745"/>
              <a:chOff x="5513186" y="2574165"/>
              <a:chExt cx="1795118" cy="143774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107" name="矩形 106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8" name="直接连接符 107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直接连接符 108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组合 98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100" name="直接连接符 99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3" name="组合 102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104" name="TextBox 103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5" name="TextBox 104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06" name="TextBox 105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56" name="椭圆 55"/>
            <p:cNvSpPr/>
            <p:nvPr/>
          </p:nvSpPr>
          <p:spPr>
            <a:xfrm>
              <a:off x="5730624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306688" y="3704595"/>
              <a:ext cx="137520" cy="91292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876256" y="3089726"/>
              <a:ext cx="137520" cy="712010"/>
              <a:chOff x="6876256" y="3089726"/>
              <a:chExt cx="137520" cy="712010"/>
            </a:xfrm>
          </p:grpSpPr>
          <p:grpSp>
            <p:nvGrpSpPr>
              <p:cNvPr id="81" name="组合 80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90" name="组合 8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96" name="椭圆 9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7" name="椭圆 9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1" name="组合 9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92" name="椭圆 9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5" name="椭圆 9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2" name="组合 81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椭圆 8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84" name="组合 83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85" name="椭圆 8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6" name="椭圆 8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62" name="组合 61"/>
            <p:cNvGrpSpPr/>
            <p:nvPr/>
          </p:nvGrpSpPr>
          <p:grpSpPr>
            <a:xfrm>
              <a:off x="6298266" y="2992585"/>
              <a:ext cx="137520" cy="712010"/>
              <a:chOff x="6876256" y="3089726"/>
              <a:chExt cx="137520" cy="712010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6876256" y="3442339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75" name="组合 7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9" name="椭圆 7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0" name="椭圆 7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76" name="组合 7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7" name="椭圆 7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8" name="椭圆 7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7" name="组合 66"/>
              <p:cNvGrpSpPr/>
              <p:nvPr/>
            </p:nvGrpSpPr>
            <p:grpSpPr>
              <a:xfrm>
                <a:off x="6876256" y="3089726"/>
                <a:ext cx="137520" cy="359397"/>
                <a:chOff x="6876256" y="3442339"/>
                <a:chExt cx="137520" cy="359397"/>
              </a:xfrm>
            </p:grpSpPr>
            <p:grpSp>
              <p:nvGrpSpPr>
                <p:cNvPr id="68" name="组合 6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2" name="椭圆 7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3" name="椭圆 7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9" name="组合 68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70" name="椭圆 6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1" name="椭圆 7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sp>
        <p:nvSpPr>
          <p:cNvPr id="111" name="TextBox 110"/>
          <p:cNvSpPr txBox="1"/>
          <p:nvPr/>
        </p:nvSpPr>
        <p:spPr>
          <a:xfrm>
            <a:off x="45471" y="2822431"/>
            <a:ext cx="266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1   9   8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424123" y="1216623"/>
            <a:ext cx="5369998" cy="1569661"/>
            <a:chOff x="2762251" y="1364483"/>
            <a:chExt cx="5523087" cy="1569661"/>
          </a:xfrm>
        </p:grpSpPr>
        <p:sp>
          <p:nvSpPr>
            <p:cNvPr id="8" name="圆角矩形 7"/>
            <p:cNvSpPr/>
            <p:nvPr/>
          </p:nvSpPr>
          <p:spPr>
            <a:xfrm>
              <a:off x="2762251" y="1378870"/>
              <a:ext cx="5319519" cy="155527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86063" y="1364483"/>
              <a:ext cx="549927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千以内的读法：从高位读起，百位上是几就读几百，十位上是几就读几十，个位上是几就读几，中间有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就读零，末尾不管有几个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都不读。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99298" y="2991955"/>
            <a:ext cx="6244702" cy="1569660"/>
            <a:chOff x="2762251" y="1361643"/>
            <a:chExt cx="6244702" cy="1569660"/>
          </a:xfrm>
        </p:grpSpPr>
        <p:sp>
          <p:nvSpPr>
            <p:cNvPr id="113" name="圆角矩形 112"/>
            <p:cNvSpPr/>
            <p:nvPr/>
          </p:nvSpPr>
          <p:spPr>
            <a:xfrm>
              <a:off x="2762251" y="1378869"/>
              <a:ext cx="6086387" cy="1532925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839515" y="1361643"/>
              <a:ext cx="616743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千以内数的写法：从高位写起，有几个百就在百位上写几，有几个十就在十位上写几，有几个一就在个位上写几。哪一位上一个计数单位也没有，就在那一位上写“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”占位。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5" name="TextBox 114"/>
          <p:cNvSpPr txBox="1"/>
          <p:nvPr/>
        </p:nvSpPr>
        <p:spPr>
          <a:xfrm>
            <a:off x="0" y="3378722"/>
            <a:ext cx="2662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读作：一百九十八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6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16" name="图片 1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762251" y="349489"/>
            <a:ext cx="3905250" cy="711459"/>
            <a:chOff x="2447926" y="790944"/>
            <a:chExt cx="3905250" cy="711459"/>
          </a:xfrm>
        </p:grpSpPr>
        <p:sp>
          <p:nvSpPr>
            <p:cNvPr id="35" name="圆角矩形 34"/>
            <p:cNvSpPr/>
            <p:nvPr/>
          </p:nvSpPr>
          <p:spPr>
            <a:xfrm>
              <a:off x="2447926" y="790944"/>
              <a:ext cx="3905250" cy="71145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862263" y="854285"/>
              <a:ext cx="3305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万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以内数的认识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56656" y="1877730"/>
            <a:ext cx="2600003" cy="1262380"/>
            <a:chOff x="8474" y="3393"/>
            <a:chExt cx="3912" cy="2139"/>
          </a:xfrm>
        </p:grpSpPr>
        <p:grpSp>
          <p:nvGrpSpPr>
            <p:cNvPr id="70" name="组合 69"/>
            <p:cNvGrpSpPr/>
            <p:nvPr/>
          </p:nvGrpSpPr>
          <p:grpSpPr>
            <a:xfrm>
              <a:off x="8506" y="3393"/>
              <a:ext cx="3810" cy="1973"/>
              <a:chOff x="3823" y="4041"/>
              <a:chExt cx="3810" cy="1973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3823" y="5489"/>
                <a:ext cx="3810" cy="525"/>
                <a:chOff x="5513186" y="3590320"/>
                <a:chExt cx="1811412" cy="368817"/>
              </a:xfrm>
            </p:grpSpPr>
            <p:sp>
              <p:nvSpPr>
                <p:cNvPr id="85" name="矩形 84"/>
                <p:cNvSpPr/>
                <p:nvPr/>
              </p:nvSpPr>
              <p:spPr>
                <a:xfrm>
                  <a:off x="5513186" y="3590320"/>
                  <a:ext cx="1811412" cy="36741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6" name="直接连接符 85"/>
                <p:cNvCxnSpPr/>
                <p:nvPr/>
              </p:nvCxnSpPr>
              <p:spPr>
                <a:xfrm>
                  <a:off x="5845127" y="3590320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6567013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>
                  <a:off x="6197108" y="3590642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/>
                <p:cNvCxnSpPr/>
                <p:nvPr/>
              </p:nvCxnSpPr>
              <p:spPr>
                <a:xfrm>
                  <a:off x="6942522" y="3601179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80" name="直接连接符 79"/>
              <p:cNvCxnSpPr/>
              <p:nvPr/>
            </p:nvCxnSpPr>
            <p:spPr>
              <a:xfrm>
                <a:off x="564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4170" y="4056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4875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6439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7220" y="4041"/>
                <a:ext cx="0" cy="144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>
              <a:off x="8474" y="4743"/>
              <a:ext cx="3912" cy="789"/>
              <a:chOff x="8474" y="4743"/>
              <a:chExt cx="3912" cy="789"/>
            </a:xfrm>
          </p:grpSpPr>
          <p:sp>
            <p:nvSpPr>
              <p:cNvPr id="73" name="TextBox 207"/>
              <p:cNvSpPr txBox="1"/>
              <p:nvPr/>
            </p:nvSpPr>
            <p:spPr>
              <a:xfrm>
                <a:off x="11587" y="4752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TextBox 206"/>
              <p:cNvSpPr txBox="1"/>
              <p:nvPr/>
            </p:nvSpPr>
            <p:spPr>
              <a:xfrm>
                <a:off x="10804" y="4752"/>
                <a:ext cx="637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十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Box 205"/>
              <p:cNvSpPr txBox="1"/>
              <p:nvPr/>
            </p:nvSpPr>
            <p:spPr>
              <a:xfrm>
                <a:off x="10067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百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TextBox 205"/>
              <p:cNvSpPr txBox="1"/>
              <p:nvPr/>
            </p:nvSpPr>
            <p:spPr>
              <a:xfrm>
                <a:off x="9253" y="4749"/>
                <a:ext cx="68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TextBox 205"/>
              <p:cNvSpPr txBox="1"/>
              <p:nvPr/>
            </p:nvSpPr>
            <p:spPr>
              <a:xfrm>
                <a:off x="8474" y="4743"/>
                <a:ext cx="799" cy="7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万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2474389" y="2008540"/>
            <a:ext cx="121285" cy="732790"/>
            <a:chOff x="10408" y="2375"/>
            <a:chExt cx="191" cy="1154"/>
          </a:xfrm>
        </p:grpSpPr>
        <p:sp>
          <p:nvSpPr>
            <p:cNvPr id="92" name="椭圆 91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96" name="组合 95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9" name="椭圆 10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05" name="组合 104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6" name="椭圆 10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7" name="椭圆 10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97" name="组合 96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98" name="组合 9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99" name="组合 98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00" name="椭圆 9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10" name="组合 109"/>
          <p:cNvGrpSpPr/>
          <p:nvPr/>
        </p:nvGrpSpPr>
        <p:grpSpPr>
          <a:xfrm>
            <a:off x="1955594" y="2008540"/>
            <a:ext cx="121285" cy="732790"/>
            <a:chOff x="10408" y="2375"/>
            <a:chExt cx="191" cy="1154"/>
          </a:xfrm>
        </p:grpSpPr>
        <p:sp>
          <p:nvSpPr>
            <p:cNvPr id="111" name="椭圆 110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2" name="组合 111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113" name="组合 112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121" name="组合 120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5" name="椭圆 124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6" name="椭圆 125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22" name="组合 121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23" name="椭圆 12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4" name="椭圆 12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4" name="组合 113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19" name="椭圆 11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0" name="椭圆 11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6" name="组合 11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17" name="椭圆 11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椭圆 11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27" name="组合 126"/>
          <p:cNvGrpSpPr/>
          <p:nvPr/>
        </p:nvGrpSpPr>
        <p:grpSpPr>
          <a:xfrm>
            <a:off x="1425369" y="1999650"/>
            <a:ext cx="121285" cy="732790"/>
            <a:chOff x="10408" y="2375"/>
            <a:chExt cx="191" cy="1154"/>
          </a:xfrm>
        </p:grpSpPr>
        <p:sp>
          <p:nvSpPr>
            <p:cNvPr id="128" name="椭圆 127"/>
            <p:cNvSpPr/>
            <p:nvPr/>
          </p:nvSpPr>
          <p:spPr>
            <a:xfrm>
              <a:off x="10408" y="2887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9" name="组合 128"/>
            <p:cNvGrpSpPr/>
            <p:nvPr/>
          </p:nvGrpSpPr>
          <p:grpSpPr>
            <a:xfrm>
              <a:off x="10408" y="2375"/>
              <a:ext cx="190" cy="1154"/>
              <a:chOff x="9361" y="3578"/>
              <a:chExt cx="190" cy="1154"/>
            </a:xfrm>
          </p:grpSpPr>
          <p:grpSp>
            <p:nvGrpSpPr>
              <p:cNvPr id="130" name="组合 129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138" name="组合 137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2" name="椭圆 14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椭圆 14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9" name="组合 138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40" name="椭圆 1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1" name="椭圆 1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1" name="组合 130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132" name="组合 131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6" name="椭圆 13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7" name="椭圆 13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33" name="组合 132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34" name="椭圆 13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5" name="椭圆 13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44" name="组合 143"/>
          <p:cNvGrpSpPr/>
          <p:nvPr/>
        </p:nvGrpSpPr>
        <p:grpSpPr>
          <a:xfrm>
            <a:off x="916734" y="1999650"/>
            <a:ext cx="121285" cy="732790"/>
            <a:chOff x="1823" y="2387"/>
            <a:chExt cx="191" cy="1154"/>
          </a:xfrm>
        </p:grpSpPr>
        <p:sp>
          <p:nvSpPr>
            <p:cNvPr id="145" name="椭圆 144"/>
            <p:cNvSpPr/>
            <p:nvPr/>
          </p:nvSpPr>
          <p:spPr>
            <a:xfrm>
              <a:off x="1823" y="2899"/>
              <a:ext cx="191" cy="13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1823" y="2387"/>
              <a:ext cx="190" cy="1154"/>
              <a:chOff x="9361" y="3578"/>
              <a:chExt cx="190" cy="1154"/>
            </a:xfrm>
          </p:grpSpPr>
          <p:grpSp>
            <p:nvGrpSpPr>
              <p:cNvPr id="147" name="组合 146"/>
              <p:cNvGrpSpPr/>
              <p:nvPr/>
            </p:nvGrpSpPr>
            <p:grpSpPr>
              <a:xfrm>
                <a:off x="9361" y="4220"/>
                <a:ext cx="191" cy="512"/>
                <a:chOff x="6876256" y="3442339"/>
                <a:chExt cx="137520" cy="359397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59" name="椭圆 158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0" name="椭圆 159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57" name="椭圆 156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8" name="椭圆 157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48" name="组合 147"/>
              <p:cNvGrpSpPr/>
              <p:nvPr/>
            </p:nvGrpSpPr>
            <p:grpSpPr>
              <a:xfrm>
                <a:off x="9361" y="3578"/>
                <a:ext cx="191" cy="512"/>
                <a:chOff x="6876256" y="3442339"/>
                <a:chExt cx="137520" cy="359397"/>
              </a:xfrm>
            </p:grpSpPr>
            <p:grpSp>
              <p:nvGrpSpPr>
                <p:cNvPr id="149" name="组合 148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53" name="椭圆 15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4" name="椭圆 15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50" name="组合 149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51" name="椭圆 15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2" name="椭圆 15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6" name="组合 5"/>
          <p:cNvGrpSpPr/>
          <p:nvPr/>
        </p:nvGrpSpPr>
        <p:grpSpPr>
          <a:xfrm>
            <a:off x="3722060" y="1476992"/>
            <a:ext cx="4829175" cy="1323439"/>
            <a:chOff x="3638549" y="1443074"/>
            <a:chExt cx="4829175" cy="1323439"/>
          </a:xfrm>
        </p:grpSpPr>
        <p:sp>
          <p:nvSpPr>
            <p:cNvPr id="3" name="圆角矩形 2"/>
            <p:cNvSpPr/>
            <p:nvPr/>
          </p:nvSpPr>
          <p:spPr>
            <a:xfrm>
              <a:off x="3638549" y="1447800"/>
              <a:ext cx="4829175" cy="130374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640931" y="1443074"/>
              <a:ext cx="481488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万以内数的写法：从高位写起，千位、百位、十位、个位是几，就在对应的数位上写几，哪个数位上一个计数单位也没有，就在那个数位上写“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”占位。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3211388" y="3003798"/>
            <a:ext cx="5753100" cy="1323439"/>
            <a:chOff x="3638549" y="1443074"/>
            <a:chExt cx="4927064" cy="1323439"/>
          </a:xfrm>
        </p:grpSpPr>
        <p:sp>
          <p:nvSpPr>
            <p:cNvPr id="163" name="圆角矩形 162"/>
            <p:cNvSpPr/>
            <p:nvPr/>
          </p:nvSpPr>
          <p:spPr>
            <a:xfrm>
              <a:off x="3638549" y="1447800"/>
              <a:ext cx="4829175" cy="1303748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3640931" y="1443074"/>
              <a:ext cx="492468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万以内数的读法：从高位读起，千位上是几就读几千，百位上是几就读几百，十位上是几就读几十，个位上是几就读几，中间有一个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，就只读一个零，末尾不管有几个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，都不读。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5" name="TextBox 164"/>
          <p:cNvSpPr txBox="1"/>
          <p:nvPr/>
        </p:nvSpPr>
        <p:spPr>
          <a:xfrm>
            <a:off x="45471" y="3041506"/>
            <a:ext cx="2973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9  9  9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-6805" y="3502330"/>
            <a:ext cx="3495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读作：九千九百九十九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67" name="图片 16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/>
      <p:bldP spid="1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7624" y="826567"/>
            <a:ext cx="798234" cy="446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009775" y="555526"/>
          <a:ext cx="6096000" cy="111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558800">
                <a:tc gridSpan="6"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数位顺序表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58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……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万位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千位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百位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十位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个位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321513" y="1779662"/>
            <a:ext cx="4298112" cy="2758790"/>
            <a:chOff x="321513" y="1981200"/>
            <a:chExt cx="4298112" cy="2758790"/>
          </a:xfrm>
        </p:grpSpPr>
        <p:sp>
          <p:nvSpPr>
            <p:cNvPr id="3" name="圆角矩形 2"/>
            <p:cNvSpPr/>
            <p:nvPr/>
          </p:nvSpPr>
          <p:spPr>
            <a:xfrm>
              <a:off x="321513" y="1981200"/>
              <a:ext cx="4298112" cy="275879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41706" y="2038350"/>
              <a:ext cx="4177919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从右边起第一位是个位，第二位是十位，第三位是百位，第四位是千位，第五位是万位。因为有比万位高的数位，所以万位前面用省略号表示。一（个）、十、百、千、万是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五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个计数单位，这些计数单位所占的位置叫数位。每相邻两个计数单位间的进率都是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24475" y="1922537"/>
            <a:ext cx="3393446" cy="2468820"/>
            <a:chOff x="5324475" y="2124075"/>
            <a:chExt cx="3393446" cy="2468820"/>
          </a:xfrm>
        </p:grpSpPr>
        <p:sp>
          <p:nvSpPr>
            <p:cNvPr id="6" name="圆角矩形 5"/>
            <p:cNvSpPr/>
            <p:nvPr/>
          </p:nvSpPr>
          <p:spPr>
            <a:xfrm>
              <a:off x="5324475" y="2124075"/>
              <a:ext cx="3305175" cy="246882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62575" y="2266950"/>
              <a:ext cx="3355346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万以内数的组成：一个数的千位、百位、十位和个位上的数字分别是几，这个数就是由相应的几个千、几个百、几个十和几个一组成的。相同的数字在不同的数位上所表示的意义不同。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85484" y="2965510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762251" y="349489"/>
            <a:ext cx="4619624" cy="711459"/>
            <a:chOff x="2447926" y="790944"/>
            <a:chExt cx="3905250" cy="711459"/>
          </a:xfrm>
        </p:grpSpPr>
        <p:sp>
          <p:nvSpPr>
            <p:cNvPr id="11" name="圆角矩形 10"/>
            <p:cNvSpPr/>
            <p:nvPr/>
          </p:nvSpPr>
          <p:spPr>
            <a:xfrm>
              <a:off x="2447926" y="790944"/>
              <a:ext cx="3905250" cy="711459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862263" y="854285"/>
              <a:ext cx="34909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万</a:t>
              </a:r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以内数的大小比较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9349" y="915566"/>
            <a:ext cx="1674379" cy="1491752"/>
            <a:chOff x="561766" y="1060948"/>
            <a:chExt cx="1927482" cy="1491752"/>
          </a:xfrm>
        </p:grpSpPr>
        <p:sp>
          <p:nvSpPr>
            <p:cNvPr id="2" name="圆角矩形标注 1"/>
            <p:cNvSpPr/>
            <p:nvPr/>
          </p:nvSpPr>
          <p:spPr>
            <a:xfrm>
              <a:off x="571500" y="1060948"/>
              <a:ext cx="1762125" cy="1491752"/>
            </a:xfrm>
            <a:prstGeom prst="wedgeRoundRectCallout">
              <a:avLst>
                <a:gd name="adj1" fmla="val 248"/>
                <a:gd name="adj2" fmla="val 72716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61766" y="1076226"/>
              <a:ext cx="192748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比较下面两个数的大小。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819005" y="1059582"/>
            <a:ext cx="2057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2199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2103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37547" y="1736689"/>
            <a:ext cx="3686581" cy="2694270"/>
            <a:chOff x="2981324" y="1362076"/>
            <a:chExt cx="6553755" cy="2694270"/>
          </a:xfrm>
        </p:grpSpPr>
        <p:sp>
          <p:nvSpPr>
            <p:cNvPr id="6" name="圆角矩形 5"/>
            <p:cNvSpPr/>
            <p:nvPr/>
          </p:nvSpPr>
          <p:spPr>
            <a:xfrm>
              <a:off x="2981324" y="1362076"/>
              <a:ext cx="6167534" cy="2656634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003482" y="1378690"/>
              <a:ext cx="6531597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比较数位相同的万以内数的大小时，先比较最高位上的数字，最高位上的数字大的那个数大；如果最高位上的数字相同就依次比较下一位上的数字，直到比较出大小为止。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775151" y="2045720"/>
            <a:ext cx="3018970" cy="2332879"/>
            <a:chOff x="2981325" y="1362076"/>
            <a:chExt cx="6062665" cy="2332879"/>
          </a:xfrm>
        </p:grpSpPr>
        <p:sp>
          <p:nvSpPr>
            <p:cNvPr id="22" name="圆角矩形 21"/>
            <p:cNvSpPr/>
            <p:nvPr/>
          </p:nvSpPr>
          <p:spPr>
            <a:xfrm>
              <a:off x="2981325" y="1362076"/>
              <a:ext cx="5962651" cy="2332879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81326" y="1386631"/>
              <a:ext cx="6062664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借助近似数比较两个数的大小：把两个要比较的数写成它们的近似数，然后比较它们的近似数的大小，即可得出结果。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639318" y="1131590"/>
            <a:ext cx="428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86476" y="1370061"/>
            <a:ext cx="2057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2200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2100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72288" y="1431616"/>
            <a:ext cx="4286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3477" y="9391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536977" y="1419622"/>
            <a:ext cx="3022666" cy="2971431"/>
            <a:chOff x="4467226" y="705219"/>
            <a:chExt cx="3022666" cy="2971431"/>
          </a:xfrm>
        </p:grpSpPr>
        <p:sp>
          <p:nvSpPr>
            <p:cNvPr id="9" name="圆角矩形 8"/>
            <p:cNvSpPr/>
            <p:nvPr/>
          </p:nvSpPr>
          <p:spPr>
            <a:xfrm>
              <a:off x="4467226" y="705219"/>
              <a:ext cx="3022666" cy="297143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590982" y="759773"/>
              <a:ext cx="2898909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植物有明显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的细胞壁和细胞核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，其细胞壁由葡萄糖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聚合物纤维素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构成。植物的特点是具有光合作用的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能力就是说</a:t>
              </a: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它可以借助光能及动物体内所不具备的叶绿素，利用水、矿物质和二氧化碳生产食物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00121" y="856670"/>
            <a:ext cx="2714626" cy="495300"/>
            <a:chOff x="1523999" y="866775"/>
            <a:chExt cx="2714626" cy="495300"/>
          </a:xfrm>
        </p:grpSpPr>
        <p:sp>
          <p:nvSpPr>
            <p:cNvPr id="6" name="圆角矩形 5"/>
            <p:cNvSpPr/>
            <p:nvPr/>
          </p:nvSpPr>
          <p:spPr>
            <a:xfrm>
              <a:off x="1523999" y="866775"/>
              <a:ext cx="2452687" cy="4953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523999" y="883128"/>
              <a:ext cx="27146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估一估有多少字。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4333882" y="987574"/>
            <a:ext cx="4038630" cy="3515299"/>
            <a:chOff x="4648416" y="1297052"/>
            <a:chExt cx="2861446" cy="3269183"/>
          </a:xfrm>
        </p:grpSpPr>
        <p:sp>
          <p:nvSpPr>
            <p:cNvPr id="134" name="圆角矩形 133"/>
            <p:cNvSpPr/>
            <p:nvPr/>
          </p:nvSpPr>
          <p:spPr>
            <a:xfrm>
              <a:off x="4648416" y="1297052"/>
              <a:ext cx="2841476" cy="326918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4708564" y="1365015"/>
              <a:ext cx="2801298" cy="31771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计的方法有很多种，可以凭经验估计，也可以先算出或圈出一部分，再根据算出或圈出部分的数量估计出结果；估计较大的数量时，可以用“切块”的方法，先把总数量平均切成几个小块，估计出一个小块的数量，再估计出总数量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14745" y="227729"/>
            <a:ext cx="3621681" cy="628941"/>
            <a:chOff x="3291547" y="790944"/>
            <a:chExt cx="3061628" cy="628941"/>
          </a:xfrm>
        </p:grpSpPr>
        <p:sp>
          <p:nvSpPr>
            <p:cNvPr id="18" name="圆角矩形 17"/>
            <p:cNvSpPr/>
            <p:nvPr/>
          </p:nvSpPr>
          <p:spPr>
            <a:xfrm>
              <a:off x="3291547" y="790944"/>
              <a:ext cx="3061628" cy="62894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310139" y="813026"/>
              <a:ext cx="102444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估算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77896" y="1095128"/>
            <a:ext cx="708899" cy="39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5" name="文本框 159"/>
          <p:cNvSpPr txBox="1"/>
          <p:nvPr/>
        </p:nvSpPr>
        <p:spPr>
          <a:xfrm>
            <a:off x="951654" y="3392030"/>
            <a:ext cx="22398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6" name="文本框 160"/>
          <p:cNvSpPr txBox="1"/>
          <p:nvPr/>
        </p:nvSpPr>
        <p:spPr>
          <a:xfrm>
            <a:off x="3779435" y="3409525"/>
            <a:ext cx="2097489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7" name="文本框 160"/>
          <p:cNvSpPr txBox="1"/>
          <p:nvPr/>
        </p:nvSpPr>
        <p:spPr>
          <a:xfrm>
            <a:off x="6343033" y="3389914"/>
            <a:ext cx="2029372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8" name="文本框 160"/>
          <p:cNvSpPr txBox="1"/>
          <p:nvPr/>
        </p:nvSpPr>
        <p:spPr>
          <a:xfrm>
            <a:off x="53849" y="3318233"/>
            <a:ext cx="173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写作：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9" name="文本框 160"/>
          <p:cNvSpPr txBox="1"/>
          <p:nvPr/>
        </p:nvSpPr>
        <p:spPr>
          <a:xfrm>
            <a:off x="53849" y="3946945"/>
            <a:ext cx="1733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作：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0" name="文本框 159"/>
          <p:cNvSpPr txBox="1"/>
          <p:nvPr/>
        </p:nvSpPr>
        <p:spPr>
          <a:xfrm>
            <a:off x="3191538" y="4008500"/>
            <a:ext cx="288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1" name="文本框 159"/>
          <p:cNvSpPr txBox="1"/>
          <p:nvPr/>
        </p:nvSpPr>
        <p:spPr>
          <a:xfrm>
            <a:off x="5980326" y="4008500"/>
            <a:ext cx="288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2" name="文本框 159"/>
          <p:cNvSpPr txBox="1"/>
          <p:nvPr/>
        </p:nvSpPr>
        <p:spPr>
          <a:xfrm>
            <a:off x="1267603" y="3959380"/>
            <a:ext cx="196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一百五十二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3" name="文本框 159"/>
          <p:cNvSpPr txBox="1"/>
          <p:nvPr/>
        </p:nvSpPr>
        <p:spPr>
          <a:xfrm>
            <a:off x="916431" y="4002389"/>
            <a:ext cx="2886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2444425" y="882627"/>
            <a:ext cx="5295927" cy="605037"/>
            <a:chOff x="1903199" y="589970"/>
            <a:chExt cx="5295927" cy="605037"/>
          </a:xfrm>
        </p:grpSpPr>
        <p:sp>
          <p:nvSpPr>
            <p:cNvPr id="155" name="圆角矩形 154"/>
            <p:cNvSpPr/>
            <p:nvPr/>
          </p:nvSpPr>
          <p:spPr>
            <a:xfrm>
              <a:off x="1922882" y="590550"/>
              <a:ext cx="4897018" cy="604457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1903199" y="589970"/>
              <a:ext cx="529592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写出并读出计数器上的数。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7" name="文本框 159"/>
          <p:cNvSpPr txBox="1"/>
          <p:nvPr/>
        </p:nvSpPr>
        <p:spPr>
          <a:xfrm>
            <a:off x="4313024" y="3359126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673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21928" y="1593803"/>
            <a:ext cx="7380148" cy="1728700"/>
            <a:chOff x="821928" y="1593803"/>
            <a:chExt cx="7380148" cy="1728700"/>
          </a:xfrm>
        </p:grpSpPr>
        <p:grpSp>
          <p:nvGrpSpPr>
            <p:cNvPr id="9" name="组合 8"/>
            <p:cNvGrpSpPr/>
            <p:nvPr/>
          </p:nvGrpSpPr>
          <p:grpSpPr>
            <a:xfrm>
              <a:off x="821928" y="1593803"/>
              <a:ext cx="2223904" cy="1722708"/>
              <a:chOff x="5513186" y="2574165"/>
              <a:chExt cx="1795118" cy="1437745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50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3" name="组合 52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54" name="TextBox 53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5" name="TextBox 54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6" name="TextBox 55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60" name="组合 59"/>
            <p:cNvGrpSpPr/>
            <p:nvPr/>
          </p:nvGrpSpPr>
          <p:grpSpPr>
            <a:xfrm>
              <a:off x="3393033" y="1599795"/>
              <a:ext cx="2223904" cy="1722708"/>
              <a:chOff x="5513186" y="2574165"/>
              <a:chExt cx="1795118" cy="1437745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70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6" name="组合 65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67" name="TextBox 66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8" name="TextBox 67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69" name="TextBox 68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132" name="组合 131"/>
            <p:cNvGrpSpPr/>
            <p:nvPr/>
          </p:nvGrpSpPr>
          <p:grpSpPr>
            <a:xfrm>
              <a:off x="5978172" y="1597338"/>
              <a:ext cx="2223904" cy="1722708"/>
              <a:chOff x="5513186" y="2574165"/>
              <a:chExt cx="1795118" cy="1437745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5513186" y="3590641"/>
                <a:ext cx="1728192" cy="367474"/>
                <a:chOff x="5513186" y="3590641"/>
                <a:chExt cx="1728192" cy="367474"/>
              </a:xfrm>
            </p:grpSpPr>
            <p:sp>
              <p:nvSpPr>
                <p:cNvPr id="142" name="矩形 141"/>
                <p:cNvSpPr/>
                <p:nvPr/>
              </p:nvSpPr>
              <p:spPr>
                <a:xfrm>
                  <a:off x="5513186" y="3590641"/>
                  <a:ext cx="1728192" cy="367474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3" name="直接连接符 142"/>
                <p:cNvCxnSpPr/>
                <p:nvPr/>
              </p:nvCxnSpPr>
              <p:spPr>
                <a:xfrm>
                  <a:off x="6089250" y="3600157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接连接符 143"/>
                <p:cNvCxnSpPr/>
                <p:nvPr/>
              </p:nvCxnSpPr>
              <p:spPr>
                <a:xfrm>
                  <a:off x="6665314" y="3590641"/>
                  <a:ext cx="0" cy="35795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5580112" y="2574165"/>
                <a:ext cx="1728192" cy="1437745"/>
                <a:chOff x="5580112" y="2574165"/>
                <a:chExt cx="1728192" cy="1437745"/>
              </a:xfrm>
            </p:grpSpPr>
            <p:cxnSp>
              <p:nvCxnSpPr>
                <p:cNvPr id="135" name="直接连接符 134"/>
                <p:cNvCxnSpPr/>
                <p:nvPr/>
              </p:nvCxnSpPr>
              <p:spPr>
                <a:xfrm>
                  <a:off x="6377282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5796136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直接连接符 136"/>
                <p:cNvCxnSpPr/>
                <p:nvPr/>
              </p:nvCxnSpPr>
              <p:spPr>
                <a:xfrm>
                  <a:off x="6948264" y="2574165"/>
                  <a:ext cx="0" cy="1016476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8" name="组合 137"/>
                <p:cNvGrpSpPr/>
                <p:nvPr/>
              </p:nvGrpSpPr>
              <p:grpSpPr>
                <a:xfrm>
                  <a:off x="5580112" y="3550245"/>
                  <a:ext cx="1728192" cy="461665"/>
                  <a:chOff x="5580112" y="3550245"/>
                  <a:chExt cx="1728192" cy="461665"/>
                </a:xfrm>
              </p:grpSpPr>
              <p:sp>
                <p:nvSpPr>
                  <p:cNvPr id="139" name="TextBox 138"/>
                  <p:cNvSpPr txBox="1"/>
                  <p:nvPr/>
                </p:nvSpPr>
                <p:spPr>
                  <a:xfrm>
                    <a:off x="5580112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百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0" name="TextBox 139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141" name="TextBox 140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grpSp>
          <p:nvGrpSpPr>
            <p:cNvPr id="4" name="组合 3"/>
            <p:cNvGrpSpPr/>
            <p:nvPr/>
          </p:nvGrpSpPr>
          <p:grpSpPr>
            <a:xfrm>
              <a:off x="1091304" y="2074827"/>
              <a:ext cx="4168801" cy="754313"/>
              <a:chOff x="1091304" y="2074827"/>
              <a:chExt cx="4168801" cy="754313"/>
            </a:xfrm>
          </p:grpSpPr>
          <p:grpSp>
            <p:nvGrpSpPr>
              <p:cNvPr id="3" name="组合 2"/>
              <p:cNvGrpSpPr/>
              <p:nvPr/>
            </p:nvGrpSpPr>
            <p:grpSpPr>
              <a:xfrm>
                <a:off x="1091304" y="2271012"/>
                <a:ext cx="1589648" cy="547024"/>
                <a:chOff x="1091304" y="2271012"/>
                <a:chExt cx="1589648" cy="547024"/>
              </a:xfrm>
            </p:grpSpPr>
            <p:sp>
              <p:nvSpPr>
                <p:cNvPr id="10" name="椭圆 9"/>
                <p:cNvSpPr/>
                <p:nvPr/>
              </p:nvSpPr>
              <p:spPr>
                <a:xfrm>
                  <a:off x="1091304" y="2701642"/>
                  <a:ext cx="170368" cy="109386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椭圆 10"/>
                <p:cNvSpPr/>
                <p:nvPr/>
              </p:nvSpPr>
              <p:spPr>
                <a:xfrm>
                  <a:off x="1804968" y="2701642"/>
                  <a:ext cx="170368" cy="109386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42" name="组合 41"/>
                <p:cNvGrpSpPr/>
                <p:nvPr/>
              </p:nvGrpSpPr>
              <p:grpSpPr>
                <a:xfrm>
                  <a:off x="2510584" y="2604337"/>
                  <a:ext cx="170368" cy="213699"/>
                  <a:chOff x="6885113" y="3623386"/>
                  <a:chExt cx="137520" cy="178350"/>
                </a:xfrm>
              </p:grpSpPr>
              <p:sp>
                <p:nvSpPr>
                  <p:cNvPr id="46" name="椭圆 45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椭圆 46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4" name="组合 13"/>
                <p:cNvGrpSpPr/>
                <p:nvPr/>
              </p:nvGrpSpPr>
              <p:grpSpPr>
                <a:xfrm>
                  <a:off x="1804059" y="2271012"/>
                  <a:ext cx="170368" cy="430630"/>
                  <a:chOff x="6883945" y="3442339"/>
                  <a:chExt cx="137520" cy="359397"/>
                </a:xfrm>
              </p:grpSpPr>
              <p:grpSp>
                <p:nvGrpSpPr>
                  <p:cNvPr id="22" name="组合 21"/>
                  <p:cNvGrpSpPr/>
                  <p:nvPr/>
                </p:nvGrpSpPr>
                <p:grpSpPr>
                  <a:xfrm>
                    <a:off x="6883945" y="3623386"/>
                    <a:ext cx="137520" cy="178350"/>
                    <a:chOff x="6892802" y="3623386"/>
                    <a:chExt cx="137520" cy="178350"/>
                  </a:xfrm>
                </p:grpSpPr>
                <p:sp>
                  <p:nvSpPr>
                    <p:cNvPr id="32" name="椭圆 31"/>
                    <p:cNvSpPr/>
                    <p:nvPr/>
                  </p:nvSpPr>
                  <p:spPr>
                    <a:xfrm>
                      <a:off x="6892802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" name="椭圆 32"/>
                    <p:cNvSpPr/>
                    <p:nvPr/>
                  </p:nvSpPr>
                  <p:spPr>
                    <a:xfrm>
                      <a:off x="6892802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25" name="组合 24"/>
                  <p:cNvGrpSpPr/>
                  <p:nvPr/>
                </p:nvGrpSpPr>
                <p:grpSpPr>
                  <a:xfrm>
                    <a:off x="6883945" y="3442339"/>
                    <a:ext cx="137520" cy="178350"/>
                    <a:chOff x="6892802" y="3623386"/>
                    <a:chExt cx="137520" cy="178350"/>
                  </a:xfrm>
                </p:grpSpPr>
                <p:sp>
                  <p:nvSpPr>
                    <p:cNvPr id="28" name="椭圆 27"/>
                    <p:cNvSpPr/>
                    <p:nvPr/>
                  </p:nvSpPr>
                  <p:spPr>
                    <a:xfrm>
                      <a:off x="6892802" y="3710444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29" name="椭圆 28"/>
                    <p:cNvSpPr/>
                    <p:nvPr/>
                  </p:nvSpPr>
                  <p:spPr>
                    <a:xfrm>
                      <a:off x="6892802" y="3623386"/>
                      <a:ext cx="137520" cy="91292"/>
                    </a:xfrm>
                    <a:prstGeom prst="ellipse">
                      <a:avLst/>
                    </a:prstGeom>
                    <a:solidFill>
                      <a:srgbClr val="FFC000"/>
                    </a:solidFill>
                    <a:ln w="952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58" name="组合 157"/>
              <p:cNvGrpSpPr/>
              <p:nvPr/>
            </p:nvGrpSpPr>
            <p:grpSpPr>
              <a:xfrm>
                <a:off x="4378345" y="2398510"/>
                <a:ext cx="170368" cy="430630"/>
                <a:chOff x="6876256" y="3442339"/>
                <a:chExt cx="137520" cy="359397"/>
              </a:xfrm>
            </p:grpSpPr>
            <p:grpSp>
              <p:nvGrpSpPr>
                <p:cNvPr id="159" name="组合 158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63" name="椭圆 162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4" name="椭圆 163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60" name="组合 159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61" name="椭圆 160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2" name="椭圆 161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35" name="组合 34"/>
              <p:cNvGrpSpPr/>
              <p:nvPr/>
            </p:nvGrpSpPr>
            <p:grpSpPr>
              <a:xfrm>
                <a:off x="3662409" y="2394134"/>
                <a:ext cx="170368" cy="430630"/>
                <a:chOff x="6876256" y="3442339"/>
                <a:chExt cx="137520" cy="359397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40" name="椭圆 3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38" name="椭圆 3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43" name="组合 42"/>
              <p:cNvGrpSpPr/>
              <p:nvPr/>
            </p:nvGrpSpPr>
            <p:grpSpPr>
              <a:xfrm>
                <a:off x="3658385" y="2181677"/>
                <a:ext cx="170368" cy="213699"/>
                <a:chOff x="6885113" y="3623386"/>
                <a:chExt cx="137520" cy="178350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椭圆 44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5" name="组合 164"/>
              <p:cNvGrpSpPr/>
              <p:nvPr/>
            </p:nvGrpSpPr>
            <p:grpSpPr>
              <a:xfrm>
                <a:off x="4378345" y="2184213"/>
                <a:ext cx="170368" cy="213699"/>
                <a:chOff x="6885113" y="3623386"/>
                <a:chExt cx="137520" cy="178350"/>
              </a:xfrm>
            </p:grpSpPr>
            <p:sp>
              <p:nvSpPr>
                <p:cNvPr id="166" name="椭圆 165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椭圆 166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8" name="椭圆 167"/>
              <p:cNvSpPr/>
              <p:nvPr/>
            </p:nvSpPr>
            <p:spPr>
              <a:xfrm>
                <a:off x="4378345" y="2074827"/>
                <a:ext cx="170368" cy="10938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6" name="组合 175"/>
              <p:cNvGrpSpPr/>
              <p:nvPr/>
            </p:nvGrpSpPr>
            <p:grpSpPr>
              <a:xfrm>
                <a:off x="5085713" y="2594792"/>
                <a:ext cx="170368" cy="213699"/>
                <a:chOff x="6885113" y="3623386"/>
                <a:chExt cx="137520" cy="178350"/>
              </a:xfrm>
            </p:grpSpPr>
            <p:sp>
              <p:nvSpPr>
                <p:cNvPr id="177" name="椭圆 176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8" name="椭圆 177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79" name="椭圆 178"/>
              <p:cNvSpPr/>
              <p:nvPr/>
            </p:nvSpPr>
            <p:spPr>
              <a:xfrm>
                <a:off x="5089737" y="2482870"/>
                <a:ext cx="170368" cy="10938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243524" y="2282810"/>
              <a:ext cx="1597696" cy="548866"/>
              <a:chOff x="6243524" y="2282810"/>
              <a:chExt cx="1597696" cy="548866"/>
            </a:xfrm>
          </p:grpSpPr>
          <p:grpSp>
            <p:nvGrpSpPr>
              <p:cNvPr id="169" name="组合 168"/>
              <p:cNvGrpSpPr/>
              <p:nvPr/>
            </p:nvGrpSpPr>
            <p:grpSpPr>
              <a:xfrm>
                <a:off x="6243524" y="2385553"/>
                <a:ext cx="170368" cy="430630"/>
                <a:chOff x="6876256" y="3442339"/>
                <a:chExt cx="137520" cy="359397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74" name="椭圆 173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5" name="椭圆 174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1" name="组合 170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72" name="椭圆 171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椭圆 172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5" name="组合 14"/>
              <p:cNvGrpSpPr/>
              <p:nvPr/>
            </p:nvGrpSpPr>
            <p:grpSpPr>
              <a:xfrm>
                <a:off x="7670852" y="2392196"/>
                <a:ext cx="170368" cy="430630"/>
                <a:chOff x="6876256" y="3442339"/>
                <a:chExt cx="137520" cy="359397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6876256" y="3623386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1" name="椭圆 20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6876256" y="3442339"/>
                  <a:ext cx="137520" cy="178350"/>
                  <a:chOff x="6885113" y="3623386"/>
                  <a:chExt cx="137520" cy="178350"/>
                </a:xfrm>
              </p:grpSpPr>
              <p:sp>
                <p:nvSpPr>
                  <p:cNvPr id="18" name="椭圆 17"/>
                  <p:cNvSpPr/>
                  <p:nvPr/>
                </p:nvSpPr>
                <p:spPr>
                  <a:xfrm>
                    <a:off x="6885113" y="3710444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9" name="椭圆 18"/>
                  <p:cNvSpPr/>
                  <p:nvPr/>
                </p:nvSpPr>
                <p:spPr>
                  <a:xfrm>
                    <a:off x="6885113" y="3623386"/>
                    <a:ext cx="137520" cy="91292"/>
                  </a:xfrm>
                  <a:prstGeom prst="ellipse">
                    <a:avLst/>
                  </a:prstGeom>
                  <a:solidFill>
                    <a:srgbClr val="FFC0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80" name="组合 179"/>
              <p:cNvGrpSpPr/>
              <p:nvPr/>
            </p:nvGrpSpPr>
            <p:grpSpPr>
              <a:xfrm>
                <a:off x="6963484" y="2617977"/>
                <a:ext cx="170368" cy="213699"/>
                <a:chOff x="6885113" y="3623386"/>
                <a:chExt cx="137520" cy="178350"/>
              </a:xfrm>
            </p:grpSpPr>
            <p:sp>
              <p:nvSpPr>
                <p:cNvPr id="181" name="椭圆 180"/>
                <p:cNvSpPr/>
                <p:nvPr/>
              </p:nvSpPr>
              <p:spPr>
                <a:xfrm>
                  <a:off x="6885113" y="3710444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2" name="椭圆 181"/>
                <p:cNvSpPr/>
                <p:nvPr/>
              </p:nvSpPr>
              <p:spPr>
                <a:xfrm>
                  <a:off x="6885113" y="3623386"/>
                  <a:ext cx="137520" cy="91292"/>
                </a:xfrm>
                <a:prstGeom prst="ellipse">
                  <a:avLst/>
                </a:prstGeom>
                <a:solidFill>
                  <a:srgbClr val="FFC000"/>
                </a:solidFill>
                <a:ln w="95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83" name="椭圆 182"/>
              <p:cNvSpPr/>
              <p:nvPr/>
            </p:nvSpPr>
            <p:spPr>
              <a:xfrm>
                <a:off x="6243524" y="2282810"/>
                <a:ext cx="170368" cy="109386"/>
              </a:xfrm>
              <a:prstGeom prst="ellipse">
                <a:avLst/>
              </a:prstGeom>
              <a:solidFill>
                <a:srgbClr val="FFC0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4" name="文本框 159"/>
          <p:cNvSpPr txBox="1"/>
          <p:nvPr/>
        </p:nvSpPr>
        <p:spPr>
          <a:xfrm>
            <a:off x="1580932" y="3359126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152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5" name="文本框 159"/>
          <p:cNvSpPr txBox="1"/>
          <p:nvPr/>
        </p:nvSpPr>
        <p:spPr>
          <a:xfrm>
            <a:off x="6914837" y="3361252"/>
            <a:ext cx="9813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524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6" name="文本框 159"/>
          <p:cNvSpPr txBox="1"/>
          <p:nvPr/>
        </p:nvSpPr>
        <p:spPr>
          <a:xfrm>
            <a:off x="3564144" y="3946945"/>
            <a:ext cx="196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六百七十三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7" name="文本框 159"/>
          <p:cNvSpPr txBox="1"/>
          <p:nvPr/>
        </p:nvSpPr>
        <p:spPr>
          <a:xfrm>
            <a:off x="6327712" y="3977722"/>
            <a:ext cx="19633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五百二十四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23" name="图片 1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8003462" y="4721311"/>
            <a:ext cx="1105042" cy="370719"/>
            <a:chOff x="7643422" y="4681236"/>
            <a:chExt cx="1105042" cy="370719"/>
          </a:xfrm>
        </p:grpSpPr>
        <p:pic>
          <p:nvPicPr>
            <p:cNvPr id="126" name="图片 1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7" grpId="0"/>
      <p:bldP spid="184" grpId="0"/>
      <p:bldP spid="185" grpId="0"/>
      <p:bldP spid="186" grpId="0"/>
      <p:bldP spid="187" grpId="0"/>
    </p:bldLst>
  </p:timing>
</p:sld>
</file>

<file path=ppt/tags/tag1.xml><?xml version="1.0" encoding="utf-8"?>
<p:tagLst xmlns:p="http://schemas.openxmlformats.org/presentationml/2006/main">
  <p:tag name="KSO_WPP_MARK_KEY" val="7dccf3d8-c943-4ccc-a0ad-1d312b9c511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1799</Words>
  <Application>WPS 演示</Application>
  <PresentationFormat>全屏显示(16:9)</PresentationFormat>
  <Paragraphs>323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121</cp:revision>
  <dcterms:created xsi:type="dcterms:W3CDTF">2018-09-11T05:46:00Z</dcterms:created>
  <dcterms:modified xsi:type="dcterms:W3CDTF">2023-02-01T01:59:50Z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A314BC65077B437EAA3B152C8CFD773C</vt:lpwstr>
  </property>
  <property fmtid="{D5CDD505-2E9C-101B-9397-08002B2CF9AE}" pid="3" name="KSOProductBuildVer">
    <vt:lpwstr>2052-11.1.0.13703</vt:lpwstr>
  </property>
</Properties>
</file>