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83569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752" y="51470"/>
            <a:ext cx="2069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总复习  万以内数的加减法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4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60541" y="2211710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47861" y="987574"/>
            <a:ext cx="501162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奥运在我心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总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复习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00188" y="1014505"/>
            <a:ext cx="654821" cy="648000"/>
            <a:chOff x="1332724" y="1457547"/>
            <a:chExt cx="654821" cy="648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38" name="文本框 10"/>
            <p:cNvSpPr txBox="1"/>
            <p:nvPr/>
          </p:nvSpPr>
          <p:spPr>
            <a:xfrm>
              <a:off x="1350832" y="1457547"/>
              <a:ext cx="63671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65247" y="482611"/>
            <a:ext cx="816307" cy="45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692106" y="377378"/>
            <a:ext cx="2820855" cy="615674"/>
            <a:chOff x="2165231" y="482081"/>
            <a:chExt cx="1699565" cy="615674"/>
          </a:xfrm>
        </p:grpSpPr>
        <p:sp>
          <p:nvSpPr>
            <p:cNvPr id="2" name="圆角矩形 1"/>
            <p:cNvSpPr/>
            <p:nvPr/>
          </p:nvSpPr>
          <p:spPr>
            <a:xfrm>
              <a:off x="2165231" y="482081"/>
              <a:ext cx="1580014" cy="6156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99207" y="543464"/>
              <a:ext cx="16655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口算下面各题。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45591" y="1811528"/>
            <a:ext cx="722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300+400=        400+200=       700-200=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5591" y="2725921"/>
            <a:ext cx="722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530+60=         720+50=        780-60=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5590" y="3657572"/>
            <a:ext cx="7549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6200+500=       5200+300=       8200-100=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9735" y="1811528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7861" y="1811528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03387" y="1811528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89988" y="2722904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1552" y="2725921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60830" y="2719887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72764" y="3645926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53084" y="3579862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60120" y="3645926"/>
            <a:ext cx="9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5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9203" y="467931"/>
            <a:ext cx="643778" cy="36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284345" y="346307"/>
            <a:ext cx="3933633" cy="615674"/>
            <a:chOff x="2165231" y="482081"/>
            <a:chExt cx="1638476" cy="615674"/>
          </a:xfrm>
        </p:grpSpPr>
        <p:sp>
          <p:nvSpPr>
            <p:cNvPr id="10" name="圆角矩形 9"/>
            <p:cNvSpPr/>
            <p:nvPr/>
          </p:nvSpPr>
          <p:spPr>
            <a:xfrm>
              <a:off x="2165231" y="482081"/>
              <a:ext cx="1580014" cy="6156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9207" y="543464"/>
              <a:ext cx="1604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列竖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式计算下面各题。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8283" y="1463461"/>
            <a:ext cx="8822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263+225=     572+157=     652-475=     400-264=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788" y="2475762"/>
            <a:ext cx="1610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2 6 3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 2 5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4 8 8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97503" y="1475098"/>
            <a:ext cx="724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0087" y="2475762"/>
            <a:ext cx="14485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5 7 2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+ 1 5 7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9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3340" y="2475761"/>
            <a:ext cx="14485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6 5 2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1 7 7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77623" y="2475760"/>
            <a:ext cx="14485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4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2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3 6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18009" y="1463461"/>
            <a:ext cx="724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729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34998" y="1472088"/>
            <a:ext cx="724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177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19742" y="1472088"/>
            <a:ext cx="724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67751" y="3390181"/>
            <a:ext cx="1191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69973" y="3390181"/>
            <a:ext cx="1191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040337" y="3390181"/>
            <a:ext cx="1191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18071" y="3390181"/>
            <a:ext cx="11918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5278" y="51756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915816" y="295553"/>
            <a:ext cx="3980229" cy="1601645"/>
            <a:chOff x="2360186" y="491704"/>
            <a:chExt cx="3514403" cy="1601645"/>
          </a:xfrm>
        </p:grpSpPr>
        <p:sp>
          <p:nvSpPr>
            <p:cNvPr id="3" name="圆角矩形 2"/>
            <p:cNvSpPr/>
            <p:nvPr/>
          </p:nvSpPr>
          <p:spPr>
            <a:xfrm>
              <a:off x="2360186" y="491704"/>
              <a:ext cx="3359128" cy="107830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529262" y="523689"/>
              <a:ext cx="33453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小明家买了一个学习桌和一把椅子。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3880" y="1131590"/>
            <a:ext cx="1146505" cy="11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6431" y="2800733"/>
            <a:ext cx="1043931" cy="104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82278" y="2356541"/>
            <a:ext cx="856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578</a:t>
            </a:r>
            <a:r>
              <a:rPr lang="zh-CN" altLang="en-US" dirty="0" smtClean="0"/>
              <a:t>元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58395" y="3986934"/>
            <a:ext cx="856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369</a:t>
            </a:r>
            <a:r>
              <a:rPr lang="zh-CN" altLang="en-US" dirty="0" smtClean="0"/>
              <a:t>元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234039" y="1861229"/>
            <a:ext cx="4348580" cy="583611"/>
            <a:chOff x="3084803" y="1570006"/>
            <a:chExt cx="5036305" cy="583611"/>
          </a:xfrm>
        </p:grpSpPr>
        <p:sp>
          <p:nvSpPr>
            <p:cNvPr id="15" name="圆角矩形 14"/>
            <p:cNvSpPr/>
            <p:nvPr/>
          </p:nvSpPr>
          <p:spPr>
            <a:xfrm>
              <a:off x="3084803" y="1570006"/>
              <a:ext cx="4796287" cy="55649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74520" y="1630397"/>
              <a:ext cx="49465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桌子和椅子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一共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多少元？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381555" y="2858855"/>
            <a:ext cx="364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578+369=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11505" y="3869924"/>
            <a:ext cx="5711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答：桌子和椅子一共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947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59897" y="115730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433557" y="839983"/>
            <a:ext cx="5502743" cy="978927"/>
            <a:chOff x="3084803" y="1570006"/>
            <a:chExt cx="5001270" cy="978927"/>
          </a:xfrm>
        </p:grpSpPr>
        <p:sp>
          <p:nvSpPr>
            <p:cNvPr id="12" name="圆角矩形 11"/>
            <p:cNvSpPr/>
            <p:nvPr/>
          </p:nvSpPr>
          <p:spPr>
            <a:xfrm>
              <a:off x="3084803" y="1570006"/>
              <a:ext cx="4796286" cy="97892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74519" y="1630397"/>
              <a:ext cx="49115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去年学校里招生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397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人，今年学校里招生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478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今年比去年多招生多少人？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110130" y="2691442"/>
            <a:ext cx="3481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478-397=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86546" y="3802428"/>
            <a:ext cx="5803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答：今年比去年多招生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341" y="1878378"/>
            <a:ext cx="30861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19091" y="1563638"/>
            <a:ext cx="392511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76155" y="30544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 descr="C:\Users\Administrator\Documents\Tencent Files\1240203934\Image\C2C\V6)E}FYS6B)658F9UXZ{TT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8667" y="587090"/>
            <a:ext cx="553402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44981" y="1047750"/>
            <a:ext cx="2464944" cy="1781175"/>
            <a:chOff x="744981" y="1047750"/>
            <a:chExt cx="2464944" cy="1781175"/>
          </a:xfrm>
        </p:grpSpPr>
        <p:sp>
          <p:nvSpPr>
            <p:cNvPr id="2" name="圆角矩形标注 1"/>
            <p:cNvSpPr/>
            <p:nvPr/>
          </p:nvSpPr>
          <p:spPr>
            <a:xfrm>
              <a:off x="800100" y="1047750"/>
              <a:ext cx="2105025" cy="1781175"/>
            </a:xfrm>
            <a:prstGeom prst="wedgeRoundRectCallout">
              <a:avLst>
                <a:gd name="adj1" fmla="val 886"/>
                <a:gd name="adj2" fmla="val 7266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44981" y="1104900"/>
              <a:ext cx="246494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你看到了什么？能提出什么问题？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502693" y="3147642"/>
            <a:ext cx="911399" cy="108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484380" y="414958"/>
            <a:ext cx="4218318" cy="523220"/>
            <a:chOff x="2053086" y="2761382"/>
            <a:chExt cx="4218318" cy="523220"/>
          </a:xfrm>
        </p:grpSpPr>
        <p:sp>
          <p:nvSpPr>
            <p:cNvPr id="2" name="圆角矩形 1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56604" y="2761382"/>
              <a:ext cx="411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区比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区多多少个座位？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6964" y="1345715"/>
            <a:ext cx="2192504" cy="1500996"/>
            <a:chOff x="740476" y="1345715"/>
            <a:chExt cx="2192504" cy="1500996"/>
          </a:xfrm>
        </p:grpSpPr>
        <p:sp>
          <p:nvSpPr>
            <p:cNvPr id="10" name="圆角矩形标注 9"/>
            <p:cNvSpPr/>
            <p:nvPr/>
          </p:nvSpPr>
          <p:spPr>
            <a:xfrm>
              <a:off x="740476" y="1345715"/>
              <a:ext cx="2192504" cy="1500996"/>
            </a:xfrm>
            <a:prstGeom prst="wedgeRoundRectCallout">
              <a:avLst>
                <a:gd name="adj1" fmla="val 2381"/>
                <a:gd name="adj2" fmla="val 7686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77211" y="1380226"/>
              <a:ext cx="215576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个座位，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286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个座位。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131361" y="1345715"/>
            <a:ext cx="2527567" cy="523220"/>
            <a:chOff x="2053086" y="2761382"/>
            <a:chExt cx="4166558" cy="523220"/>
          </a:xfrm>
        </p:grpSpPr>
        <p:sp>
          <p:nvSpPr>
            <p:cNvPr id="41" name="圆角矩形 40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156603" y="2761382"/>
              <a:ext cx="30249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380-286=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79601" y="2323491"/>
            <a:ext cx="1889214" cy="1730924"/>
            <a:chOff x="2053086" y="2761382"/>
            <a:chExt cx="3174550" cy="1730924"/>
          </a:xfrm>
        </p:grpSpPr>
        <p:sp>
          <p:nvSpPr>
            <p:cNvPr id="44" name="圆角矩形 43"/>
            <p:cNvSpPr/>
            <p:nvPr/>
          </p:nvSpPr>
          <p:spPr>
            <a:xfrm>
              <a:off x="2053086" y="2786331"/>
              <a:ext cx="3029596" cy="17059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156604" y="2761382"/>
              <a:ext cx="307103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3 8 0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- 2 8 6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9 4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3303917" y="3277598"/>
            <a:ext cx="14664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753156" y="1332381"/>
            <a:ext cx="549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94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658928" y="2510188"/>
            <a:ext cx="2914034" cy="1011600"/>
            <a:chOff x="2053086" y="2761382"/>
            <a:chExt cx="4166558" cy="1011600"/>
          </a:xfrm>
        </p:grpSpPr>
        <p:sp>
          <p:nvSpPr>
            <p:cNvPr id="53" name="圆角矩形 52"/>
            <p:cNvSpPr/>
            <p:nvPr/>
          </p:nvSpPr>
          <p:spPr>
            <a:xfrm>
              <a:off x="2053086" y="2786331"/>
              <a:ext cx="4166558" cy="98665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156604" y="2761382"/>
              <a:ext cx="406304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区比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区多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94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个座位。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096856" y="420765"/>
            <a:ext cx="4304578" cy="523220"/>
            <a:chOff x="2053086" y="2761382"/>
            <a:chExt cx="4304578" cy="523220"/>
          </a:xfrm>
        </p:grpSpPr>
        <p:sp>
          <p:nvSpPr>
            <p:cNvPr id="50" name="圆角矩形 49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242864" y="2761382"/>
              <a:ext cx="411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整百、整千数的加减法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311" y="525131"/>
            <a:ext cx="695537" cy="38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6" name="组合 55"/>
          <p:cNvGrpSpPr/>
          <p:nvPr/>
        </p:nvGrpSpPr>
        <p:grpSpPr>
          <a:xfrm>
            <a:off x="784011" y="1265616"/>
            <a:ext cx="2042619" cy="461710"/>
            <a:chOff x="622914" y="1790783"/>
            <a:chExt cx="2663720" cy="610654"/>
          </a:xfrm>
        </p:grpSpPr>
        <p:sp>
          <p:nvSpPr>
            <p:cNvPr id="57" name="圆角矩形 56"/>
            <p:cNvSpPr/>
            <p:nvPr/>
          </p:nvSpPr>
          <p:spPr>
            <a:xfrm>
              <a:off x="622914" y="1849347"/>
              <a:ext cx="2594739" cy="55209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45591" y="1790783"/>
              <a:ext cx="2641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500+300=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43266" y="1762711"/>
            <a:ext cx="1999282" cy="811720"/>
            <a:chOff x="1472739" y="1827271"/>
            <a:chExt cx="2296464" cy="1009856"/>
          </a:xfrm>
        </p:grpSpPr>
        <p:grpSp>
          <p:nvGrpSpPr>
            <p:cNvPr id="75" name="组合 74"/>
            <p:cNvGrpSpPr/>
            <p:nvPr/>
          </p:nvGrpSpPr>
          <p:grpSpPr>
            <a:xfrm>
              <a:off x="1640631" y="1827271"/>
              <a:ext cx="1723671" cy="589144"/>
              <a:chOff x="1640631" y="1827271"/>
              <a:chExt cx="1723671" cy="589144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1640631" y="1827781"/>
                <a:ext cx="0" cy="2943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2457427" y="1827271"/>
                <a:ext cx="0" cy="2943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1640631" y="2121588"/>
                <a:ext cx="81679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3364302" y="1866600"/>
                <a:ext cx="0" cy="5493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2457427" y="2416415"/>
                <a:ext cx="90687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Box 71"/>
            <p:cNvSpPr txBox="1"/>
            <p:nvPr/>
          </p:nvSpPr>
          <p:spPr>
            <a:xfrm>
              <a:off x="1472739" y="2114073"/>
              <a:ext cx="1034458" cy="49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5+3=8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317793" y="2377643"/>
              <a:ext cx="1451410" cy="45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2095285" y="1265616"/>
            <a:ext cx="77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3392064" y="1266497"/>
            <a:ext cx="2042619" cy="461710"/>
            <a:chOff x="622914" y="1790783"/>
            <a:chExt cx="2663720" cy="610654"/>
          </a:xfrm>
        </p:grpSpPr>
        <p:sp>
          <p:nvSpPr>
            <p:cNvPr id="88" name="圆角矩形 87"/>
            <p:cNvSpPr/>
            <p:nvPr/>
          </p:nvSpPr>
          <p:spPr>
            <a:xfrm>
              <a:off x="622914" y="1849347"/>
              <a:ext cx="2594739" cy="55209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45590" y="1790783"/>
              <a:ext cx="2641044" cy="61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60-50=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308352" y="1763592"/>
            <a:ext cx="2142249" cy="811720"/>
            <a:chOff x="1308521" y="1827271"/>
            <a:chExt cx="2460682" cy="1009856"/>
          </a:xfrm>
        </p:grpSpPr>
        <p:grpSp>
          <p:nvGrpSpPr>
            <p:cNvPr id="91" name="组合 90"/>
            <p:cNvGrpSpPr/>
            <p:nvPr/>
          </p:nvGrpSpPr>
          <p:grpSpPr>
            <a:xfrm>
              <a:off x="1640631" y="1827271"/>
              <a:ext cx="1723671" cy="589144"/>
              <a:chOff x="1640631" y="1827271"/>
              <a:chExt cx="1723671" cy="589144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1640631" y="1827781"/>
                <a:ext cx="0" cy="2943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2457427" y="1827271"/>
                <a:ext cx="0" cy="2943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1640631" y="2121588"/>
                <a:ext cx="81679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3364302" y="1866600"/>
                <a:ext cx="0" cy="5493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2457427" y="2416415"/>
                <a:ext cx="90687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TextBox 91"/>
            <p:cNvSpPr txBox="1"/>
            <p:nvPr/>
          </p:nvSpPr>
          <p:spPr>
            <a:xfrm>
              <a:off x="1308521" y="2114073"/>
              <a:ext cx="1289503" cy="497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56-53=8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317793" y="2377643"/>
              <a:ext cx="1451410" cy="45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4573948" y="1266497"/>
            <a:ext cx="77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005846" y="1266497"/>
            <a:ext cx="2223691" cy="461710"/>
            <a:chOff x="622914" y="1790783"/>
            <a:chExt cx="2663720" cy="610654"/>
          </a:xfrm>
        </p:grpSpPr>
        <p:sp>
          <p:nvSpPr>
            <p:cNvPr id="101" name="圆角矩形 100"/>
            <p:cNvSpPr/>
            <p:nvPr/>
          </p:nvSpPr>
          <p:spPr>
            <a:xfrm>
              <a:off x="622914" y="1849347"/>
              <a:ext cx="2594739" cy="55209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45590" y="1790783"/>
              <a:ext cx="2641044" cy="61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7100+600=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005846" y="1763592"/>
            <a:ext cx="2058537" cy="811720"/>
            <a:chOff x="1404676" y="1827271"/>
            <a:chExt cx="2364527" cy="100985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1640631" y="1827271"/>
              <a:ext cx="1723671" cy="589144"/>
              <a:chOff x="1640631" y="1827271"/>
              <a:chExt cx="1723671" cy="589144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1640631" y="1827781"/>
                <a:ext cx="0" cy="2943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2457427" y="1827271"/>
                <a:ext cx="0" cy="2943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>
                <a:off x="1640631" y="2121588"/>
                <a:ext cx="81679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3364302" y="1866600"/>
                <a:ext cx="0" cy="5493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H="1">
                <a:off x="2457427" y="2416415"/>
                <a:ext cx="90687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TextBox 104"/>
            <p:cNvSpPr txBox="1"/>
            <p:nvPr/>
          </p:nvSpPr>
          <p:spPr>
            <a:xfrm>
              <a:off x="1404676" y="2122771"/>
              <a:ext cx="1336760" cy="497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71+6=77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317793" y="2377643"/>
              <a:ext cx="1451410" cy="45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7412006" y="1266497"/>
            <a:ext cx="903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7700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233894" y="2889811"/>
            <a:ext cx="2813473" cy="2031325"/>
            <a:chOff x="688548" y="2901794"/>
            <a:chExt cx="2813473" cy="2031325"/>
          </a:xfrm>
        </p:grpSpPr>
        <p:sp>
          <p:nvSpPr>
            <p:cNvPr id="126" name="圆角矩形标注 125"/>
            <p:cNvSpPr/>
            <p:nvPr/>
          </p:nvSpPr>
          <p:spPr>
            <a:xfrm>
              <a:off x="714599" y="2950225"/>
              <a:ext cx="2668976" cy="1970911"/>
            </a:xfrm>
            <a:prstGeom prst="wedgeRoundRectCallout">
              <a:avLst>
                <a:gd name="adj1" fmla="val 19773"/>
                <a:gd name="adj2" fmla="val -6705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688548" y="2901794"/>
              <a:ext cx="281347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整百（千）数相加减整百（千）数的口算方法：可以先把整百、整千数看成几个百、几个千，再相加减；也可以先把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前面的数相加减，再在得数的末尾添上相应个数的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3226434" y="2786287"/>
            <a:ext cx="2695027" cy="2031325"/>
            <a:chOff x="688548" y="2901794"/>
            <a:chExt cx="2813473" cy="2031325"/>
          </a:xfrm>
        </p:grpSpPr>
        <p:sp>
          <p:nvSpPr>
            <p:cNvPr id="130" name="圆角矩形标注 129"/>
            <p:cNvSpPr/>
            <p:nvPr/>
          </p:nvSpPr>
          <p:spPr>
            <a:xfrm>
              <a:off x="714599" y="2950225"/>
              <a:ext cx="2668976" cy="1970911"/>
            </a:xfrm>
            <a:prstGeom prst="wedgeRoundRectCallout">
              <a:avLst>
                <a:gd name="adj1" fmla="val 19773"/>
                <a:gd name="adj2" fmla="val -6705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88548" y="2901794"/>
              <a:ext cx="281347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几百几十加减几十的口算方法：可以先把几百几十看成几十几个十，几十看成几个十，再相加减；也可以先把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前面的数相加减，再在得数的末尾添上相应个数的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106727" y="2762305"/>
            <a:ext cx="2651725" cy="2031325"/>
            <a:chOff x="688548" y="2901794"/>
            <a:chExt cx="2813473" cy="2031325"/>
          </a:xfrm>
        </p:grpSpPr>
        <p:sp>
          <p:nvSpPr>
            <p:cNvPr id="133" name="圆角矩形标注 132"/>
            <p:cNvSpPr/>
            <p:nvPr/>
          </p:nvSpPr>
          <p:spPr>
            <a:xfrm>
              <a:off x="714599" y="2950225"/>
              <a:ext cx="2668976" cy="1970911"/>
            </a:xfrm>
            <a:prstGeom prst="wedgeRoundRectCallout">
              <a:avLst>
                <a:gd name="adj1" fmla="val 19773"/>
                <a:gd name="adj2" fmla="val -6705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688548" y="2901794"/>
              <a:ext cx="281347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几千几百加减几百的口算方法：先把几千几百看成几十几个百，几百看成几个百，再相加减；也可以先把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前面的数相加减，再在得数的末尾添上相应个数的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075470" y="4803998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71" name="文本框 14"/>
          <p:cNvSpPr txBox="1"/>
          <p:nvPr/>
        </p:nvSpPr>
        <p:spPr>
          <a:xfrm>
            <a:off x="611560" y="353874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99" grpId="0"/>
      <p:bldP spid="1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277132" y="411510"/>
            <a:ext cx="4175188" cy="523220"/>
            <a:chOff x="2053086" y="2761382"/>
            <a:chExt cx="4175188" cy="523220"/>
          </a:xfrm>
        </p:grpSpPr>
        <p:sp>
          <p:nvSpPr>
            <p:cNvPr id="55" name="圆角矩形 54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113474" y="2761382"/>
              <a:ext cx="411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两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位数加减两位数的口算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655596" y="3027827"/>
            <a:ext cx="1843914" cy="6124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15979" y="992053"/>
            <a:ext cx="2277346" cy="612475"/>
            <a:chOff x="957507" y="1130069"/>
            <a:chExt cx="2277346" cy="612475"/>
          </a:xfrm>
        </p:grpSpPr>
        <p:sp>
          <p:nvSpPr>
            <p:cNvPr id="3" name="圆角矩形 2"/>
            <p:cNvSpPr/>
            <p:nvPr/>
          </p:nvSpPr>
          <p:spPr>
            <a:xfrm>
              <a:off x="957507" y="1130069"/>
              <a:ext cx="1843912" cy="6124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35144" y="1166070"/>
              <a:ext cx="2199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58+31=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717704" y="3081080"/>
            <a:ext cx="219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74-53=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847658" y="3082578"/>
            <a:ext cx="617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51169" y="1028054"/>
            <a:ext cx="617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0980" y="1499518"/>
            <a:ext cx="1465480" cy="1499305"/>
            <a:chOff x="399452" y="1637534"/>
            <a:chExt cx="1465480" cy="1499305"/>
          </a:xfrm>
        </p:grpSpPr>
        <p:grpSp>
          <p:nvGrpSpPr>
            <p:cNvPr id="9" name="组合 8"/>
            <p:cNvGrpSpPr/>
            <p:nvPr/>
          </p:nvGrpSpPr>
          <p:grpSpPr>
            <a:xfrm>
              <a:off x="690845" y="1637534"/>
              <a:ext cx="219758" cy="260289"/>
              <a:chOff x="604585" y="1870436"/>
              <a:chExt cx="219758" cy="260289"/>
            </a:xfrm>
          </p:grpSpPr>
          <p:cxnSp>
            <p:nvCxnSpPr>
              <p:cNvPr id="6" name="直接连接符 5"/>
              <p:cNvCxnSpPr/>
              <p:nvPr/>
            </p:nvCxnSpPr>
            <p:spPr>
              <a:xfrm flipH="1">
                <a:off x="604585" y="1879810"/>
                <a:ext cx="119908" cy="25091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715004" y="1870436"/>
                <a:ext cx="109339" cy="26028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Box 71"/>
            <p:cNvSpPr txBox="1"/>
            <p:nvPr/>
          </p:nvSpPr>
          <p:spPr>
            <a:xfrm>
              <a:off x="399452" y="1854693"/>
              <a:ext cx="490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69780" y="1854693"/>
              <a:ext cx="312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035422" y="1846067"/>
              <a:ext cx="490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374243" y="1846067"/>
              <a:ext cx="490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274399" y="1646908"/>
              <a:ext cx="219758" cy="260289"/>
              <a:chOff x="604585" y="1870436"/>
              <a:chExt cx="219758" cy="260289"/>
            </a:xfrm>
          </p:grpSpPr>
          <p:cxnSp>
            <p:nvCxnSpPr>
              <p:cNvPr id="78" name="直接连接符 77"/>
              <p:cNvCxnSpPr/>
              <p:nvPr/>
            </p:nvCxnSpPr>
            <p:spPr>
              <a:xfrm flipH="1">
                <a:off x="604585" y="1879810"/>
                <a:ext cx="119908" cy="25091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715004" y="1870436"/>
                <a:ext cx="109339" cy="26028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577966" y="2211674"/>
              <a:ext cx="752247" cy="91907"/>
              <a:chOff x="491706" y="2479079"/>
              <a:chExt cx="696433" cy="186484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491706" y="2479079"/>
                <a:ext cx="0" cy="18648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1188139" y="2479079"/>
                <a:ext cx="0" cy="18648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491706" y="2665563"/>
                <a:ext cx="6964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/>
            <p:cNvGrpSpPr/>
            <p:nvPr/>
          </p:nvGrpSpPr>
          <p:grpSpPr>
            <a:xfrm>
              <a:off x="910604" y="2220299"/>
              <a:ext cx="615508" cy="271588"/>
              <a:chOff x="491706" y="2479079"/>
              <a:chExt cx="696433" cy="186484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491706" y="2479079"/>
                <a:ext cx="0" cy="18648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1188139" y="2479079"/>
                <a:ext cx="0" cy="18648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491706" y="2665563"/>
                <a:ext cx="6964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TextBox 85"/>
            <p:cNvSpPr txBox="1"/>
            <p:nvPr/>
          </p:nvSpPr>
          <p:spPr>
            <a:xfrm>
              <a:off x="501217" y="2220299"/>
              <a:ext cx="464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105585" y="2405627"/>
              <a:ext cx="2947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680086" y="2542777"/>
              <a:ext cx="615508" cy="259438"/>
              <a:chOff x="491706" y="2296159"/>
              <a:chExt cx="696433" cy="369404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491706" y="2296159"/>
                <a:ext cx="0" cy="36940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1188139" y="2479079"/>
                <a:ext cx="0" cy="18648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491706" y="2665563"/>
                <a:ext cx="6964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94"/>
            <p:cNvSpPr txBox="1"/>
            <p:nvPr/>
          </p:nvSpPr>
          <p:spPr>
            <a:xfrm>
              <a:off x="658789" y="2736729"/>
              <a:ext cx="8592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80+9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84613" y="2024048"/>
              <a:ext cx="2947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090074" y="2207793"/>
              <a:ext cx="2947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45967" y="3513670"/>
            <a:ext cx="1105202" cy="1254671"/>
            <a:chOff x="604439" y="3513670"/>
            <a:chExt cx="1105202" cy="125467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1078552" y="3513670"/>
              <a:ext cx="315755" cy="227333"/>
              <a:chOff x="1061300" y="3647430"/>
              <a:chExt cx="315755" cy="227333"/>
            </a:xfrm>
          </p:grpSpPr>
          <p:cxnSp>
            <p:nvCxnSpPr>
              <p:cNvPr id="23" name="直接连接符 22"/>
              <p:cNvCxnSpPr/>
              <p:nvPr/>
            </p:nvCxnSpPr>
            <p:spPr>
              <a:xfrm flipH="1">
                <a:off x="1061300" y="3647430"/>
                <a:ext cx="182936" cy="2187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1230297" y="3657554"/>
                <a:ext cx="146758" cy="21720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TextBox 102"/>
            <p:cNvSpPr txBox="1"/>
            <p:nvPr/>
          </p:nvSpPr>
          <p:spPr>
            <a:xfrm>
              <a:off x="824015" y="3655100"/>
              <a:ext cx="474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235361" y="3658252"/>
              <a:ext cx="474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680086" y="3528164"/>
              <a:ext cx="365343" cy="602467"/>
              <a:chOff x="680086" y="3743814"/>
              <a:chExt cx="365343" cy="621152"/>
            </a:xfrm>
          </p:grpSpPr>
          <p:cxnSp>
            <p:nvCxnSpPr>
              <p:cNvPr id="102" name="直接连接符 101"/>
              <p:cNvCxnSpPr/>
              <p:nvPr/>
            </p:nvCxnSpPr>
            <p:spPr>
              <a:xfrm>
                <a:off x="680086" y="3743814"/>
                <a:ext cx="0" cy="62115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1035422" y="4219104"/>
                <a:ext cx="0" cy="14586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680086" y="4355552"/>
                <a:ext cx="36534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6" name="TextBox 115"/>
            <p:cNvSpPr txBox="1"/>
            <p:nvPr/>
          </p:nvSpPr>
          <p:spPr>
            <a:xfrm>
              <a:off x="604439" y="4036506"/>
              <a:ext cx="456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 flipH="1">
              <a:off x="810750" y="4052491"/>
              <a:ext cx="589753" cy="399010"/>
              <a:chOff x="680086" y="3890647"/>
              <a:chExt cx="365343" cy="474319"/>
            </a:xfrm>
          </p:grpSpPr>
          <p:cxnSp>
            <p:nvCxnSpPr>
              <p:cNvPr id="120" name="直接连接符 119"/>
              <p:cNvCxnSpPr/>
              <p:nvPr/>
            </p:nvCxnSpPr>
            <p:spPr>
              <a:xfrm flipH="1">
                <a:off x="680086" y="3890647"/>
                <a:ext cx="0" cy="4743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>
                <a:off x="1035422" y="4219104"/>
                <a:ext cx="0" cy="14586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680086" y="4355552"/>
                <a:ext cx="36534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TextBox 122"/>
            <p:cNvSpPr txBox="1"/>
            <p:nvPr/>
          </p:nvSpPr>
          <p:spPr>
            <a:xfrm>
              <a:off x="760184" y="4368231"/>
              <a:ext cx="7400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24-3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36498" y="1237925"/>
            <a:ext cx="5771072" cy="1569660"/>
            <a:chOff x="3036498" y="1237925"/>
            <a:chExt cx="5771072" cy="1569660"/>
          </a:xfrm>
        </p:grpSpPr>
        <p:sp>
          <p:nvSpPr>
            <p:cNvPr id="2" name="圆角矩形 1"/>
            <p:cNvSpPr/>
            <p:nvPr/>
          </p:nvSpPr>
          <p:spPr>
            <a:xfrm>
              <a:off x="3036498" y="1289664"/>
              <a:ext cx="5684808" cy="150910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36498" y="1237925"/>
              <a:ext cx="57710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两位数加两位数的口算方法：可以把这两个两位数都分成整十数加一位数的形式，先算整十数加整十数，再算一位数加一位数，最后把两次所得的和加起来。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50234" y="3154724"/>
            <a:ext cx="5771072" cy="1206917"/>
            <a:chOff x="3036498" y="1237925"/>
            <a:chExt cx="5771072" cy="1206917"/>
          </a:xfrm>
        </p:grpSpPr>
        <p:sp>
          <p:nvSpPr>
            <p:cNvPr id="69" name="圆角矩形 68"/>
            <p:cNvSpPr/>
            <p:nvPr/>
          </p:nvSpPr>
          <p:spPr>
            <a:xfrm>
              <a:off x="3036498" y="1272412"/>
              <a:ext cx="5684808" cy="117243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036498" y="1237925"/>
              <a:ext cx="57710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两位数减两位数的口算方法：可以把减数分成整十数和一位数，先用被减数减整十数，再用所得的差减一位数。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01" name="图片 10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2" grpId="0"/>
      <p:bldP spid="66" grpId="0"/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4955313" y="1390520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53737" y="1397219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20391" y="84429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999432" y="669041"/>
            <a:ext cx="5690275" cy="523220"/>
            <a:chOff x="2053086" y="2761382"/>
            <a:chExt cx="4166558" cy="523220"/>
          </a:xfrm>
        </p:grpSpPr>
        <p:sp>
          <p:nvSpPr>
            <p:cNvPr id="10" name="圆角矩形 9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3475" y="2761382"/>
              <a:ext cx="41061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三位数加减法（不进位、不退位）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4063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540+350=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771" y="1852811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5 4 0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+ 3 5 0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2539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760-410=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7913" y="1878689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7 6 0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54260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09689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34114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6330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911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3536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9244" y="2482852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95945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39147" y="2456012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21827" y="2490516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1715" y="2591475"/>
            <a:ext cx="1452176" cy="1690744"/>
            <a:chOff x="193210" y="1298273"/>
            <a:chExt cx="2333532" cy="622005"/>
          </a:xfrm>
        </p:grpSpPr>
        <p:sp>
          <p:nvSpPr>
            <p:cNvPr id="3" name="圆角矩形标注 2"/>
            <p:cNvSpPr/>
            <p:nvPr/>
          </p:nvSpPr>
          <p:spPr>
            <a:xfrm>
              <a:off x="210346" y="1315521"/>
              <a:ext cx="2180082" cy="604757"/>
            </a:xfrm>
            <a:prstGeom prst="wedgeRoundRectCallout">
              <a:avLst>
                <a:gd name="adj1" fmla="val 70545"/>
                <a:gd name="adj2" fmla="val -4526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3210" y="1298273"/>
              <a:ext cx="2333532" cy="441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个位加起，两个加数个位上的数相加，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0+0=0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58773" y="1852811"/>
            <a:ext cx="2333532" cy="474448"/>
            <a:chOff x="193210" y="1298273"/>
            <a:chExt cx="2333532" cy="474448"/>
          </a:xfrm>
        </p:grpSpPr>
        <p:sp>
          <p:nvSpPr>
            <p:cNvPr id="33" name="圆角矩形标注 32"/>
            <p:cNvSpPr/>
            <p:nvPr/>
          </p:nvSpPr>
          <p:spPr>
            <a:xfrm>
              <a:off x="210347" y="1315521"/>
              <a:ext cx="2180081" cy="457200"/>
            </a:xfrm>
            <a:prstGeom prst="wedgeRoundRectCallout">
              <a:avLst>
                <a:gd name="adj1" fmla="val 20715"/>
                <a:gd name="adj2" fmla="val 3042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3210" y="1298273"/>
              <a:ext cx="2333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50868" y="3137383"/>
            <a:ext cx="1455355" cy="1447135"/>
            <a:chOff x="193210" y="1298273"/>
            <a:chExt cx="2333532" cy="532384"/>
          </a:xfrm>
        </p:grpSpPr>
        <p:sp>
          <p:nvSpPr>
            <p:cNvPr id="36" name="圆角矩形标注 35"/>
            <p:cNvSpPr/>
            <p:nvPr/>
          </p:nvSpPr>
          <p:spPr>
            <a:xfrm>
              <a:off x="210347" y="1315521"/>
              <a:ext cx="2180082" cy="515136"/>
            </a:xfrm>
            <a:prstGeom prst="wedgeRoundRectCallout">
              <a:avLst>
                <a:gd name="adj1" fmla="val 15269"/>
                <a:gd name="adj2" fmla="val -7437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3210" y="1298273"/>
              <a:ext cx="2333532" cy="441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两个加数十位上的数相加，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4+5=9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16373" y="2897119"/>
            <a:ext cx="1503775" cy="1462672"/>
            <a:chOff x="193210" y="1298273"/>
            <a:chExt cx="2333532" cy="538100"/>
          </a:xfrm>
        </p:grpSpPr>
        <p:sp>
          <p:nvSpPr>
            <p:cNvPr id="39" name="圆角矩形标注 38"/>
            <p:cNvSpPr/>
            <p:nvPr/>
          </p:nvSpPr>
          <p:spPr>
            <a:xfrm>
              <a:off x="210346" y="1315521"/>
              <a:ext cx="2180082" cy="520852"/>
            </a:xfrm>
            <a:prstGeom prst="wedgeRoundRectCallout">
              <a:avLst>
                <a:gd name="adj1" fmla="val -46729"/>
                <a:gd name="adj2" fmla="val -6830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3210" y="1298273"/>
              <a:ext cx="2333532" cy="441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两个加数百位上的数相加，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5+3=8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，在得数的百位上写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9200" y="3184267"/>
            <a:ext cx="1703281" cy="2031326"/>
            <a:chOff x="193210" y="1298273"/>
            <a:chExt cx="2333532" cy="747301"/>
          </a:xfrm>
        </p:grpSpPr>
        <p:sp>
          <p:nvSpPr>
            <p:cNvPr id="45" name="圆角矩形标注 44"/>
            <p:cNvSpPr/>
            <p:nvPr/>
          </p:nvSpPr>
          <p:spPr>
            <a:xfrm>
              <a:off x="210346" y="1315521"/>
              <a:ext cx="2180081" cy="604757"/>
            </a:xfrm>
            <a:prstGeom prst="wedgeRoundRectCallout">
              <a:avLst>
                <a:gd name="adj1" fmla="val -12940"/>
                <a:gd name="adj2" fmla="val -6887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3210" y="1298273"/>
              <a:ext cx="2333532" cy="747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个位减起，被减数个位上的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减去减数个位上的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，差是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48721" y="3297926"/>
            <a:ext cx="1695521" cy="1477329"/>
            <a:chOff x="193210" y="1298273"/>
            <a:chExt cx="2331111" cy="543492"/>
          </a:xfrm>
        </p:grpSpPr>
        <p:sp>
          <p:nvSpPr>
            <p:cNvPr id="48" name="圆角矩形标注 47"/>
            <p:cNvSpPr/>
            <p:nvPr/>
          </p:nvSpPr>
          <p:spPr>
            <a:xfrm>
              <a:off x="210348" y="1315521"/>
              <a:ext cx="2180082" cy="515136"/>
            </a:xfrm>
            <a:prstGeom prst="wedgeRoundRectCallout">
              <a:avLst>
                <a:gd name="adj1" fmla="val -56542"/>
                <a:gd name="adj2" fmla="val -7868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93210" y="1298273"/>
              <a:ext cx="2331111" cy="5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被减数十位上的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减去减数十位上的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，差是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448958" y="1702649"/>
            <a:ext cx="1695042" cy="1754326"/>
            <a:chOff x="193210" y="1298273"/>
            <a:chExt cx="2333532" cy="645396"/>
          </a:xfrm>
        </p:grpSpPr>
        <p:sp>
          <p:nvSpPr>
            <p:cNvPr id="51" name="圆角矩形标注 50"/>
            <p:cNvSpPr/>
            <p:nvPr/>
          </p:nvSpPr>
          <p:spPr>
            <a:xfrm>
              <a:off x="210346" y="1315521"/>
              <a:ext cx="2180082" cy="520852"/>
            </a:xfrm>
            <a:prstGeom prst="wedgeRoundRectCallout">
              <a:avLst>
                <a:gd name="adj1" fmla="val -78324"/>
                <a:gd name="adj2" fmla="val -1102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93210" y="1298273"/>
              <a:ext cx="2333532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被减数百位上的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减去减数百位上的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，差是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，在得数的百位上写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 animBg="1"/>
      <p:bldP spid="2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4955313" y="1390520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53737" y="1397219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9214" y="39693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677074" y="228165"/>
            <a:ext cx="4254826" cy="954107"/>
            <a:chOff x="2053086" y="2761382"/>
            <a:chExt cx="4166558" cy="954107"/>
          </a:xfrm>
        </p:grpSpPr>
        <p:sp>
          <p:nvSpPr>
            <p:cNvPr id="10" name="圆角矩形 9"/>
            <p:cNvSpPr/>
            <p:nvPr/>
          </p:nvSpPr>
          <p:spPr>
            <a:xfrm>
              <a:off x="2053086" y="2786331"/>
              <a:ext cx="4166558" cy="89946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3475" y="2761382"/>
              <a:ext cx="41061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三位数加减法</a:t>
              </a:r>
              <a:endPara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（不连续进位、不退位）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4063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663+285=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771" y="1852811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6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8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2539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425-261=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7913" y="1878689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4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2 6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54260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164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09689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34114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6330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911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3536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9244" y="2482852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95945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39147" y="2456012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21827" y="2490516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3782" y="1356482"/>
            <a:ext cx="1131806" cy="1690744"/>
            <a:chOff x="193210" y="1298273"/>
            <a:chExt cx="2333532" cy="622005"/>
          </a:xfrm>
        </p:grpSpPr>
        <p:sp>
          <p:nvSpPr>
            <p:cNvPr id="3" name="圆角矩形标注 2"/>
            <p:cNvSpPr/>
            <p:nvPr/>
          </p:nvSpPr>
          <p:spPr>
            <a:xfrm>
              <a:off x="210345" y="1315521"/>
              <a:ext cx="2180082" cy="604757"/>
            </a:xfrm>
            <a:prstGeom prst="wedgeRoundRectCallout">
              <a:avLst>
                <a:gd name="adj1" fmla="val 97468"/>
                <a:gd name="adj2" fmla="val 1981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3210" y="1298273"/>
              <a:ext cx="2333532" cy="5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个位加起，个位上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3+5=8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58773" y="1852811"/>
            <a:ext cx="2333532" cy="474448"/>
            <a:chOff x="193210" y="1298273"/>
            <a:chExt cx="2333532" cy="474448"/>
          </a:xfrm>
        </p:grpSpPr>
        <p:sp>
          <p:nvSpPr>
            <p:cNvPr id="33" name="圆角矩形标注 32"/>
            <p:cNvSpPr/>
            <p:nvPr/>
          </p:nvSpPr>
          <p:spPr>
            <a:xfrm>
              <a:off x="210347" y="1315521"/>
              <a:ext cx="2180081" cy="457200"/>
            </a:xfrm>
            <a:prstGeom prst="wedgeRoundRectCallout">
              <a:avLst>
                <a:gd name="adj1" fmla="val 20715"/>
                <a:gd name="adj2" fmla="val 3042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3210" y="1298273"/>
              <a:ext cx="2333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6079" y="3240129"/>
            <a:ext cx="2666952" cy="1477329"/>
            <a:chOff x="193210" y="1298273"/>
            <a:chExt cx="2428644" cy="543492"/>
          </a:xfrm>
        </p:grpSpPr>
        <p:sp>
          <p:nvSpPr>
            <p:cNvPr id="36" name="圆角矩形标注 35"/>
            <p:cNvSpPr/>
            <p:nvPr/>
          </p:nvSpPr>
          <p:spPr>
            <a:xfrm>
              <a:off x="210347" y="1315521"/>
              <a:ext cx="2259623" cy="515136"/>
            </a:xfrm>
            <a:prstGeom prst="wedgeRoundRectCallout">
              <a:avLst>
                <a:gd name="adj1" fmla="val 27784"/>
                <a:gd name="adj2" fmla="val -7375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3210" y="1298273"/>
              <a:ext cx="2428644" cy="5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6+8=14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满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应向百位进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，在竖式中的横线上方百位与十位之间写一个小“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13031" y="2910093"/>
            <a:ext cx="1588114" cy="1754326"/>
            <a:chOff x="193210" y="1298273"/>
            <a:chExt cx="2333532" cy="645396"/>
          </a:xfrm>
        </p:grpSpPr>
        <p:sp>
          <p:nvSpPr>
            <p:cNvPr id="39" name="圆角矩形标注 38"/>
            <p:cNvSpPr/>
            <p:nvPr/>
          </p:nvSpPr>
          <p:spPr>
            <a:xfrm>
              <a:off x="210346" y="1315521"/>
              <a:ext cx="2180082" cy="628148"/>
            </a:xfrm>
            <a:prstGeom prst="wedgeRoundRectCallout">
              <a:avLst>
                <a:gd name="adj1" fmla="val -46729"/>
                <a:gd name="adj2" fmla="val -6830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3210" y="1298273"/>
              <a:ext cx="2333532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百位上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6+2=8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，再加上十位进上来的“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”等于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，在得数的百位上写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04166" y="2932938"/>
            <a:ext cx="1171773" cy="1754326"/>
            <a:chOff x="193210" y="1298273"/>
            <a:chExt cx="2197217" cy="645396"/>
          </a:xfrm>
        </p:grpSpPr>
        <p:sp>
          <p:nvSpPr>
            <p:cNvPr id="45" name="圆角矩形标注 44"/>
            <p:cNvSpPr/>
            <p:nvPr/>
          </p:nvSpPr>
          <p:spPr>
            <a:xfrm>
              <a:off x="210347" y="1315521"/>
              <a:ext cx="2180080" cy="604757"/>
            </a:xfrm>
            <a:prstGeom prst="wedgeRoundRectCallout">
              <a:avLst>
                <a:gd name="adj1" fmla="val 30836"/>
                <a:gd name="adj2" fmla="val -6834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3210" y="1298273"/>
              <a:ext cx="2165333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个位减起，个位上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5-1=4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49243" y="3078329"/>
            <a:ext cx="2987723" cy="1754326"/>
            <a:chOff x="193210" y="1298273"/>
            <a:chExt cx="2386229" cy="645396"/>
          </a:xfrm>
        </p:grpSpPr>
        <p:sp>
          <p:nvSpPr>
            <p:cNvPr id="48" name="圆角矩形标注 47"/>
            <p:cNvSpPr/>
            <p:nvPr/>
          </p:nvSpPr>
          <p:spPr>
            <a:xfrm>
              <a:off x="210348" y="1315521"/>
              <a:ext cx="2255004" cy="628148"/>
            </a:xfrm>
            <a:prstGeom prst="wedgeRoundRectCallout">
              <a:avLst>
                <a:gd name="adj1" fmla="val -32711"/>
                <a:gd name="adj2" fmla="val -6908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93210" y="1298273"/>
              <a:ext cx="2386229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不够减，需要从被减数的百位上退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，在被减数的百位上的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上面点一个圆点，十位上变成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2+10=12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12-6=6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405674" y="1225496"/>
            <a:ext cx="1617556" cy="1754326"/>
            <a:chOff x="193210" y="1298273"/>
            <a:chExt cx="2333532" cy="645396"/>
          </a:xfrm>
        </p:grpSpPr>
        <p:sp>
          <p:nvSpPr>
            <p:cNvPr id="51" name="圆角矩形标注 50"/>
            <p:cNvSpPr/>
            <p:nvPr/>
          </p:nvSpPr>
          <p:spPr>
            <a:xfrm>
              <a:off x="210346" y="1315521"/>
              <a:ext cx="2180083" cy="619744"/>
            </a:xfrm>
            <a:prstGeom prst="wedgeRoundRectCallout">
              <a:avLst>
                <a:gd name="adj1" fmla="val -83462"/>
                <a:gd name="adj2" fmla="val 2533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93210" y="1298273"/>
              <a:ext cx="2333532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被减数百位上的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被借走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后，百位上变成了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3,3-2=1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，在得数的百位上写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106439" y="2209132"/>
            <a:ext cx="303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857980" y="1855829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 animBg="1"/>
      <p:bldP spid="2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9" grpId="0"/>
      <p:bldP spid="53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4955313" y="1390520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53737" y="1397219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45851" y="467931"/>
            <a:ext cx="727860" cy="40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058773" y="198475"/>
            <a:ext cx="3880528" cy="954107"/>
            <a:chOff x="2053086" y="2761382"/>
            <a:chExt cx="4166558" cy="954107"/>
          </a:xfrm>
        </p:grpSpPr>
        <p:sp>
          <p:nvSpPr>
            <p:cNvPr id="10" name="圆角矩形 9"/>
            <p:cNvSpPr/>
            <p:nvPr/>
          </p:nvSpPr>
          <p:spPr>
            <a:xfrm>
              <a:off x="2053086" y="2786331"/>
              <a:ext cx="4166558" cy="89946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3475" y="2761382"/>
              <a:ext cx="41061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三位数加减法</a:t>
              </a:r>
              <a:endPara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（连续进位、不退位）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4063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367+189=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771" y="1852811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3 6 7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+ 1 8 9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2539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732-454=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7913" y="1878689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3 2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4 5 4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54260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09689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556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34114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6330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911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3536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9244" y="2482852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95945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39147" y="2456012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21827" y="2490516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9725" y="1324003"/>
            <a:ext cx="1415569" cy="1754326"/>
            <a:chOff x="193210" y="1298273"/>
            <a:chExt cx="2477416" cy="645396"/>
          </a:xfrm>
        </p:grpSpPr>
        <p:sp>
          <p:nvSpPr>
            <p:cNvPr id="3" name="圆角矩形标注 2"/>
            <p:cNvSpPr/>
            <p:nvPr/>
          </p:nvSpPr>
          <p:spPr>
            <a:xfrm>
              <a:off x="210345" y="1315521"/>
              <a:ext cx="2180083" cy="604757"/>
            </a:xfrm>
            <a:prstGeom prst="wedgeRoundRectCallout">
              <a:avLst>
                <a:gd name="adj1" fmla="val 73923"/>
                <a:gd name="adj2" fmla="val 2033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3210" y="1298273"/>
              <a:ext cx="2477416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先算个位上的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7+9=16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，个位满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向十位进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58773" y="1852811"/>
            <a:ext cx="2333532" cy="474448"/>
            <a:chOff x="193210" y="1298273"/>
            <a:chExt cx="2333532" cy="474448"/>
          </a:xfrm>
        </p:grpSpPr>
        <p:sp>
          <p:nvSpPr>
            <p:cNvPr id="33" name="圆角矩形标注 32"/>
            <p:cNvSpPr/>
            <p:nvPr/>
          </p:nvSpPr>
          <p:spPr>
            <a:xfrm>
              <a:off x="210347" y="1315521"/>
              <a:ext cx="2180081" cy="457200"/>
            </a:xfrm>
            <a:prstGeom prst="wedgeRoundRectCallout">
              <a:avLst>
                <a:gd name="adj1" fmla="val 20715"/>
                <a:gd name="adj2" fmla="val 3042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3210" y="1298273"/>
              <a:ext cx="2333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0237" y="3187419"/>
            <a:ext cx="2339016" cy="1754326"/>
            <a:chOff x="193210" y="1298273"/>
            <a:chExt cx="2428644" cy="645396"/>
          </a:xfrm>
        </p:grpSpPr>
        <p:sp>
          <p:nvSpPr>
            <p:cNvPr id="36" name="圆角矩形标注 35"/>
            <p:cNvSpPr/>
            <p:nvPr/>
          </p:nvSpPr>
          <p:spPr>
            <a:xfrm>
              <a:off x="210347" y="1315521"/>
              <a:ext cx="2259623" cy="515136"/>
            </a:xfrm>
            <a:prstGeom prst="wedgeRoundRectCallout">
              <a:avLst>
                <a:gd name="adj1" fmla="val 27784"/>
                <a:gd name="adj2" fmla="val -7375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3210" y="1298273"/>
              <a:ext cx="2428644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再算十位上的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6+8=14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，再加个位上来的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等于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，十位满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向百位进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77228" y="2924187"/>
            <a:ext cx="1588114" cy="1754326"/>
            <a:chOff x="193210" y="1298273"/>
            <a:chExt cx="2333532" cy="645396"/>
          </a:xfrm>
        </p:grpSpPr>
        <p:sp>
          <p:nvSpPr>
            <p:cNvPr id="39" name="圆角矩形标注 38"/>
            <p:cNvSpPr/>
            <p:nvPr/>
          </p:nvSpPr>
          <p:spPr>
            <a:xfrm>
              <a:off x="210346" y="1315521"/>
              <a:ext cx="2180082" cy="628148"/>
            </a:xfrm>
            <a:prstGeom prst="wedgeRoundRectCallout">
              <a:avLst>
                <a:gd name="adj1" fmla="val -46729"/>
                <a:gd name="adj2" fmla="val -6830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3210" y="1298273"/>
              <a:ext cx="2333532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最后算百位上的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3+1=4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，再加上十位进上来的“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”等于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，在得数的百位上写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421671" y="3152783"/>
            <a:ext cx="2078234" cy="1754326"/>
            <a:chOff x="193210" y="1298273"/>
            <a:chExt cx="2158524" cy="645396"/>
          </a:xfrm>
        </p:grpSpPr>
        <p:sp>
          <p:nvSpPr>
            <p:cNvPr id="45" name="圆角矩形标注 44"/>
            <p:cNvSpPr/>
            <p:nvPr/>
          </p:nvSpPr>
          <p:spPr>
            <a:xfrm>
              <a:off x="210349" y="1315521"/>
              <a:ext cx="1978006" cy="604757"/>
            </a:xfrm>
            <a:prstGeom prst="wedgeRoundRectCallout">
              <a:avLst>
                <a:gd name="adj1" fmla="val 30836"/>
                <a:gd name="adj2" fmla="val -6834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3210" y="1298273"/>
              <a:ext cx="2158524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个位减起，个位上的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不够减，</a:t>
              </a: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从十位借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1,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在个位上加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再减，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12-4=8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88224" y="2931790"/>
            <a:ext cx="2156906" cy="1754326"/>
            <a:chOff x="193210" y="1298273"/>
            <a:chExt cx="2386229" cy="645396"/>
          </a:xfrm>
        </p:grpSpPr>
        <p:sp>
          <p:nvSpPr>
            <p:cNvPr id="48" name="圆角矩形标注 47"/>
            <p:cNvSpPr/>
            <p:nvPr/>
          </p:nvSpPr>
          <p:spPr>
            <a:xfrm>
              <a:off x="210348" y="1315521"/>
              <a:ext cx="2255004" cy="628148"/>
            </a:xfrm>
            <a:prstGeom prst="wedgeRoundRectCallout">
              <a:avLst>
                <a:gd name="adj1" fmla="val -32711"/>
                <a:gd name="adj2" fmla="val -6908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93210" y="1298273"/>
              <a:ext cx="2386229" cy="5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被借走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后还剩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不够减，需要从百位上借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，在十位加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再减，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12-5=7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509191" y="1380124"/>
            <a:ext cx="1523066" cy="1477329"/>
            <a:chOff x="193210" y="1298273"/>
            <a:chExt cx="2333532" cy="543492"/>
          </a:xfrm>
        </p:grpSpPr>
        <p:sp>
          <p:nvSpPr>
            <p:cNvPr id="51" name="圆角矩形标注 50"/>
            <p:cNvSpPr/>
            <p:nvPr/>
          </p:nvSpPr>
          <p:spPr>
            <a:xfrm>
              <a:off x="210345" y="1315521"/>
              <a:ext cx="2180083" cy="526244"/>
            </a:xfrm>
            <a:prstGeom prst="wedgeRoundRectCallout">
              <a:avLst>
                <a:gd name="adj1" fmla="val -83462"/>
                <a:gd name="adj2" fmla="val 2533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93210" y="1298273"/>
              <a:ext cx="2333532" cy="5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被借走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后还剩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6,6-4=2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，在得数的百位上写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106439" y="2209132"/>
            <a:ext cx="303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857980" y="1855829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2364543" y="2201275"/>
            <a:ext cx="303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078055" y="1847199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 animBg="1"/>
      <p:bldP spid="2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9" grpId="0"/>
      <p:bldP spid="53" grpId="0"/>
      <p:bldP spid="6" grpId="0" animBg="1"/>
      <p:bldP spid="54" grpId="0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4955313" y="1390520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53737" y="1397219"/>
            <a:ext cx="2249505" cy="157030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8371" y="760914"/>
            <a:ext cx="727860" cy="40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138001" y="135227"/>
            <a:ext cx="5536160" cy="954107"/>
            <a:chOff x="2113475" y="2761382"/>
            <a:chExt cx="3999359" cy="954107"/>
          </a:xfrm>
        </p:grpSpPr>
        <p:sp>
          <p:nvSpPr>
            <p:cNvPr id="10" name="圆角矩形 9"/>
            <p:cNvSpPr/>
            <p:nvPr/>
          </p:nvSpPr>
          <p:spPr>
            <a:xfrm>
              <a:off x="2134090" y="2786331"/>
              <a:ext cx="3932071" cy="89946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3475" y="2761382"/>
              <a:ext cx="39993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被减数中间有</a:t>
              </a: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的三位数减三位数的连续退位减法与整百数减三位数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4063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03+288=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771" y="1852811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+ 2 8 8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25393" y="1517983"/>
            <a:ext cx="175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500-364=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7913" y="1878689"/>
            <a:ext cx="10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 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54260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136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09689" y="1517983"/>
            <a:ext cx="60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34114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911" y="2406809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3536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9244" y="2482852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95945" y="2474226"/>
            <a:ext cx="303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39147" y="2456012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21827" y="2490516"/>
            <a:ext cx="8379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5473" y="1298813"/>
            <a:ext cx="1292898" cy="3046987"/>
            <a:chOff x="193210" y="1298273"/>
            <a:chExt cx="2477416" cy="1120951"/>
          </a:xfrm>
        </p:grpSpPr>
        <p:sp>
          <p:nvSpPr>
            <p:cNvPr id="3" name="圆角矩形标注 2"/>
            <p:cNvSpPr/>
            <p:nvPr/>
          </p:nvSpPr>
          <p:spPr>
            <a:xfrm>
              <a:off x="210345" y="1315521"/>
              <a:ext cx="2180083" cy="1103703"/>
            </a:xfrm>
            <a:prstGeom prst="wedgeRoundRectCallout">
              <a:avLst>
                <a:gd name="adj1" fmla="val 74562"/>
                <a:gd name="adj2" fmla="val -1905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3210" y="1298273"/>
              <a:ext cx="2477416" cy="1120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个位减起，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不够减，从十位借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，十位是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，应先从百位借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退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到十位变成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个十，再借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退到个位，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13-8=5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58773" y="1852811"/>
            <a:ext cx="2333532" cy="474448"/>
            <a:chOff x="193210" y="1298273"/>
            <a:chExt cx="2333532" cy="474448"/>
          </a:xfrm>
        </p:grpSpPr>
        <p:sp>
          <p:nvSpPr>
            <p:cNvPr id="33" name="圆角矩形标注 32"/>
            <p:cNvSpPr/>
            <p:nvPr/>
          </p:nvSpPr>
          <p:spPr>
            <a:xfrm>
              <a:off x="210347" y="1315521"/>
              <a:ext cx="2180081" cy="457200"/>
            </a:xfrm>
            <a:prstGeom prst="wedgeRoundRectCallout">
              <a:avLst>
                <a:gd name="adj1" fmla="val 20715"/>
                <a:gd name="adj2" fmla="val 3042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3210" y="1298273"/>
              <a:ext cx="2333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40181" y="3187419"/>
            <a:ext cx="2192738" cy="1754326"/>
            <a:chOff x="193210" y="1298273"/>
            <a:chExt cx="2428644" cy="645396"/>
          </a:xfrm>
        </p:grpSpPr>
        <p:sp>
          <p:nvSpPr>
            <p:cNvPr id="36" name="圆角矩形标注 35"/>
            <p:cNvSpPr/>
            <p:nvPr/>
          </p:nvSpPr>
          <p:spPr>
            <a:xfrm>
              <a:off x="210347" y="1315521"/>
              <a:ext cx="2259623" cy="615406"/>
            </a:xfrm>
            <a:prstGeom prst="wedgeRoundRectCallout">
              <a:avLst>
                <a:gd name="adj1" fmla="val 27784"/>
                <a:gd name="adj2" fmla="val -7375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3210" y="1298273"/>
              <a:ext cx="2428644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从百位借走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后，十位上的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变成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，因为借给个位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个十，所以十位上还剩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个十。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9-8=1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58609" y="2875547"/>
            <a:ext cx="1346815" cy="1754326"/>
            <a:chOff x="193210" y="1298273"/>
            <a:chExt cx="2333532" cy="645396"/>
          </a:xfrm>
        </p:grpSpPr>
        <p:sp>
          <p:nvSpPr>
            <p:cNvPr id="39" name="圆角矩形标注 38"/>
            <p:cNvSpPr/>
            <p:nvPr/>
          </p:nvSpPr>
          <p:spPr>
            <a:xfrm>
              <a:off x="210346" y="1315521"/>
              <a:ext cx="2180082" cy="628148"/>
            </a:xfrm>
            <a:prstGeom prst="wedgeRoundRectCallout">
              <a:avLst>
                <a:gd name="adj1" fmla="val -46729"/>
                <a:gd name="adj2" fmla="val -6830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3210" y="1298273"/>
              <a:ext cx="2333532" cy="5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被十位借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后剩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个百，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2-2=0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，所以百位上不写数。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88047" y="3051838"/>
            <a:ext cx="2188509" cy="1690744"/>
            <a:chOff x="193210" y="1298273"/>
            <a:chExt cx="2158524" cy="622005"/>
          </a:xfrm>
        </p:grpSpPr>
        <p:sp>
          <p:nvSpPr>
            <p:cNvPr id="45" name="圆角矩形标注 44"/>
            <p:cNvSpPr/>
            <p:nvPr/>
          </p:nvSpPr>
          <p:spPr>
            <a:xfrm>
              <a:off x="210349" y="1315521"/>
              <a:ext cx="1978006" cy="604757"/>
            </a:xfrm>
            <a:prstGeom prst="wedgeRoundRectCallout">
              <a:avLst>
                <a:gd name="adj1" fmla="val 30836"/>
                <a:gd name="adj2" fmla="val -6834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3210" y="1298273"/>
              <a:ext cx="2158524" cy="577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个位减起，个位上</a:t>
              </a:r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不够减，从十位借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1,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十位上是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，应先从百位借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退到十位变成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个十，再从十位退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到个位。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10-4=6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，在得数的个位上写</a:t>
              </a:r>
              <a:r>
                <a:rPr lang="en-US" altLang="zh-CN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987094" y="2931351"/>
            <a:ext cx="2156906" cy="1754326"/>
            <a:chOff x="193210" y="1298273"/>
            <a:chExt cx="2386229" cy="645396"/>
          </a:xfrm>
        </p:grpSpPr>
        <p:sp>
          <p:nvSpPr>
            <p:cNvPr id="48" name="圆角矩形标注 47"/>
            <p:cNvSpPr/>
            <p:nvPr/>
          </p:nvSpPr>
          <p:spPr>
            <a:xfrm>
              <a:off x="210348" y="1315521"/>
              <a:ext cx="2255004" cy="628148"/>
            </a:xfrm>
            <a:prstGeom prst="wedgeRoundRectCallout">
              <a:avLst>
                <a:gd name="adj1" fmla="val -43291"/>
                <a:gd name="adj2" fmla="val -6554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93210" y="1298273"/>
              <a:ext cx="2386229" cy="64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从百位借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后十位上是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个十，因为退给个位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个十，所以数位上还剩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个十。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9-6=3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09554" y="1162883"/>
            <a:ext cx="1523066" cy="1477329"/>
            <a:chOff x="193210" y="1298273"/>
            <a:chExt cx="2333532" cy="543492"/>
          </a:xfrm>
        </p:grpSpPr>
        <p:sp>
          <p:nvSpPr>
            <p:cNvPr id="51" name="圆角矩形标注 50"/>
            <p:cNvSpPr/>
            <p:nvPr/>
          </p:nvSpPr>
          <p:spPr>
            <a:xfrm>
              <a:off x="210345" y="1315521"/>
              <a:ext cx="2180083" cy="526244"/>
            </a:xfrm>
            <a:prstGeom prst="wedgeRoundRectCallout">
              <a:avLst>
                <a:gd name="adj1" fmla="val -83462"/>
                <a:gd name="adj2" fmla="val 2533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93210" y="1298273"/>
              <a:ext cx="2333532" cy="5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百位上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被借走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后还剩</a:t>
              </a:r>
              <a:r>
                <a:rPr lang="en-US" altLang="zh-CN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4,4-3=1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，在得数的百位上写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106439" y="2209132"/>
            <a:ext cx="303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857980" y="1855829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2364543" y="2201275"/>
            <a:ext cx="303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078055" y="1847199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 animBg="1"/>
      <p:bldP spid="2" grpId="0"/>
      <p:bldP spid="14" grpId="0"/>
      <p:bldP spid="15" grpId="0"/>
      <p:bldP spid="16" grpId="0"/>
      <p:bldP spid="19" grpId="0"/>
      <p:bldP spid="20" grpId="0"/>
      <p:bldP spid="21" grpId="0"/>
      <p:bldP spid="23" grpId="0"/>
      <p:bldP spid="24" grpId="0"/>
      <p:bldP spid="27" grpId="0"/>
      <p:bldP spid="29" grpId="0"/>
      <p:bldP spid="53" grpId="0"/>
      <p:bldP spid="6" grpId="0" animBg="1"/>
      <p:bldP spid="54" grpId="0"/>
      <p:bldP spid="56" grpId="0" animBg="1"/>
    </p:bldLst>
  </p:timing>
</p:sld>
</file>

<file path=ppt/tags/tag1.xml><?xml version="1.0" encoding="utf-8"?>
<p:tagLst xmlns:p="http://schemas.openxmlformats.org/presentationml/2006/main">
  <p:tag name="KSO_WPP_MARK_KEY" val="1f920bf9-8528-4a14-b05b-7bd06d4b14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2476</Words>
  <Application>WPS 演示</Application>
  <PresentationFormat>全屏显示(16:9)</PresentationFormat>
  <Paragraphs>392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125</cp:revision>
  <dcterms:created xsi:type="dcterms:W3CDTF">2018-09-11T05:46:00Z</dcterms:created>
  <dcterms:modified xsi:type="dcterms:W3CDTF">2023-02-01T02:00:42Z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D53A2094A3C4469BB91C3C5772C20EDF</vt:lpwstr>
  </property>
  <property fmtid="{D5CDD505-2E9C-101B-9397-08002B2CF9AE}" pid="3" name="KSOProductBuildVer">
    <vt:lpwstr>2052-11.1.0.13703</vt:lpwstr>
  </property>
</Properties>
</file>