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55577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0"/>
            <a:ext cx="3582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总复习  有余数的除法、解决问题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4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6844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60541" y="2211710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47861" y="987574"/>
            <a:ext cx="501162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奥运在我心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总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复习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00188" y="1014505"/>
            <a:ext cx="654821" cy="648000"/>
            <a:chOff x="1332724" y="1457547"/>
            <a:chExt cx="654821" cy="648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38" name="文本框 10"/>
            <p:cNvSpPr txBox="1"/>
            <p:nvPr/>
          </p:nvSpPr>
          <p:spPr>
            <a:xfrm>
              <a:off x="1350832" y="1457547"/>
              <a:ext cx="63671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171" y="1077834"/>
            <a:ext cx="816307" cy="45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841237" y="701937"/>
            <a:ext cx="6952884" cy="1077218"/>
            <a:chOff x="2188871" y="474456"/>
            <a:chExt cx="1693514" cy="1077218"/>
          </a:xfrm>
        </p:grpSpPr>
        <p:sp>
          <p:nvSpPr>
            <p:cNvPr id="2" name="圆角矩形 1"/>
            <p:cNvSpPr/>
            <p:nvPr/>
          </p:nvSpPr>
          <p:spPr>
            <a:xfrm>
              <a:off x="2188871" y="585592"/>
              <a:ext cx="1659378" cy="8961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88871" y="474456"/>
              <a:ext cx="169351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片扇叶，每台电扇装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片，这些扇叶够装几台电扇？还剩几片扇叶？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62485" y="2149800"/>
            <a:ext cx="5191487" cy="594402"/>
            <a:chOff x="2188871" y="585593"/>
            <a:chExt cx="1713444" cy="594402"/>
          </a:xfrm>
        </p:grpSpPr>
        <p:sp>
          <p:nvSpPr>
            <p:cNvPr id="28" name="圆角矩形 27"/>
            <p:cNvSpPr/>
            <p:nvPr/>
          </p:nvSpPr>
          <p:spPr>
            <a:xfrm>
              <a:off x="2188871" y="585593"/>
              <a:ext cx="1659378" cy="5930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99207" y="595220"/>
              <a:ext cx="1703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24÷5=4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（台）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（片）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79930" y="3111033"/>
            <a:ext cx="5714191" cy="1077218"/>
            <a:chOff x="2167447" y="640018"/>
            <a:chExt cx="1734868" cy="1077218"/>
          </a:xfrm>
        </p:grpSpPr>
        <p:sp>
          <p:nvSpPr>
            <p:cNvPr id="31" name="圆角矩形 30"/>
            <p:cNvSpPr/>
            <p:nvPr/>
          </p:nvSpPr>
          <p:spPr>
            <a:xfrm>
              <a:off x="2167447" y="689105"/>
              <a:ext cx="1659378" cy="10084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99207" y="640018"/>
              <a:ext cx="170310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答：这些扇叶够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装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台电扇，还剩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片扇叶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676" y="2060496"/>
            <a:ext cx="2135603" cy="180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2442" y="121127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838546" y="705219"/>
            <a:ext cx="6494042" cy="1397958"/>
            <a:chOff x="2354355" y="652901"/>
            <a:chExt cx="3462521" cy="1397958"/>
          </a:xfrm>
        </p:grpSpPr>
        <p:sp>
          <p:nvSpPr>
            <p:cNvPr id="3" name="圆角矩形 2"/>
            <p:cNvSpPr/>
            <p:nvPr/>
          </p:nvSpPr>
          <p:spPr>
            <a:xfrm>
              <a:off x="2360186" y="681476"/>
              <a:ext cx="3359128" cy="136938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354355" y="652901"/>
              <a:ext cx="346252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暑假里聪聪开始练习写毛笔字，第一周写了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个字，第二周平均每天写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个字。这两周聪聪一共写了多少个毛笔字？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70044" y="2420832"/>
            <a:ext cx="3568043" cy="594402"/>
            <a:chOff x="2188871" y="585593"/>
            <a:chExt cx="1713444" cy="594402"/>
          </a:xfrm>
        </p:grpSpPr>
        <p:sp>
          <p:nvSpPr>
            <p:cNvPr id="21" name="圆角矩形 20"/>
            <p:cNvSpPr/>
            <p:nvPr/>
          </p:nvSpPr>
          <p:spPr>
            <a:xfrm>
              <a:off x="2188871" y="585593"/>
              <a:ext cx="1659378" cy="5930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99207" y="595220"/>
              <a:ext cx="1703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8×7+35=91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08094" y="3358070"/>
            <a:ext cx="4770108" cy="1077218"/>
            <a:chOff x="2167447" y="640018"/>
            <a:chExt cx="1734868" cy="1077218"/>
          </a:xfrm>
        </p:grpSpPr>
        <p:sp>
          <p:nvSpPr>
            <p:cNvPr id="24" name="圆角矩形 23"/>
            <p:cNvSpPr/>
            <p:nvPr/>
          </p:nvSpPr>
          <p:spPr>
            <a:xfrm>
              <a:off x="2167447" y="689105"/>
              <a:ext cx="1659378" cy="10084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99207" y="640018"/>
              <a:ext cx="170310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答：这两周聪聪一共写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毛笔字。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0143" y="2211710"/>
            <a:ext cx="1534496" cy="20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8225" y="901062"/>
            <a:ext cx="643778" cy="36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1841237" y="701937"/>
            <a:ext cx="6952884" cy="1077218"/>
            <a:chOff x="2188871" y="474456"/>
            <a:chExt cx="1693514" cy="1077218"/>
          </a:xfrm>
        </p:grpSpPr>
        <p:sp>
          <p:nvSpPr>
            <p:cNvPr id="27" name="圆角矩形 26"/>
            <p:cNvSpPr/>
            <p:nvPr/>
          </p:nvSpPr>
          <p:spPr>
            <a:xfrm>
              <a:off x="2188871" y="585592"/>
              <a:ext cx="1659378" cy="8961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88871" y="474456"/>
              <a:ext cx="169351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刚班里组织去野营。班里有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个人，每辆车载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人，要租几辆车才够？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62485" y="1985898"/>
            <a:ext cx="5191487" cy="594402"/>
            <a:chOff x="2188871" y="585593"/>
            <a:chExt cx="1713444" cy="594402"/>
          </a:xfrm>
        </p:grpSpPr>
        <p:sp>
          <p:nvSpPr>
            <p:cNvPr id="30" name="圆角矩形 29"/>
            <p:cNvSpPr/>
            <p:nvPr/>
          </p:nvSpPr>
          <p:spPr>
            <a:xfrm>
              <a:off x="2188871" y="585593"/>
              <a:ext cx="1659378" cy="5930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199207" y="595220"/>
              <a:ext cx="1703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45÷6=7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……3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62485" y="3677704"/>
            <a:ext cx="4580328" cy="644129"/>
            <a:chOff x="2167447" y="689105"/>
            <a:chExt cx="1744726" cy="644129"/>
          </a:xfrm>
        </p:grpSpPr>
        <p:sp>
          <p:nvSpPr>
            <p:cNvPr id="34" name="圆角矩形 33"/>
            <p:cNvSpPr/>
            <p:nvPr/>
          </p:nvSpPr>
          <p:spPr>
            <a:xfrm>
              <a:off x="2167447" y="689105"/>
              <a:ext cx="1659378" cy="64412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09065" y="700400"/>
              <a:ext cx="1703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答：要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租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辆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车才够。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62485" y="2810931"/>
            <a:ext cx="2765787" cy="594402"/>
            <a:chOff x="2188871" y="585593"/>
            <a:chExt cx="1713444" cy="594402"/>
          </a:xfrm>
        </p:grpSpPr>
        <p:sp>
          <p:nvSpPr>
            <p:cNvPr id="38" name="圆角矩形 37"/>
            <p:cNvSpPr/>
            <p:nvPr/>
          </p:nvSpPr>
          <p:spPr>
            <a:xfrm>
              <a:off x="2188871" y="585593"/>
              <a:ext cx="1659378" cy="5930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199207" y="595220"/>
              <a:ext cx="1703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7+1=8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043608" y="2342157"/>
            <a:ext cx="2057883" cy="142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4895" y="117087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726898" y="839983"/>
            <a:ext cx="6836078" cy="978927"/>
            <a:chOff x="3071035" y="1570006"/>
            <a:chExt cx="4924091" cy="978927"/>
          </a:xfrm>
        </p:grpSpPr>
        <p:sp>
          <p:nvSpPr>
            <p:cNvPr id="12" name="圆角矩形 11"/>
            <p:cNvSpPr/>
            <p:nvPr/>
          </p:nvSpPr>
          <p:spPr>
            <a:xfrm>
              <a:off x="3084803" y="1570006"/>
              <a:ext cx="4796286" cy="97892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71035" y="1570015"/>
              <a:ext cx="49240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小丽有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本故事书，小亮的故事书是小丽的一半。小丽和小亮一共有多少本故事书？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60563" y="2249591"/>
            <a:ext cx="4415562" cy="594402"/>
            <a:chOff x="2188871" y="585593"/>
            <a:chExt cx="1713444" cy="594402"/>
          </a:xfrm>
        </p:grpSpPr>
        <p:sp>
          <p:nvSpPr>
            <p:cNvPr id="16" name="圆角矩形 15"/>
            <p:cNvSpPr/>
            <p:nvPr/>
          </p:nvSpPr>
          <p:spPr>
            <a:xfrm>
              <a:off x="2188871" y="585593"/>
              <a:ext cx="1659378" cy="5930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99207" y="595220"/>
              <a:ext cx="1703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32÷2+32=48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1089" y="3140457"/>
            <a:ext cx="4135707" cy="1120168"/>
            <a:chOff x="2167447" y="689105"/>
            <a:chExt cx="1684926" cy="1120168"/>
          </a:xfrm>
        </p:grpSpPr>
        <p:sp>
          <p:nvSpPr>
            <p:cNvPr id="19" name="圆角矩形 18"/>
            <p:cNvSpPr/>
            <p:nvPr/>
          </p:nvSpPr>
          <p:spPr>
            <a:xfrm>
              <a:off x="2167447" y="689105"/>
              <a:ext cx="1659378" cy="11201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95889" y="732055"/>
              <a:ext cx="16564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答：小丽和小亮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故事书。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386" y="2202160"/>
            <a:ext cx="32575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47083" y="1419622"/>
            <a:ext cx="5005237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76155" y="30544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 descr="C:\Users\Administrator\Documents\Tencent Files\1240203934\Image\C2C\V6)E}FYS6B)658F9UXZ{TT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8667" y="587090"/>
            <a:ext cx="553402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44981" y="1047750"/>
            <a:ext cx="2464944" cy="1781175"/>
            <a:chOff x="744981" y="1047750"/>
            <a:chExt cx="2464944" cy="1781175"/>
          </a:xfrm>
        </p:grpSpPr>
        <p:sp>
          <p:nvSpPr>
            <p:cNvPr id="2" name="圆角矩形标注 1"/>
            <p:cNvSpPr/>
            <p:nvPr/>
          </p:nvSpPr>
          <p:spPr>
            <a:xfrm>
              <a:off x="800100" y="1047750"/>
              <a:ext cx="2105025" cy="1781175"/>
            </a:xfrm>
            <a:prstGeom prst="wedgeRoundRectCallout">
              <a:avLst>
                <a:gd name="adj1" fmla="val 886"/>
                <a:gd name="adj2" fmla="val 7266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44981" y="1104900"/>
              <a:ext cx="246494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你看到了什么？能提出什么问题？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651" y="705219"/>
            <a:ext cx="6733541" cy="1077218"/>
            <a:chOff x="2053086" y="3017506"/>
            <a:chExt cx="4362871" cy="1077218"/>
          </a:xfrm>
        </p:grpSpPr>
        <p:sp>
          <p:nvSpPr>
            <p:cNvPr id="2" name="圆角矩形 1"/>
            <p:cNvSpPr/>
            <p:nvPr/>
          </p:nvSpPr>
          <p:spPr>
            <a:xfrm>
              <a:off x="2053086" y="3139997"/>
              <a:ext cx="4291556" cy="90580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56604" y="3017506"/>
              <a:ext cx="425935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跑四百米的运动员有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人，每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人一组，可以分成几组，还剩几人？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93454" y="3100698"/>
            <a:ext cx="3556584" cy="1077218"/>
            <a:chOff x="1733229" y="2614733"/>
            <a:chExt cx="4009852" cy="1077218"/>
          </a:xfrm>
        </p:grpSpPr>
        <p:sp>
          <p:nvSpPr>
            <p:cNvPr id="53" name="圆角矩形 52"/>
            <p:cNvSpPr/>
            <p:nvPr/>
          </p:nvSpPr>
          <p:spPr>
            <a:xfrm>
              <a:off x="1733229" y="2717323"/>
              <a:ext cx="3854239" cy="97462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33229" y="2614733"/>
              <a:ext cx="400985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可以分成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组，还剩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297651" y="2033016"/>
            <a:ext cx="454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22÷4=5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97812" y="2743200"/>
            <a:ext cx="1551143" cy="1815882"/>
            <a:chOff x="1640631" y="2743200"/>
            <a:chExt cx="1551143" cy="1815882"/>
          </a:xfrm>
        </p:grpSpPr>
        <p:sp>
          <p:nvSpPr>
            <p:cNvPr id="6" name="TextBox 5"/>
            <p:cNvSpPr txBox="1"/>
            <p:nvPr/>
          </p:nvSpPr>
          <p:spPr>
            <a:xfrm>
              <a:off x="1640631" y="2743200"/>
              <a:ext cx="155114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5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20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949570" y="3311013"/>
              <a:ext cx="9144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949570" y="4130522"/>
              <a:ext cx="9144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867822" y="420765"/>
            <a:ext cx="4304578" cy="523220"/>
            <a:chOff x="2053086" y="2761382"/>
            <a:chExt cx="4304578" cy="523220"/>
          </a:xfrm>
        </p:grpSpPr>
        <p:sp>
          <p:nvSpPr>
            <p:cNvPr id="50" name="圆角矩形 49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242864" y="2761382"/>
              <a:ext cx="411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余数的除法的认识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0991" y="525131"/>
            <a:ext cx="695537" cy="38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443" y="1215368"/>
            <a:ext cx="2762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279212" y="1200270"/>
            <a:ext cx="4364456" cy="1086660"/>
            <a:chOff x="3830124" y="1458132"/>
            <a:chExt cx="2936436" cy="1086660"/>
          </a:xfrm>
        </p:grpSpPr>
        <p:sp>
          <p:nvSpPr>
            <p:cNvPr id="3" name="圆角矩形 2"/>
            <p:cNvSpPr/>
            <p:nvPr/>
          </p:nvSpPr>
          <p:spPr>
            <a:xfrm>
              <a:off x="3838755" y="1500996"/>
              <a:ext cx="2927805" cy="104379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830124" y="1458132"/>
              <a:ext cx="293643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同学们组织成立学习小组，全班有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个同学，每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人一组，可以分成几组，还剩几人？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900158" y="2309991"/>
            <a:ext cx="44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35÷6=5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3985403" y="2846717"/>
            <a:ext cx="4808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答：可以分成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组，还剩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388699" y="3291830"/>
            <a:ext cx="4053905" cy="1086660"/>
            <a:chOff x="3830124" y="1458132"/>
            <a:chExt cx="2727495" cy="1086660"/>
          </a:xfrm>
        </p:grpSpPr>
        <p:sp>
          <p:nvSpPr>
            <p:cNvPr id="202" name="圆角矩形 201"/>
            <p:cNvSpPr/>
            <p:nvPr/>
          </p:nvSpPr>
          <p:spPr>
            <a:xfrm>
              <a:off x="3838755" y="1500996"/>
              <a:ext cx="2718864" cy="104379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3830124" y="1458132"/>
              <a:ext cx="27274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平均分时，被分物品有剩余且不够  分，剩下的部分就是余数。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被除数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除数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5171537" y="3435846"/>
            <a:ext cx="3152954" cy="883108"/>
            <a:chOff x="3830124" y="1458132"/>
            <a:chExt cx="2727495" cy="883108"/>
          </a:xfrm>
        </p:grpSpPr>
        <p:sp>
          <p:nvSpPr>
            <p:cNvPr id="205" name="圆角矩形 204"/>
            <p:cNvSpPr/>
            <p:nvPr/>
          </p:nvSpPr>
          <p:spPr>
            <a:xfrm>
              <a:off x="3838755" y="1500996"/>
              <a:ext cx="2494992" cy="84024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3830124" y="1458132"/>
              <a:ext cx="27274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在有余数的除法中，余数一定比除数小。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3761" y="48208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1" name="组合 150"/>
          <p:cNvGrpSpPr/>
          <p:nvPr/>
        </p:nvGrpSpPr>
        <p:grpSpPr>
          <a:xfrm>
            <a:off x="2768439" y="419046"/>
            <a:ext cx="4766794" cy="523220"/>
            <a:chOff x="2053086" y="2761382"/>
            <a:chExt cx="4388406" cy="523220"/>
          </a:xfrm>
        </p:grpSpPr>
        <p:sp>
          <p:nvSpPr>
            <p:cNvPr id="152" name="圆角矩形 151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2242863" y="2761382"/>
              <a:ext cx="419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余数的除法的笔算（一）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539026" y="2005490"/>
            <a:ext cx="1199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40÷6=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958394" y="1138665"/>
            <a:ext cx="7718062" cy="713005"/>
            <a:chOff x="3605684" y="1431974"/>
            <a:chExt cx="5191681" cy="713005"/>
          </a:xfrm>
        </p:grpSpPr>
        <p:sp>
          <p:nvSpPr>
            <p:cNvPr id="156" name="圆角矩形 155"/>
            <p:cNvSpPr/>
            <p:nvPr/>
          </p:nvSpPr>
          <p:spPr>
            <a:xfrm>
              <a:off x="3605684" y="1431974"/>
              <a:ext cx="5143243" cy="69064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3605684" y="1437093"/>
              <a:ext cx="51916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小明买了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个月饼跟小伙伴们分享，小明要把这些平均分给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个小朋友，每个小朋友可以分到多少个月饼，还剩多少个月饼？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96413" y="2625819"/>
            <a:ext cx="1199071" cy="1815882"/>
            <a:chOff x="1897785" y="2600311"/>
            <a:chExt cx="1199071" cy="1815882"/>
          </a:xfrm>
        </p:grpSpPr>
        <p:sp>
          <p:nvSpPr>
            <p:cNvPr id="154" name="TextBox 153"/>
            <p:cNvSpPr txBox="1"/>
            <p:nvPr/>
          </p:nvSpPr>
          <p:spPr>
            <a:xfrm>
              <a:off x="1897785" y="2600311"/>
              <a:ext cx="119907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36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4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219017" y="3157264"/>
              <a:ext cx="78297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2219016" y="3942265"/>
              <a:ext cx="78297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9" name="TextBox 158"/>
          <p:cNvSpPr txBox="1"/>
          <p:nvPr/>
        </p:nvSpPr>
        <p:spPr>
          <a:xfrm>
            <a:off x="4574221" y="2000624"/>
            <a:ext cx="359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0000" y="2699325"/>
            <a:ext cx="97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05899" y="3182772"/>
            <a:ext cx="1422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58026" y="4065152"/>
            <a:ext cx="1098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99630" y="3100151"/>
            <a:ext cx="1155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52259" y="3635619"/>
            <a:ext cx="165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乘除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数的积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45277" y="3507854"/>
            <a:ext cx="2588949" cy="1015651"/>
            <a:chOff x="4355975" y="3191850"/>
            <a:chExt cx="2210421" cy="1015651"/>
          </a:xfrm>
        </p:grpSpPr>
        <p:sp>
          <p:nvSpPr>
            <p:cNvPr id="31" name="矩形标注 30"/>
            <p:cNvSpPr/>
            <p:nvPr/>
          </p:nvSpPr>
          <p:spPr>
            <a:xfrm>
              <a:off x="4355975" y="3238639"/>
              <a:ext cx="2120964" cy="961449"/>
            </a:xfrm>
            <a:prstGeom prst="wedgeRectCallout">
              <a:avLst>
                <a:gd name="adj1" fmla="val 70618"/>
                <a:gd name="adj2" fmla="val -2806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58158" y="3191850"/>
              <a:ext cx="2208238" cy="1015651"/>
            </a:xfrm>
            <a:prstGeom prst="rect">
              <a:avLst/>
            </a:prstGeom>
          </p:spPr>
          <p:txBody>
            <a:bodyPr wrap="square" lIns="91428" tIns="45714" rIns="91428" bIns="45714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6×6=36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，把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写在被除数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的下面，相同数位对齐。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4420" y="2048514"/>
            <a:ext cx="2113219" cy="1477328"/>
            <a:chOff x="178271" y="2265134"/>
            <a:chExt cx="1818736" cy="1477328"/>
          </a:xfrm>
        </p:grpSpPr>
        <p:sp>
          <p:nvSpPr>
            <p:cNvPr id="34" name="矩形标注 33"/>
            <p:cNvSpPr/>
            <p:nvPr/>
          </p:nvSpPr>
          <p:spPr>
            <a:xfrm>
              <a:off x="178271" y="2324415"/>
              <a:ext cx="1818736" cy="1361093"/>
            </a:xfrm>
            <a:prstGeom prst="wedgeRectCallout">
              <a:avLst>
                <a:gd name="adj1" fmla="val 76473"/>
                <a:gd name="adj2" fmla="val -600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8271" y="2265134"/>
              <a:ext cx="181873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÷6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，想除数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和几相乘最接近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，且小于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，得出商是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，把商与被除数的个位对齐。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82969" y="2427734"/>
            <a:ext cx="2086991" cy="2085795"/>
            <a:chOff x="45470" y="3823415"/>
            <a:chExt cx="3231129" cy="2085795"/>
          </a:xfrm>
        </p:grpSpPr>
        <p:sp>
          <p:nvSpPr>
            <p:cNvPr id="36" name="矩形标注 35"/>
            <p:cNvSpPr/>
            <p:nvPr/>
          </p:nvSpPr>
          <p:spPr>
            <a:xfrm>
              <a:off x="45472" y="3823415"/>
              <a:ext cx="3145404" cy="2085795"/>
            </a:xfrm>
            <a:prstGeom prst="wedgeRectCallout">
              <a:avLst>
                <a:gd name="adj1" fmla="val -66269"/>
                <a:gd name="adj2" fmla="val 2248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5470" y="3849891"/>
              <a:ext cx="323112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平均分给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人，每人分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个，共分了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个，还剩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40-36=4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个，先画横线，再把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写在横线下面，与被除数的个位对齐。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9" grpId="0"/>
      <p:bldP spid="3" grpId="0"/>
      <p:bldP spid="25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0711" y="57086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2768439" y="419046"/>
            <a:ext cx="4766794" cy="523220"/>
            <a:chOff x="2053086" y="2761382"/>
            <a:chExt cx="4388406" cy="523220"/>
          </a:xfrm>
        </p:grpSpPr>
        <p:sp>
          <p:nvSpPr>
            <p:cNvPr id="54" name="圆角矩形 53"/>
            <p:cNvSpPr/>
            <p:nvPr/>
          </p:nvSpPr>
          <p:spPr>
            <a:xfrm>
              <a:off x="2053086" y="2786331"/>
              <a:ext cx="4166558" cy="48493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242863" y="2761382"/>
              <a:ext cx="419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余数的除法的笔算（二）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58395" y="1083796"/>
            <a:ext cx="7654196" cy="713386"/>
            <a:chOff x="1910711" y="1170060"/>
            <a:chExt cx="6284400" cy="713386"/>
          </a:xfrm>
        </p:grpSpPr>
        <p:sp>
          <p:nvSpPr>
            <p:cNvPr id="3" name="圆角矩形 2"/>
            <p:cNvSpPr/>
            <p:nvPr/>
          </p:nvSpPr>
          <p:spPr>
            <a:xfrm>
              <a:off x="1910711" y="1170060"/>
              <a:ext cx="6241271" cy="71338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953840" y="1175559"/>
              <a:ext cx="62412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小兰班里组织去小岛上游玩，但是要坐游艇过去，小兰班里一共有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人，每艘船可以坐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人，要租几艘船才能把同学们都带过去？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87086" y="1963305"/>
            <a:ext cx="452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35÷6=5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（艘）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2376" y="2489169"/>
            <a:ext cx="2264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5+1=6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（艘）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8074" y="3012389"/>
            <a:ext cx="5676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船才能把同学们都带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过去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6236" y="3579862"/>
            <a:ext cx="7654196" cy="713386"/>
            <a:chOff x="1910711" y="1170060"/>
            <a:chExt cx="6284400" cy="713386"/>
          </a:xfrm>
        </p:grpSpPr>
        <p:sp>
          <p:nvSpPr>
            <p:cNvPr id="21" name="圆角矩形 20"/>
            <p:cNvSpPr/>
            <p:nvPr/>
          </p:nvSpPr>
          <p:spPr>
            <a:xfrm>
              <a:off x="1910711" y="1170060"/>
              <a:ext cx="6241271" cy="71338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53840" y="1175559"/>
              <a:ext cx="62412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运用有余数的除法解决实际问题时，要根据实际情况来判断是把余数舍去还是把商加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。一般情况下，租船、租车等问题是把商加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6214" y="39729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600100" y="268585"/>
            <a:ext cx="2912842" cy="542780"/>
            <a:chOff x="2053086" y="2761382"/>
            <a:chExt cx="4267666" cy="542780"/>
          </a:xfrm>
        </p:grpSpPr>
        <p:sp>
          <p:nvSpPr>
            <p:cNvPr id="10" name="圆角矩形 9"/>
            <p:cNvSpPr/>
            <p:nvPr/>
          </p:nvSpPr>
          <p:spPr>
            <a:xfrm>
              <a:off x="2053086" y="2786331"/>
              <a:ext cx="4166558" cy="51783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3474" y="2761382"/>
              <a:ext cx="42072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解决问题（一）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3085" y="1073030"/>
            <a:ext cx="4589410" cy="1405877"/>
            <a:chOff x="1363717" y="1192599"/>
            <a:chExt cx="5368301" cy="1405877"/>
          </a:xfrm>
        </p:grpSpPr>
        <p:sp>
          <p:nvSpPr>
            <p:cNvPr id="12" name="圆角矩形 11"/>
            <p:cNvSpPr/>
            <p:nvPr/>
          </p:nvSpPr>
          <p:spPr>
            <a:xfrm>
              <a:off x="1363717" y="1192599"/>
              <a:ext cx="5368301" cy="140587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3995" y="1203929"/>
              <a:ext cx="525688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小阳家的果园里有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棵苹果树，桃树是苹果树的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倍。桃树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和苹果树一共多少棵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58395" y="2749309"/>
            <a:ext cx="2967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5×2+5=15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472309" y="1141722"/>
            <a:ext cx="3128831" cy="1604171"/>
            <a:chOff x="1190442" y="1078299"/>
            <a:chExt cx="7169366" cy="1604171"/>
          </a:xfrm>
        </p:grpSpPr>
        <p:sp>
          <p:nvSpPr>
            <p:cNvPr id="63" name="圆角矩形 62"/>
            <p:cNvSpPr/>
            <p:nvPr/>
          </p:nvSpPr>
          <p:spPr>
            <a:xfrm>
              <a:off x="1190444" y="1078299"/>
              <a:ext cx="6978771" cy="159129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90442" y="1112810"/>
              <a:ext cx="716936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理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清题中的数量关系，先求几个几，用乘法计算，再加多出来的数就是总数。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77931" y="3435846"/>
            <a:ext cx="3443565" cy="989742"/>
            <a:chOff x="1190445" y="1049498"/>
            <a:chExt cx="6978770" cy="989742"/>
          </a:xfrm>
        </p:grpSpPr>
        <p:sp>
          <p:nvSpPr>
            <p:cNvPr id="66" name="圆角矩形 65"/>
            <p:cNvSpPr/>
            <p:nvPr/>
          </p:nvSpPr>
          <p:spPr>
            <a:xfrm>
              <a:off x="1190445" y="1078299"/>
              <a:ext cx="6978770" cy="96094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293960" y="1049498"/>
              <a:ext cx="687525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：桃树和苹果树一共多少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38894" y="2859782"/>
            <a:ext cx="3362457" cy="1574728"/>
            <a:chOff x="1190446" y="1074710"/>
            <a:chExt cx="7203225" cy="1574728"/>
          </a:xfrm>
        </p:grpSpPr>
        <p:sp>
          <p:nvSpPr>
            <p:cNvPr id="32" name="圆角矩形 31"/>
            <p:cNvSpPr/>
            <p:nvPr/>
          </p:nvSpPr>
          <p:spPr>
            <a:xfrm>
              <a:off x="1190446" y="1078299"/>
              <a:ext cx="6978770" cy="157113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61582" y="1074710"/>
              <a:ext cx="713208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理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清题中的数量关系，先求几个几，用乘法计算，再求两个数相差多少，用减法计算。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4258" y="348895"/>
            <a:ext cx="727860" cy="4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" name="组合 54"/>
          <p:cNvGrpSpPr/>
          <p:nvPr/>
        </p:nvGrpSpPr>
        <p:grpSpPr>
          <a:xfrm>
            <a:off x="3600100" y="268585"/>
            <a:ext cx="2912842" cy="542780"/>
            <a:chOff x="2053086" y="2761382"/>
            <a:chExt cx="4267666" cy="542780"/>
          </a:xfrm>
        </p:grpSpPr>
        <p:sp>
          <p:nvSpPr>
            <p:cNvPr id="57" name="圆角矩形 56"/>
            <p:cNvSpPr/>
            <p:nvPr/>
          </p:nvSpPr>
          <p:spPr>
            <a:xfrm>
              <a:off x="2053086" y="2786331"/>
              <a:ext cx="4166558" cy="51783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113474" y="2761382"/>
              <a:ext cx="42072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解决问题（二）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26166" y="2083736"/>
            <a:ext cx="3420075" cy="517588"/>
            <a:chOff x="1190445" y="1078300"/>
            <a:chExt cx="6978770" cy="517588"/>
          </a:xfrm>
        </p:grpSpPr>
        <p:sp>
          <p:nvSpPr>
            <p:cNvPr id="75" name="圆角矩形 74"/>
            <p:cNvSpPr/>
            <p:nvPr/>
          </p:nvSpPr>
          <p:spPr>
            <a:xfrm>
              <a:off x="1190445" y="1078300"/>
              <a:ext cx="6978770" cy="51758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293959" y="1104184"/>
              <a:ext cx="6875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年级有多少人获奖？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15083" y="1054100"/>
          <a:ext cx="6533542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3580"/>
                <a:gridCol w="1213692"/>
                <a:gridCol w="1912486"/>
                <a:gridCol w="19737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年级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一年级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二年级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三年级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获奖人数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一年级的一半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比二年级多</a:t>
                      </a:r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6166" y="2913995"/>
            <a:ext cx="329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18÷2+10=19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93136" y="3507854"/>
            <a:ext cx="2486134" cy="856882"/>
            <a:chOff x="1190445" y="1078299"/>
            <a:chExt cx="6978770" cy="856882"/>
          </a:xfrm>
        </p:grpSpPr>
        <p:sp>
          <p:nvSpPr>
            <p:cNvPr id="32" name="圆角矩形 31"/>
            <p:cNvSpPr/>
            <p:nvPr/>
          </p:nvSpPr>
          <p:spPr>
            <a:xfrm>
              <a:off x="1190445" y="1078299"/>
              <a:ext cx="6978770" cy="85688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93959" y="1104184"/>
              <a:ext cx="68752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答：三年级有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获奖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07625" y="1983904"/>
            <a:ext cx="4584070" cy="1234840"/>
            <a:chOff x="1190442" y="1078299"/>
            <a:chExt cx="7522330" cy="1234840"/>
          </a:xfrm>
        </p:grpSpPr>
        <p:sp>
          <p:nvSpPr>
            <p:cNvPr id="35" name="圆角矩形 34"/>
            <p:cNvSpPr/>
            <p:nvPr/>
          </p:nvSpPr>
          <p:spPr>
            <a:xfrm>
              <a:off x="1190444" y="1078299"/>
              <a:ext cx="7198163" cy="123484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90442" y="1112810"/>
              <a:ext cx="75223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理清题中的数量关系，先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求每份数（或份数），用除法计算，再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加多出来的数就是总数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32834" y="3291830"/>
            <a:ext cx="4822196" cy="1200330"/>
            <a:chOff x="1190446" y="1074710"/>
            <a:chExt cx="6841946" cy="1200330"/>
          </a:xfrm>
        </p:grpSpPr>
        <p:sp>
          <p:nvSpPr>
            <p:cNvPr id="38" name="圆角矩形 37"/>
            <p:cNvSpPr/>
            <p:nvPr/>
          </p:nvSpPr>
          <p:spPr>
            <a:xfrm>
              <a:off x="1190446" y="1078300"/>
              <a:ext cx="6841945" cy="119674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61583" y="1074710"/>
              <a:ext cx="67708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理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清题中的数量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关系，先求每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份数（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或份数），用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除法计算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再求两个数相差多少，用减法计算。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5988" y="501665"/>
            <a:ext cx="727860" cy="4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3284345" y="346307"/>
            <a:ext cx="3933633" cy="615674"/>
            <a:chOff x="2165231" y="482081"/>
            <a:chExt cx="1638476" cy="615674"/>
          </a:xfrm>
        </p:grpSpPr>
        <p:sp>
          <p:nvSpPr>
            <p:cNvPr id="79" name="圆角矩形 78"/>
            <p:cNvSpPr/>
            <p:nvPr/>
          </p:nvSpPr>
          <p:spPr>
            <a:xfrm>
              <a:off x="2165231" y="482081"/>
              <a:ext cx="1580014" cy="6156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199207" y="543464"/>
              <a:ext cx="1604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列竖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式计算下面各题。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60716" y="1354348"/>
            <a:ext cx="8117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53÷6=          25÷4=          50÷7=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0716" y="2294628"/>
            <a:ext cx="1293963" cy="1815882"/>
            <a:chOff x="560716" y="2294628"/>
            <a:chExt cx="1293963" cy="1815882"/>
          </a:xfrm>
        </p:grpSpPr>
        <p:sp>
          <p:nvSpPr>
            <p:cNvPr id="81" name="TextBox 80"/>
            <p:cNvSpPr txBox="1"/>
            <p:nvPr/>
          </p:nvSpPr>
          <p:spPr>
            <a:xfrm>
              <a:off x="560716" y="2294628"/>
              <a:ext cx="122667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8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53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48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5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81927" y="2846717"/>
              <a:ext cx="93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916431" y="3640347"/>
              <a:ext cx="93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3269376" y="2294628"/>
            <a:ext cx="1293963" cy="1815882"/>
            <a:chOff x="560716" y="2294628"/>
            <a:chExt cx="1293963" cy="1815882"/>
          </a:xfrm>
        </p:grpSpPr>
        <p:sp>
          <p:nvSpPr>
            <p:cNvPr id="84" name="TextBox 83"/>
            <p:cNvSpPr txBox="1"/>
            <p:nvPr/>
          </p:nvSpPr>
          <p:spPr>
            <a:xfrm>
              <a:off x="560716" y="2294628"/>
              <a:ext cx="122667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6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24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881927" y="2846717"/>
              <a:ext cx="93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916431" y="3640347"/>
              <a:ext cx="93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6259202" y="2294628"/>
            <a:ext cx="1293963" cy="1815882"/>
            <a:chOff x="560716" y="2294628"/>
            <a:chExt cx="1293963" cy="1815882"/>
          </a:xfrm>
        </p:grpSpPr>
        <p:sp>
          <p:nvSpPr>
            <p:cNvPr id="89" name="TextBox 88"/>
            <p:cNvSpPr txBox="1"/>
            <p:nvPr/>
          </p:nvSpPr>
          <p:spPr>
            <a:xfrm>
              <a:off x="560716" y="2294628"/>
              <a:ext cx="122667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7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49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881927" y="2846717"/>
              <a:ext cx="93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916431" y="3640347"/>
              <a:ext cx="9382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4558704" y="1342732"/>
            <a:ext cx="129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781558" y="1359984"/>
            <a:ext cx="129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8……5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408243" y="1334106"/>
            <a:ext cx="129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7……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2" grpId="0"/>
    </p:bldLst>
  </p:timing>
</p:sld>
</file>

<file path=ppt/tags/tag1.xml><?xml version="1.0" encoding="utf-8"?>
<p:tagLst xmlns:p="http://schemas.openxmlformats.org/presentationml/2006/main">
  <p:tag name="KSO_WPP_MARK_KEY" val="556e4bed-87c4-4204-9722-85061e7ee33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1475</Words>
  <Application>WPS 演示</Application>
  <PresentationFormat>全屏显示(16:9)</PresentationFormat>
  <Paragraphs>213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《奥运在我心中》PPT教学课件(第3课时)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125</cp:revision>
  <dcterms:created xsi:type="dcterms:W3CDTF">2018-09-11T05:46:00Z</dcterms:created>
  <dcterms:modified xsi:type="dcterms:W3CDTF">2023-02-01T02:01:37Z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B84E1A76CFBB4E238E11D046399B719E</vt:lpwstr>
  </property>
  <property fmtid="{D5CDD505-2E9C-101B-9397-08002B2CF9AE}" pid="3" name="KSOProductBuildVer">
    <vt:lpwstr>2052-11.1.0.13703</vt:lpwstr>
  </property>
</Properties>
</file>