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7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0"/>
            <a:ext cx="4139952" cy="339502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752" y="51472"/>
            <a:ext cx="480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总复习  毫米、分米、千米的认识、观察物体、图形与拼组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slide" Target="slide14.xml"/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openxmlformats.org/officeDocument/2006/relationships/slide" Target="slide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2218497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4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5" action="ppaction://hlinksldjump"/>
          </p:cNvPr>
          <p:cNvSpPr/>
          <p:nvPr/>
        </p:nvSpPr>
        <p:spPr>
          <a:xfrm>
            <a:off x="5112284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60541" y="2211712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47861" y="987576"/>
            <a:ext cx="501162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奥运在我心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总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复习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500192" y="1014505"/>
            <a:ext cx="654821" cy="648000"/>
            <a:chOff x="1332724" y="1457547"/>
            <a:chExt cx="654821" cy="648000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38" name="文本框 10"/>
            <p:cNvSpPr txBox="1"/>
            <p:nvPr/>
          </p:nvSpPr>
          <p:spPr>
            <a:xfrm>
              <a:off x="1350832" y="1457547"/>
              <a:ext cx="636713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44641" y="83266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3888099" y="705588"/>
            <a:ext cx="1767144" cy="523220"/>
            <a:chOff x="3038475" y="389961"/>
            <a:chExt cx="5194819" cy="523220"/>
          </a:xfrm>
        </p:grpSpPr>
        <p:sp>
          <p:nvSpPr>
            <p:cNvPr id="20" name="圆角矩形 19"/>
            <p:cNvSpPr/>
            <p:nvPr/>
          </p:nvSpPr>
          <p:spPr>
            <a:xfrm>
              <a:off x="3038475" y="401256"/>
              <a:ext cx="4724400" cy="48316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038475" y="389961"/>
              <a:ext cx="519481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填一填。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09625" y="1514477"/>
            <a:ext cx="74104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）分米  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67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）毫米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  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）米      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53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）厘米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）分米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）厘米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2800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）分米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）米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84299" y="1514475"/>
            <a:ext cx="560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246727" y="1504950"/>
            <a:ext cx="820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53277" y="1924050"/>
            <a:ext cx="977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422727" y="1924050"/>
            <a:ext cx="39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33845" y="2330083"/>
            <a:ext cx="39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09806" y="2367528"/>
            <a:ext cx="11496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23728" y="2787774"/>
            <a:ext cx="5603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355976" y="2768610"/>
            <a:ext cx="88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396494" y="3219822"/>
            <a:ext cx="88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93146" y="3219822"/>
            <a:ext cx="591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  <p:bldP spid="23" grpId="0"/>
      <p:bldP spid="24" grpId="0"/>
      <p:bldP spid="27" grpId="0"/>
      <p:bldP spid="28" grpId="0"/>
      <p:bldP spid="29" grpId="0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7891" y="82976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5129214" y="1671193"/>
            <a:ext cx="1057275" cy="1116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262071" y="1762777"/>
            <a:ext cx="3998640" cy="2039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7041947" y="3277628"/>
            <a:ext cx="1025728" cy="123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 bwMode="auto">
          <a:xfrm>
            <a:off x="5129210" y="3277628"/>
            <a:ext cx="863400" cy="123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809877" y="619388"/>
            <a:ext cx="4333877" cy="944250"/>
            <a:chOff x="2676523" y="433398"/>
            <a:chExt cx="4333877" cy="944250"/>
          </a:xfrm>
        </p:grpSpPr>
        <p:sp>
          <p:nvSpPr>
            <p:cNvPr id="43" name="圆角矩形 42"/>
            <p:cNvSpPr/>
            <p:nvPr/>
          </p:nvSpPr>
          <p:spPr>
            <a:xfrm>
              <a:off x="2676523" y="433398"/>
              <a:ext cx="4333877" cy="94425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800349" y="508551"/>
              <a:ext cx="421005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想一想，淘气和笑笑看的是熊猫的哪一面，把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它们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连起来。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5915025" y="2811390"/>
            <a:ext cx="1639786" cy="552449"/>
          </a:xfrm>
          <a:prstGeom prst="line">
            <a:avLst/>
          </a:prstGeom>
          <a:ln>
            <a:solidFill>
              <a:srgbClr val="FF5E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2"/>
          <p:cNvPicPr>
            <a:picLocks noChangeAspect="1" noChangeArrowheads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 bwMode="auto">
          <a:xfrm>
            <a:off x="6961135" y="1765935"/>
            <a:ext cx="1106540" cy="1093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0" name="直接连接符 49"/>
          <p:cNvCxnSpPr/>
          <p:nvPr/>
        </p:nvCxnSpPr>
        <p:spPr>
          <a:xfrm flipV="1">
            <a:off x="5915026" y="2883399"/>
            <a:ext cx="1228725" cy="552449"/>
          </a:xfrm>
          <a:prstGeom prst="line">
            <a:avLst/>
          </a:prstGeom>
          <a:ln>
            <a:solidFill>
              <a:srgbClr val="FF5E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3633" y="93919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1962148" y="652636"/>
            <a:ext cx="6629403" cy="954107"/>
            <a:chOff x="1962147" y="462134"/>
            <a:chExt cx="6629403" cy="954107"/>
          </a:xfrm>
        </p:grpSpPr>
        <p:sp>
          <p:nvSpPr>
            <p:cNvPr id="6" name="圆角矩形 5"/>
            <p:cNvSpPr/>
            <p:nvPr/>
          </p:nvSpPr>
          <p:spPr>
            <a:xfrm>
              <a:off x="2038350" y="514719"/>
              <a:ext cx="6191250" cy="86422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962147" y="462134"/>
              <a:ext cx="6629403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判断一下，下面的题正确的在</a:t>
              </a:r>
              <a:endPara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）里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画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√，错误的在（  ）里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画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82149" y="2133600"/>
            <a:ext cx="856660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方形的四条边是相等的。                      （   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长方形和正方形都有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个角，并且四个角都是直角。（   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正方形的直角比长方的直角大。                  （   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五边形和六边形都是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个角。                     （   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五边形有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条边，六边形有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条边。                （   ）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110402" y="2046357"/>
            <a:ext cx="591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110402" y="3549372"/>
            <a:ext cx="591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148502" y="2463522"/>
            <a:ext cx="591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44534" y="3188404"/>
            <a:ext cx="591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48502" y="2841486"/>
            <a:ext cx="591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6" grpId="0"/>
      <p:bldP spid="38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5096599" y="1904782"/>
            <a:ext cx="3161576" cy="193899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43457" y="8268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2409825" y="705221"/>
            <a:ext cx="5543555" cy="494457"/>
            <a:chOff x="3038475" y="389961"/>
            <a:chExt cx="4873862" cy="494457"/>
          </a:xfrm>
        </p:grpSpPr>
        <p:sp>
          <p:nvSpPr>
            <p:cNvPr id="33" name="圆角矩形 32"/>
            <p:cNvSpPr/>
            <p:nvPr/>
          </p:nvSpPr>
          <p:spPr>
            <a:xfrm>
              <a:off x="3038475" y="401256"/>
              <a:ext cx="4724400" cy="48316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038476" y="389961"/>
              <a:ext cx="48738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数一数，在（   ）里填上图形的数量。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6558" y="1375060"/>
            <a:ext cx="3297883" cy="3140906"/>
            <a:chOff x="533741" y="1390650"/>
            <a:chExt cx="3640783" cy="3364930"/>
          </a:xfrm>
        </p:grpSpPr>
        <p:sp>
          <p:nvSpPr>
            <p:cNvPr id="6" name="椭圆 5"/>
            <p:cNvSpPr/>
            <p:nvPr/>
          </p:nvSpPr>
          <p:spPr>
            <a:xfrm>
              <a:off x="1663566" y="1695450"/>
              <a:ext cx="1162707" cy="112395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弦形 6"/>
            <p:cNvSpPr/>
            <p:nvPr/>
          </p:nvSpPr>
          <p:spPr>
            <a:xfrm>
              <a:off x="2115918" y="2283981"/>
              <a:ext cx="306278" cy="320752"/>
            </a:xfrm>
            <a:prstGeom prst="chord">
              <a:avLst>
                <a:gd name="adj1" fmla="val 21476767"/>
                <a:gd name="adj2" fmla="val 10831364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130417" y="2717230"/>
              <a:ext cx="2149743" cy="203835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76688" y="2015547"/>
              <a:ext cx="190500" cy="17895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326946" y="2015547"/>
              <a:ext cx="190500" cy="178956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9797535">
              <a:off x="2474488" y="3202971"/>
              <a:ext cx="1384000" cy="26405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13917418">
              <a:off x="3380474" y="2567451"/>
              <a:ext cx="902300" cy="685800"/>
            </a:xfrm>
            <a:prstGeom prst="triangle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13074340">
              <a:off x="848072" y="3114515"/>
              <a:ext cx="1384000" cy="26405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7870706">
              <a:off x="425491" y="2380817"/>
              <a:ext cx="902300" cy="685800"/>
            </a:xfrm>
            <a:prstGeom prst="triangle">
              <a:avLst/>
            </a:prstGeom>
            <a:solidFill>
              <a:schemeClr val="bg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806440" y="1390650"/>
              <a:ext cx="879610" cy="4572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5096599" y="1904780"/>
            <a:ext cx="33242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左边的雪人是由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）个三角形，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）个长方形，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）个圆形，</a:t>
            </a:r>
            <a:endParaRPr lang="en-US" alt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）个半圆组成的。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632152" y="2219547"/>
            <a:ext cx="39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629275" y="2591591"/>
            <a:ext cx="39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52096" y="3320552"/>
            <a:ext cx="39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652096" y="2953747"/>
            <a:ext cx="39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9" grpId="0"/>
      <p:bldP spid="50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59055" y="1419624"/>
            <a:ext cx="5005237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62-63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题，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2078" y1="6284" x2="62013" y2="19945"/>
                        <a14:foregroundMark x1="26623" y1="39344" x2="27273" y2="46721"/>
                        <a14:foregroundMark x1="47078" y1="38798" x2="53896" y2="43443"/>
                        <a14:foregroundMark x1="29545" y1="54645" x2="35390" y2="51913"/>
                        <a14:foregroundMark x1="40260" y1="51913" x2="47078" y2="54098"/>
                        <a14:foregroundMark x1="47727" y1="54098" x2="50325" y2="54098"/>
                        <a14:foregroundMark x1="38312" y1="56284" x2="35390" y2="69945"/>
                        <a14:foregroundMark x1="51623" y1="66120" x2="52273" y2="69399"/>
                        <a14:foregroundMark x1="43506" y1="46721" x2="53896" y2="47268"/>
                        <a14:foregroundMark x1="53896" y1="45628" x2="53896" y2="38798"/>
                        <a14:foregroundMark x1="27922" y1="37705" x2="34091" y2="39344"/>
                        <a14:foregroundMark x1="25325" y1="47268" x2="32792" y2="45628"/>
                        <a14:foregroundMark x1="33442" y1="45082" x2="37662" y2="4153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76155" y="3054497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" descr="C:\Users\Administrator\Documents\Tencent Files\1240203934\Image\C2C\V6)E}FYS6B)658F9UXZ{TT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8671" y="587090"/>
            <a:ext cx="5534025" cy="415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744981" y="1047752"/>
            <a:ext cx="2464944" cy="1781175"/>
            <a:chOff x="744981" y="1047750"/>
            <a:chExt cx="2464944" cy="1781175"/>
          </a:xfrm>
        </p:grpSpPr>
        <p:sp>
          <p:nvSpPr>
            <p:cNvPr id="21" name="圆角矩形标注 20"/>
            <p:cNvSpPr/>
            <p:nvPr/>
          </p:nvSpPr>
          <p:spPr>
            <a:xfrm>
              <a:off x="800100" y="1047750"/>
              <a:ext cx="2105025" cy="1781175"/>
            </a:xfrm>
            <a:prstGeom prst="wedgeRoundRectCallout">
              <a:avLst>
                <a:gd name="adj1" fmla="val 886"/>
                <a:gd name="adj2" fmla="val 7266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44981" y="1104900"/>
              <a:ext cx="246494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你看到了什么？能提出什么问题？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82706" y="2588690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" descr="C:\Users\Administrator\Documents\Tencent Files\1240203934\Image\C2C\V6)E}FYS6B)658F9UXZ{TTD.jpg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771391" y="1103765"/>
            <a:ext cx="1016000" cy="148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195740" y="622518"/>
            <a:ext cx="2962275" cy="1085136"/>
            <a:chOff x="2190750" y="838200"/>
            <a:chExt cx="2962275" cy="1085136"/>
          </a:xfrm>
        </p:grpSpPr>
        <p:sp>
          <p:nvSpPr>
            <p:cNvPr id="2" name="圆角矩形标注 1"/>
            <p:cNvSpPr/>
            <p:nvPr/>
          </p:nvSpPr>
          <p:spPr>
            <a:xfrm>
              <a:off x="2190750" y="838200"/>
              <a:ext cx="2962275" cy="1047750"/>
            </a:xfrm>
            <a:prstGeom prst="wedgeRoundRectCallout">
              <a:avLst>
                <a:gd name="adj1" fmla="val -58454"/>
                <a:gd name="adj2" fmla="val 3886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276473" y="846118"/>
              <a:ext cx="2876551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我每天坚持练习跑步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71953" y="1835043"/>
            <a:ext cx="3600451" cy="592693"/>
            <a:chOff x="2190750" y="838200"/>
            <a:chExt cx="3018168" cy="592693"/>
          </a:xfrm>
        </p:grpSpPr>
        <p:sp>
          <p:nvSpPr>
            <p:cNvPr id="14" name="圆角矩形标注 13"/>
            <p:cNvSpPr/>
            <p:nvPr/>
          </p:nvSpPr>
          <p:spPr>
            <a:xfrm>
              <a:off x="2190750" y="838200"/>
              <a:ext cx="2962275" cy="592693"/>
            </a:xfrm>
            <a:prstGeom prst="wedgeRoundRectCallout">
              <a:avLst>
                <a:gd name="adj1" fmla="val 37544"/>
                <a:gd name="adj2" fmla="val 10587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76473" y="846118"/>
              <a:ext cx="293244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千米是多少米？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1114423" y="2805917"/>
            <a:ext cx="1219200" cy="1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3001133" y="2737368"/>
            <a:ext cx="3600451" cy="1577578"/>
            <a:chOff x="2190750" y="838200"/>
            <a:chExt cx="3018168" cy="1577578"/>
          </a:xfrm>
        </p:grpSpPr>
        <p:sp>
          <p:nvSpPr>
            <p:cNvPr id="19" name="圆角矩形标注 18"/>
            <p:cNvSpPr/>
            <p:nvPr/>
          </p:nvSpPr>
          <p:spPr>
            <a:xfrm>
              <a:off x="2190750" y="838200"/>
              <a:ext cx="2962275" cy="1577578"/>
            </a:xfrm>
            <a:prstGeom prst="wedgeRoundRectCallout">
              <a:avLst>
                <a:gd name="adj1" fmla="val -66768"/>
                <a:gd name="adj2" fmla="val -212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76473" y="846118"/>
              <a:ext cx="293244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=1000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米，所以小明每天坚持跑步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724023" y="2187059"/>
            <a:ext cx="792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小明</a:t>
            </a:r>
            <a:endParaRPr lang="zh-CN" altLang="en-US" b="1" dirty="0"/>
          </a:p>
        </p:txBody>
      </p:sp>
      <p:grpSp>
        <p:nvGrpSpPr>
          <p:cNvPr id="21" name="组合 20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04481" y="58531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3550186" y="393078"/>
            <a:ext cx="3830126" cy="594496"/>
            <a:chOff x="3114138" y="354413"/>
            <a:chExt cx="3830126" cy="594496"/>
          </a:xfrm>
        </p:grpSpPr>
        <p:sp>
          <p:nvSpPr>
            <p:cNvPr id="2" name="圆角矩形 1"/>
            <p:cNvSpPr/>
            <p:nvPr/>
          </p:nvSpPr>
          <p:spPr>
            <a:xfrm>
              <a:off x="3114138" y="398923"/>
              <a:ext cx="3519577" cy="54998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148642" y="354413"/>
              <a:ext cx="3795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毫米、分米的认识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56807" y="1388859"/>
            <a:ext cx="6841445" cy="615598"/>
            <a:chOff x="1402961" y="1926507"/>
            <a:chExt cx="7352308" cy="883139"/>
          </a:xfrm>
        </p:grpSpPr>
        <p:pic>
          <p:nvPicPr>
            <p:cNvPr id="12" name="Picture 2" descr="尺子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1402962" y="1926507"/>
              <a:ext cx="7352307" cy="883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" name="直接连接符 12"/>
            <p:cNvCxnSpPr/>
            <p:nvPr/>
          </p:nvCxnSpPr>
          <p:spPr>
            <a:xfrm>
              <a:off x="1402961" y="2809646"/>
              <a:ext cx="735230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接连接符 4"/>
          <p:cNvCxnSpPr/>
          <p:nvPr/>
        </p:nvCxnSpPr>
        <p:spPr>
          <a:xfrm>
            <a:off x="1354347" y="1759808"/>
            <a:ext cx="0" cy="24464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34785" y="2567917"/>
            <a:ext cx="1886901" cy="1938992"/>
            <a:chOff x="565031" y="2596552"/>
            <a:chExt cx="1886901" cy="1938992"/>
          </a:xfrm>
        </p:grpSpPr>
        <p:sp>
          <p:nvSpPr>
            <p:cNvPr id="7" name="圆角矩形标注 6"/>
            <p:cNvSpPr/>
            <p:nvPr/>
          </p:nvSpPr>
          <p:spPr>
            <a:xfrm>
              <a:off x="565032" y="2656928"/>
              <a:ext cx="1746847" cy="1878616"/>
            </a:xfrm>
            <a:prstGeom prst="wedgeRoundRectCallout">
              <a:avLst>
                <a:gd name="adj1" fmla="val 14158"/>
                <a:gd name="adj2" fmla="val -79990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65031" y="2596552"/>
              <a:ext cx="1886901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毫米是比厘米还小的长度单位，可以用字母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mm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68433" y="2225617"/>
            <a:ext cx="4494362" cy="471701"/>
            <a:chOff x="2024634" y="2285999"/>
            <a:chExt cx="2175839" cy="471701"/>
          </a:xfrm>
        </p:grpSpPr>
        <p:sp>
          <p:nvSpPr>
            <p:cNvPr id="8" name="圆角矩形 7"/>
            <p:cNvSpPr/>
            <p:nvPr/>
          </p:nvSpPr>
          <p:spPr>
            <a:xfrm>
              <a:off x="2053087" y="2286000"/>
              <a:ext cx="1863305" cy="47170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24634" y="2285999"/>
              <a:ext cx="21758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毫米，即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1cm=10mm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520702" y="2143832"/>
            <a:ext cx="2461372" cy="2308324"/>
            <a:chOff x="2018998" y="2344172"/>
            <a:chExt cx="1721757" cy="2308324"/>
          </a:xfrm>
        </p:grpSpPr>
        <p:sp>
          <p:nvSpPr>
            <p:cNvPr id="23" name="圆角矩形 22"/>
            <p:cNvSpPr/>
            <p:nvPr/>
          </p:nvSpPr>
          <p:spPr>
            <a:xfrm>
              <a:off x="2018998" y="2352675"/>
              <a:ext cx="1653766" cy="226884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28701" y="2344172"/>
              <a:ext cx="171205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表示物体的长度时，有时用米作单位较大，用厘米作单位又较小，这时可以用分米作单位。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104542" y="2766329"/>
            <a:ext cx="4622144" cy="868733"/>
            <a:chOff x="2025052" y="2225039"/>
            <a:chExt cx="1958168" cy="868733"/>
          </a:xfrm>
        </p:grpSpPr>
        <p:sp>
          <p:nvSpPr>
            <p:cNvPr id="27" name="圆角矩形 26"/>
            <p:cNvSpPr/>
            <p:nvPr/>
          </p:nvSpPr>
          <p:spPr>
            <a:xfrm>
              <a:off x="2025052" y="2286000"/>
              <a:ext cx="1796898" cy="80777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39631" y="2225039"/>
              <a:ext cx="194358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分米用</a:t>
              </a:r>
              <a:r>
                <a:rPr lang="en-US" altLang="zh-CN" sz="2400" dirty="0" err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dm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表示。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分米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厘米，即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1dm=10cm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104546" y="3741416"/>
            <a:ext cx="3886515" cy="830997"/>
            <a:chOff x="1863307" y="2048966"/>
            <a:chExt cx="1793434" cy="830997"/>
          </a:xfrm>
        </p:grpSpPr>
        <p:sp>
          <p:nvSpPr>
            <p:cNvPr id="31" name="圆角矩形 30"/>
            <p:cNvSpPr/>
            <p:nvPr/>
          </p:nvSpPr>
          <p:spPr>
            <a:xfrm>
              <a:off x="1889185" y="2078966"/>
              <a:ext cx="1640951" cy="67788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863307" y="2048966"/>
              <a:ext cx="17934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米用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m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=10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分米，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即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1m=10dm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832986" y="60376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3" name="组合 62"/>
          <p:cNvGrpSpPr/>
          <p:nvPr/>
        </p:nvGrpSpPr>
        <p:grpSpPr>
          <a:xfrm>
            <a:off x="1623561" y="1095072"/>
            <a:ext cx="6231508" cy="2189680"/>
            <a:chOff x="1623561" y="1095071"/>
            <a:chExt cx="6231508" cy="2189680"/>
          </a:xfrm>
        </p:grpSpPr>
        <p:grpSp>
          <p:nvGrpSpPr>
            <p:cNvPr id="13" name="组合 12"/>
            <p:cNvGrpSpPr/>
            <p:nvPr/>
          </p:nvGrpSpPr>
          <p:grpSpPr>
            <a:xfrm>
              <a:off x="1670813" y="1724746"/>
              <a:ext cx="6007893" cy="432791"/>
              <a:chOff x="1835696" y="3507854"/>
              <a:chExt cx="6007893" cy="432791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835696" y="3507854"/>
                <a:ext cx="2376264" cy="43204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035567" y="3507854"/>
                <a:ext cx="2376264" cy="43204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2395967" y="3507854"/>
                <a:ext cx="2436257" cy="43204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617144" y="3507854"/>
                <a:ext cx="2436257" cy="43204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407332" y="3507854"/>
                <a:ext cx="2436257" cy="43204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206974" y="3507854"/>
                <a:ext cx="2436257" cy="43204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832224" y="3508597"/>
                <a:ext cx="2436257" cy="43204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右大括号 20"/>
            <p:cNvSpPr/>
            <p:nvPr/>
          </p:nvSpPr>
          <p:spPr>
            <a:xfrm rot="16200000">
              <a:off x="1811476" y="1281517"/>
              <a:ext cx="278947" cy="560272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2227477" y="1419294"/>
              <a:ext cx="5485736" cy="282656"/>
              <a:chOff x="1659788" y="2874534"/>
              <a:chExt cx="5485736" cy="282656"/>
            </a:xfrm>
          </p:grpSpPr>
          <p:sp>
            <p:nvSpPr>
              <p:cNvPr id="23" name="右大括号 22"/>
              <p:cNvSpPr/>
              <p:nvPr/>
            </p:nvSpPr>
            <p:spPr>
              <a:xfrm rot="16200000">
                <a:off x="1834244" y="2702139"/>
                <a:ext cx="278947" cy="627859"/>
              </a:xfrm>
              <a:prstGeom prst="rightBrac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287647" y="2877419"/>
                <a:ext cx="1184522" cy="279771"/>
                <a:chOff x="1371254" y="3421230"/>
                <a:chExt cx="1184522" cy="279771"/>
              </a:xfrm>
            </p:grpSpPr>
            <p:sp>
              <p:nvSpPr>
                <p:cNvPr id="39" name="右大括号 38"/>
                <p:cNvSpPr/>
                <p:nvPr/>
              </p:nvSpPr>
              <p:spPr>
                <a:xfrm rot="16200000">
                  <a:off x="1511916" y="3281392"/>
                  <a:ext cx="278947" cy="560272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右大括号 39"/>
                <p:cNvSpPr/>
                <p:nvPr/>
              </p:nvSpPr>
              <p:spPr>
                <a:xfrm rot="16200000">
                  <a:off x="2102373" y="3246774"/>
                  <a:ext cx="278947" cy="627859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3472169" y="2874947"/>
                <a:ext cx="2436211" cy="280595"/>
                <a:chOff x="1371254" y="3421230"/>
                <a:chExt cx="2369044" cy="280595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1371254" y="3421230"/>
                  <a:ext cx="1184522" cy="279771"/>
                  <a:chOff x="1371254" y="3421230"/>
                  <a:chExt cx="1184522" cy="279771"/>
                </a:xfrm>
              </p:grpSpPr>
              <p:sp>
                <p:nvSpPr>
                  <p:cNvPr id="37" name="右大括号 36"/>
                  <p:cNvSpPr/>
                  <p:nvPr/>
                </p:nvSpPr>
                <p:spPr>
                  <a:xfrm rot="16200000">
                    <a:off x="1511916" y="3281392"/>
                    <a:ext cx="278947" cy="560272"/>
                  </a:xfrm>
                  <a:prstGeom prst="rightBrac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右大括号 37"/>
                  <p:cNvSpPr/>
                  <p:nvPr/>
                </p:nvSpPr>
                <p:spPr>
                  <a:xfrm rot="16200000">
                    <a:off x="2102373" y="3246774"/>
                    <a:ext cx="278947" cy="627859"/>
                  </a:xfrm>
                  <a:prstGeom prst="rightBrac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4" name="组合 33"/>
                <p:cNvGrpSpPr/>
                <p:nvPr/>
              </p:nvGrpSpPr>
              <p:grpSpPr>
                <a:xfrm>
                  <a:off x="2555776" y="3422054"/>
                  <a:ext cx="1184522" cy="279771"/>
                  <a:chOff x="1371254" y="3421230"/>
                  <a:chExt cx="1184522" cy="279771"/>
                </a:xfrm>
              </p:grpSpPr>
              <p:sp>
                <p:nvSpPr>
                  <p:cNvPr id="35" name="右大括号 34"/>
                  <p:cNvSpPr/>
                  <p:nvPr/>
                </p:nvSpPr>
                <p:spPr>
                  <a:xfrm rot="16200000">
                    <a:off x="1511916" y="3281392"/>
                    <a:ext cx="278947" cy="560272"/>
                  </a:xfrm>
                  <a:prstGeom prst="rightBrac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右大括号 35"/>
                  <p:cNvSpPr/>
                  <p:nvPr/>
                </p:nvSpPr>
                <p:spPr>
                  <a:xfrm rot="16200000">
                    <a:off x="2102373" y="3246774"/>
                    <a:ext cx="278947" cy="627859"/>
                  </a:xfrm>
                  <a:prstGeom prst="rightBrac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29" name="组合 28"/>
              <p:cNvGrpSpPr/>
              <p:nvPr/>
            </p:nvGrpSpPr>
            <p:grpSpPr>
              <a:xfrm>
                <a:off x="5927418" y="2874534"/>
                <a:ext cx="1218106" cy="279771"/>
                <a:chOff x="1371254" y="3421230"/>
                <a:chExt cx="1184522" cy="279771"/>
              </a:xfrm>
            </p:grpSpPr>
            <p:sp>
              <p:nvSpPr>
                <p:cNvPr id="31" name="右大括号 30"/>
                <p:cNvSpPr/>
                <p:nvPr/>
              </p:nvSpPr>
              <p:spPr>
                <a:xfrm rot="16200000">
                  <a:off x="1511916" y="3281392"/>
                  <a:ext cx="278947" cy="560272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右大括号 31"/>
                <p:cNvSpPr/>
                <p:nvPr/>
              </p:nvSpPr>
              <p:spPr>
                <a:xfrm rot="16200000">
                  <a:off x="2102373" y="3246774"/>
                  <a:ext cx="278947" cy="627859"/>
                </a:xfrm>
                <a:prstGeom prst="rightBrac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1" name="TextBox 40"/>
            <p:cNvSpPr txBox="1"/>
            <p:nvPr/>
          </p:nvSpPr>
          <p:spPr>
            <a:xfrm>
              <a:off x="1623561" y="1095071"/>
              <a:ext cx="8156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207264" y="1095071"/>
              <a:ext cx="8156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2783328" y="1104121"/>
              <a:ext cx="1399333" cy="338554"/>
              <a:chOff x="1324001" y="3453500"/>
              <a:chExt cx="1399333" cy="338554"/>
            </a:xfrm>
          </p:grpSpPr>
          <p:sp>
            <p:nvSpPr>
              <p:cNvPr id="44" name="TextBox 43"/>
              <p:cNvSpPr txBox="1"/>
              <p:nvPr/>
            </p:nvSpPr>
            <p:spPr>
              <a:xfrm>
                <a:off x="1324001" y="3453500"/>
                <a:ext cx="81563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907704" y="3453500"/>
                <a:ext cx="81563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4007464" y="1095071"/>
              <a:ext cx="1399333" cy="338554"/>
              <a:chOff x="1324001" y="3453500"/>
              <a:chExt cx="1399333" cy="338554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1324001" y="3453500"/>
                <a:ext cx="81563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1907704" y="3453500"/>
                <a:ext cx="81563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200419" y="1098903"/>
              <a:ext cx="1399333" cy="338554"/>
              <a:chOff x="1324001" y="3453500"/>
              <a:chExt cx="1399333" cy="338554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1324001" y="3453500"/>
                <a:ext cx="81563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1907704" y="3453500"/>
                <a:ext cx="81563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6455736" y="1098903"/>
              <a:ext cx="1399333" cy="338554"/>
              <a:chOff x="1324001" y="3453500"/>
              <a:chExt cx="1399333" cy="338554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1324001" y="3453500"/>
                <a:ext cx="81563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1907704" y="3453500"/>
                <a:ext cx="81563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16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米</a:t>
                </a:r>
                <a:endPara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5" name="右大括号 54"/>
            <p:cNvSpPr/>
            <p:nvPr/>
          </p:nvSpPr>
          <p:spPr>
            <a:xfrm rot="5400000">
              <a:off x="4404859" y="-547204"/>
              <a:ext cx="560273" cy="6056435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154847" y="2823086"/>
              <a:ext cx="13131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1000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865427" y="465087"/>
            <a:ext cx="2669984" cy="594496"/>
            <a:chOff x="3114138" y="354413"/>
            <a:chExt cx="3830126" cy="594496"/>
          </a:xfrm>
        </p:grpSpPr>
        <p:sp>
          <p:nvSpPr>
            <p:cNvPr id="58" name="圆角矩形 57"/>
            <p:cNvSpPr/>
            <p:nvPr/>
          </p:nvSpPr>
          <p:spPr>
            <a:xfrm>
              <a:off x="3114138" y="398923"/>
              <a:ext cx="3519577" cy="549986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3148642" y="354413"/>
              <a:ext cx="37956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千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米的认识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7712" y="2921201"/>
            <a:ext cx="3519537" cy="1631216"/>
            <a:chOff x="467708" y="2921202"/>
            <a:chExt cx="3519537" cy="1631216"/>
          </a:xfrm>
        </p:grpSpPr>
        <p:sp>
          <p:nvSpPr>
            <p:cNvPr id="6" name="圆角矩形 5"/>
            <p:cNvSpPr/>
            <p:nvPr/>
          </p:nvSpPr>
          <p:spPr>
            <a:xfrm>
              <a:off x="467708" y="2976113"/>
              <a:ext cx="3421772" cy="148374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67708" y="2921202"/>
              <a:ext cx="3519537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毫米、分米、厘米、米和千米（公里）都是长度单位，千米是比米大的长度单位，可以用字母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km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表示，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千米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=1000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米，即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1km=1000m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07784" y="2948657"/>
            <a:ext cx="3519537" cy="1538655"/>
            <a:chOff x="5307783" y="2728893"/>
            <a:chExt cx="3519537" cy="1538655"/>
          </a:xfrm>
        </p:grpSpPr>
        <p:grpSp>
          <p:nvGrpSpPr>
            <p:cNvPr id="60" name="组合 59"/>
            <p:cNvGrpSpPr/>
            <p:nvPr/>
          </p:nvGrpSpPr>
          <p:grpSpPr>
            <a:xfrm>
              <a:off x="5307783" y="2728893"/>
              <a:ext cx="3519537" cy="1538655"/>
              <a:chOff x="467708" y="2921202"/>
              <a:chExt cx="3519537" cy="1538655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467708" y="2976113"/>
                <a:ext cx="3421772" cy="1483744"/>
              </a:xfrm>
              <a:prstGeom prst="round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3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467708" y="2921202"/>
                <a:ext cx="3519537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千米和米之间的简单换算：</a:t>
                </a:r>
                <a:endPara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</a:t>
                </a:r>
                <a:r>
                  <a:rPr lang="zh-CN" altLang="en-US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末尾加上</a:t>
                </a:r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endPara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千米                 米</a:t>
                </a:r>
                <a:endPara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</a:t>
                </a:r>
                <a:r>
                  <a:rPr lang="zh-CN" altLang="en-US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末尾去掉</a:t>
                </a:r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r>
                  <a:rPr lang="en-US" altLang="zh-CN" sz="2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9" name="直接箭头连接符 8"/>
            <p:cNvCxnSpPr/>
            <p:nvPr/>
          </p:nvCxnSpPr>
          <p:spPr>
            <a:xfrm>
              <a:off x="6009282" y="3525676"/>
              <a:ext cx="196655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箭头连接符 63"/>
            <p:cNvCxnSpPr/>
            <p:nvPr/>
          </p:nvCxnSpPr>
          <p:spPr>
            <a:xfrm flipH="1">
              <a:off x="6004193" y="3620567"/>
              <a:ext cx="197164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66" name="图片 6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843812" y="608371"/>
            <a:ext cx="3397949" cy="523220"/>
            <a:chOff x="3011479" y="467931"/>
            <a:chExt cx="3397949" cy="523220"/>
          </a:xfrm>
        </p:grpSpPr>
        <p:sp>
          <p:nvSpPr>
            <p:cNvPr id="2" name="圆角矩形 1"/>
            <p:cNvSpPr/>
            <p:nvPr/>
          </p:nvSpPr>
          <p:spPr>
            <a:xfrm>
              <a:off x="4080295" y="482081"/>
              <a:ext cx="1863305" cy="50907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11479" y="612377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4080295" y="467931"/>
              <a:ext cx="23291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观察物体。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916431" y="1173268"/>
            <a:ext cx="2360742" cy="1959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5498798" y="1271899"/>
            <a:ext cx="2771530" cy="1761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457088" y="1386535"/>
            <a:ext cx="2067593" cy="1580952"/>
            <a:chOff x="179622" y="2689123"/>
            <a:chExt cx="2808204" cy="1580952"/>
          </a:xfrm>
        </p:grpSpPr>
        <p:sp>
          <p:nvSpPr>
            <p:cNvPr id="6" name="圆角矩形 5"/>
            <p:cNvSpPr/>
            <p:nvPr/>
          </p:nvSpPr>
          <p:spPr>
            <a:xfrm>
              <a:off x="179622" y="2700069"/>
              <a:ext cx="2685208" cy="157000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80470" y="2689123"/>
              <a:ext cx="280735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想一想小猫和小猴看到的分别是哪一面，连起来。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392174" y="1695093"/>
            <a:ext cx="949248" cy="3278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392174" y="1725285"/>
            <a:ext cx="1061734" cy="2674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404959" y="3212197"/>
            <a:ext cx="6202392" cy="1159754"/>
            <a:chOff x="1328468" y="3231091"/>
            <a:chExt cx="6202392" cy="1159754"/>
          </a:xfrm>
        </p:grpSpPr>
        <p:sp>
          <p:nvSpPr>
            <p:cNvPr id="17" name="圆角矩形 16"/>
            <p:cNvSpPr/>
            <p:nvPr/>
          </p:nvSpPr>
          <p:spPr>
            <a:xfrm>
              <a:off x="1328468" y="3231091"/>
              <a:ext cx="6202392" cy="115975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425388" y="3329796"/>
              <a:ext cx="581217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从不同的角度观察同一物体，所看到的物体的形状一般是不同的。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864834" y="406293"/>
            <a:ext cx="3397949" cy="523220"/>
            <a:chOff x="3011479" y="467931"/>
            <a:chExt cx="3397949" cy="523220"/>
          </a:xfrm>
        </p:grpSpPr>
        <p:sp>
          <p:nvSpPr>
            <p:cNvPr id="13" name="圆角矩形 12"/>
            <p:cNvSpPr/>
            <p:nvPr/>
          </p:nvSpPr>
          <p:spPr>
            <a:xfrm>
              <a:off x="4080295" y="482081"/>
              <a:ext cx="1863305" cy="50907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11479" y="612377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080295" y="467931"/>
              <a:ext cx="23291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认识图形。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正五边形 3"/>
          <p:cNvSpPr/>
          <p:nvPr/>
        </p:nvSpPr>
        <p:spPr>
          <a:xfrm>
            <a:off x="5555412" y="1322977"/>
            <a:ext cx="1104182" cy="1142057"/>
          </a:xfrm>
          <a:prstGeom prst="pent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7141931" y="1348854"/>
            <a:ext cx="1143740" cy="1116178"/>
          </a:xfrm>
          <a:prstGeom prst="hexag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441675" y="1277730"/>
            <a:ext cx="2363637" cy="141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2217101" y="1277728"/>
            <a:ext cx="0" cy="10566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30170" y="2334382"/>
            <a:ext cx="16869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30168" y="1277728"/>
            <a:ext cx="168693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541269" y="1277728"/>
            <a:ext cx="0" cy="10566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061117" y="1277728"/>
            <a:ext cx="2346162" cy="1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" name="直接连接符 36"/>
          <p:cNvCxnSpPr/>
          <p:nvPr/>
        </p:nvCxnSpPr>
        <p:spPr>
          <a:xfrm>
            <a:off x="4465541" y="1277728"/>
            <a:ext cx="0" cy="11873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166417" y="2465032"/>
            <a:ext cx="13165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148964" y="1277728"/>
            <a:ext cx="131658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159981" y="1277728"/>
            <a:ext cx="6439" cy="11873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326675" y="2715768"/>
            <a:ext cx="2372659" cy="1667485"/>
            <a:chOff x="333523" y="3321923"/>
            <a:chExt cx="2334030" cy="1667485"/>
          </a:xfrm>
        </p:grpSpPr>
        <p:sp>
          <p:nvSpPr>
            <p:cNvPr id="29" name="圆角矩形 28"/>
            <p:cNvSpPr/>
            <p:nvPr/>
          </p:nvSpPr>
          <p:spPr>
            <a:xfrm>
              <a:off x="383215" y="3338409"/>
              <a:ext cx="2139919" cy="165099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33523" y="3321923"/>
              <a:ext cx="233403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长方形的对边相等，四个角都是直角。通常把长方形长边的长叫作长，短边的长叫作宽。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957882" y="2752926"/>
            <a:ext cx="2187335" cy="1659241"/>
            <a:chOff x="333523" y="3321923"/>
            <a:chExt cx="2334030" cy="1659241"/>
          </a:xfrm>
        </p:grpSpPr>
        <p:sp>
          <p:nvSpPr>
            <p:cNvPr id="53" name="圆角矩形 52"/>
            <p:cNvSpPr/>
            <p:nvPr/>
          </p:nvSpPr>
          <p:spPr>
            <a:xfrm>
              <a:off x="383215" y="3338409"/>
              <a:ext cx="2139919" cy="164275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3523" y="3321923"/>
              <a:ext cx="233403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正方形的四条边都相等，四个角都是直角。正方形的每条边的长，叫作边长。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407279" y="2769411"/>
            <a:ext cx="3641830" cy="1665556"/>
            <a:chOff x="333523" y="3333711"/>
            <a:chExt cx="2384871" cy="1665556"/>
          </a:xfrm>
        </p:grpSpPr>
        <p:sp>
          <p:nvSpPr>
            <p:cNvPr id="56" name="圆角矩形 55"/>
            <p:cNvSpPr/>
            <p:nvPr/>
          </p:nvSpPr>
          <p:spPr>
            <a:xfrm>
              <a:off x="333523" y="3338409"/>
              <a:ext cx="2271890" cy="166085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33523" y="3333711"/>
              <a:ext cx="2384871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由五条边首尾顺次相接围成的图形是五边形，五边形有五条边，五个角；由六条边首尾顺次相接围成的图形是六边形，六边形有六条边，六个角。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02521" y="535011"/>
            <a:ext cx="4329600" cy="524572"/>
            <a:chOff x="3011479" y="466579"/>
            <a:chExt cx="3643758" cy="524572"/>
          </a:xfrm>
        </p:grpSpPr>
        <p:sp>
          <p:nvSpPr>
            <p:cNvPr id="14" name="圆角矩形 13"/>
            <p:cNvSpPr/>
            <p:nvPr/>
          </p:nvSpPr>
          <p:spPr>
            <a:xfrm>
              <a:off x="4080295" y="482081"/>
              <a:ext cx="2400703" cy="50907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11479" y="612377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4080295" y="466579"/>
              <a:ext cx="257494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平面图形的拼组。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81218" y="1519332"/>
            <a:ext cx="3412907" cy="2068174"/>
            <a:chOff x="637064" y="1904232"/>
            <a:chExt cx="3412907" cy="2068174"/>
          </a:xfrm>
        </p:grpSpPr>
        <p:sp>
          <p:nvSpPr>
            <p:cNvPr id="3" name="矩形 2"/>
            <p:cNvSpPr/>
            <p:nvPr/>
          </p:nvSpPr>
          <p:spPr>
            <a:xfrm>
              <a:off x="1305480" y="3359930"/>
              <a:ext cx="2037125" cy="61247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3342605" y="3359929"/>
              <a:ext cx="707366" cy="608163"/>
            </a:xfrm>
            <a:prstGeom prst="triangle">
              <a:avLst>
                <a:gd name="adj" fmla="val 0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flipH="1" flipV="1">
              <a:off x="637064" y="3359929"/>
              <a:ext cx="668416" cy="612477"/>
            </a:xfrm>
            <a:prstGeom prst="triangle">
              <a:avLst>
                <a:gd name="adj" fmla="val 0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640633" y="1904232"/>
              <a:ext cx="176065" cy="1455697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816698" y="1904232"/>
              <a:ext cx="1150789" cy="6060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81484" y="1378752"/>
            <a:ext cx="3950905" cy="841523"/>
            <a:chOff x="681480" y="1378750"/>
            <a:chExt cx="3950905" cy="841523"/>
          </a:xfrm>
        </p:grpSpPr>
        <p:sp>
          <p:nvSpPr>
            <p:cNvPr id="10" name="圆角矩形 9"/>
            <p:cNvSpPr/>
            <p:nvPr/>
          </p:nvSpPr>
          <p:spPr>
            <a:xfrm>
              <a:off x="681480" y="1388848"/>
              <a:ext cx="3726611" cy="83142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08227" y="1378750"/>
              <a:ext cx="392415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右图是由（   ）个长方形</a:t>
              </a:r>
              <a:endPara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）个三角形组成的。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379905" y="1389889"/>
            <a:ext cx="477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84469" y="1748084"/>
            <a:ext cx="4770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08227" y="2564368"/>
            <a:ext cx="3950905" cy="1616255"/>
            <a:chOff x="681480" y="1388848"/>
            <a:chExt cx="3950905" cy="1616255"/>
          </a:xfrm>
        </p:grpSpPr>
        <p:sp>
          <p:nvSpPr>
            <p:cNvPr id="30" name="圆角矩形 29"/>
            <p:cNvSpPr/>
            <p:nvPr/>
          </p:nvSpPr>
          <p:spPr>
            <a:xfrm>
              <a:off x="681480" y="1388848"/>
              <a:ext cx="3820641" cy="161625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08227" y="1435443"/>
              <a:ext cx="392415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把长方形、正方形、三角形和其他图形有规律地排列并涂上不同的颜色，可以拼成美丽的图案。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8691" y="62844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3397327" y="493118"/>
            <a:ext cx="4991101" cy="494457"/>
            <a:chOff x="3038475" y="389961"/>
            <a:chExt cx="4991101" cy="494457"/>
          </a:xfrm>
        </p:grpSpPr>
        <p:sp>
          <p:nvSpPr>
            <p:cNvPr id="3" name="圆角矩形 2"/>
            <p:cNvSpPr/>
            <p:nvPr/>
          </p:nvSpPr>
          <p:spPr>
            <a:xfrm>
              <a:off x="3038475" y="401256"/>
              <a:ext cx="4724400" cy="48316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038475" y="389961"/>
              <a:ext cx="49911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在（   ）里填上适当的长度单位。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785" y="1243013"/>
            <a:ext cx="2809875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459533" y="3754601"/>
            <a:ext cx="2362200" cy="494457"/>
            <a:chOff x="3038475" y="389961"/>
            <a:chExt cx="4991101" cy="494457"/>
          </a:xfrm>
        </p:grpSpPr>
        <p:sp>
          <p:nvSpPr>
            <p:cNvPr id="24" name="圆角矩形 23"/>
            <p:cNvSpPr/>
            <p:nvPr/>
          </p:nvSpPr>
          <p:spPr>
            <a:xfrm>
              <a:off x="3038475" y="401256"/>
              <a:ext cx="4724400" cy="48316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038475" y="389961"/>
              <a:ext cx="49911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书架高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email"/>
          <a:srcRect l="17843" r="24902"/>
          <a:stretch>
            <a:fillRect/>
          </a:stretch>
        </p:blipFill>
        <p:spPr bwMode="auto">
          <a:xfrm>
            <a:off x="3795381" y="1205860"/>
            <a:ext cx="1247776" cy="217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组合 27"/>
          <p:cNvGrpSpPr/>
          <p:nvPr/>
        </p:nvGrpSpPr>
        <p:grpSpPr>
          <a:xfrm>
            <a:off x="3009898" y="3733103"/>
            <a:ext cx="2781302" cy="494457"/>
            <a:chOff x="3038475" y="389961"/>
            <a:chExt cx="5168090" cy="494457"/>
          </a:xfrm>
        </p:grpSpPr>
        <p:sp>
          <p:nvSpPr>
            <p:cNvPr id="29" name="圆角矩形 28"/>
            <p:cNvSpPr/>
            <p:nvPr/>
          </p:nvSpPr>
          <p:spPr>
            <a:xfrm>
              <a:off x="3038475" y="401256"/>
              <a:ext cx="4724400" cy="48316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038475" y="389961"/>
              <a:ext cx="51680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暖水壶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5890885" y="1358748"/>
            <a:ext cx="2809875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6024560" y="3721808"/>
            <a:ext cx="2995619" cy="494457"/>
            <a:chOff x="3038471" y="389961"/>
            <a:chExt cx="5075337" cy="494457"/>
          </a:xfrm>
        </p:grpSpPr>
        <p:sp>
          <p:nvSpPr>
            <p:cNvPr id="32" name="圆角矩形 31"/>
            <p:cNvSpPr/>
            <p:nvPr/>
          </p:nvSpPr>
          <p:spPr>
            <a:xfrm>
              <a:off x="3038475" y="401256"/>
              <a:ext cx="4724400" cy="48316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038471" y="389961"/>
              <a:ext cx="50753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飞机跑道长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1920741" y="3750383"/>
            <a:ext cx="560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14779" y="3727775"/>
            <a:ext cx="937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27458" y="3729524"/>
            <a:ext cx="937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003462" y="4793321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5" grpId="0"/>
      <p:bldP spid="36" grpId="0"/>
    </p:bldLst>
  </p:timing>
</p:sld>
</file>

<file path=ppt/tags/tag1.xml><?xml version="1.0" encoding="utf-8"?>
<p:tagLst xmlns:p="http://schemas.openxmlformats.org/presentationml/2006/main">
  <p:tag name="KSO_WPP_MARK_KEY" val="63fd969d-54c6-4b2f-be14-cd1e8cc5ff7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1318</Words>
  <Application>WPS 演示</Application>
  <PresentationFormat>全屏显示(16:9)</PresentationFormat>
  <Paragraphs>211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《奥运在我心中》PPT教学课件(第4课时)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124</cp:revision>
  <dcterms:created xsi:type="dcterms:W3CDTF">2018-09-11T05:46:00Z</dcterms:created>
  <dcterms:modified xsi:type="dcterms:W3CDTF">2023-02-01T02:02:31Z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9F9203CC4293442FBBAD26084C94C662</vt:lpwstr>
  </property>
  <property fmtid="{D5CDD505-2E9C-101B-9397-08002B2CF9AE}" pid="3" name="KSOProductBuildVer">
    <vt:lpwstr>2052-11.1.0.13703</vt:lpwstr>
  </property>
</Properties>
</file>