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72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>
        <p:scale>
          <a:sx n="140" d="100"/>
          <a:sy n="140" d="100"/>
        </p:scale>
        <p:origin x="-984" y="-3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1835696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3752" y="51470"/>
            <a:ext cx="2069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总复习  数据的收集与整理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5.xml"/><Relationship Id="rId4" Type="http://schemas.openxmlformats.org/officeDocument/2006/relationships/slide" Target="slide13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slide" Target="slide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slide" Target="slide1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slide" Target="slide1.xml"/><Relationship Id="rId2" Type="http://schemas.openxmlformats.org/officeDocument/2006/relationships/image" Target="../media/image45.png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slide" Target="slide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microsoft.com/office/2007/relationships/hdphoto" Target="../media/image9.wdp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slide" Target="slide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jpe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2.png"/><Relationship Id="rId10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slide" Target="slide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image" Target="../media/image34.jpeg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5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2.png"/><Relationship Id="rId10" Type="http://schemas.openxmlformats.org/officeDocument/2006/relationships/slide" Target="slide1.xml"/><Relationship Id="rId1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slide" Target="slide1.xml"/><Relationship Id="rId7" Type="http://schemas.openxmlformats.org/officeDocument/2006/relationships/image" Target="../media/image41.png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slide" Target="slide1.xml"/><Relationship Id="rId7" Type="http://schemas.openxmlformats.org/officeDocument/2006/relationships/image" Target="../media/image41.png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slide" Target="slide1.xml"/><Relationship Id="rId2" Type="http://schemas.openxmlformats.org/officeDocument/2006/relationships/image" Target="../media/image42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7082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2" action="ppaction://hlinksldjump"/>
          </p:cNvPr>
          <p:cNvSpPr/>
          <p:nvPr/>
        </p:nvSpPr>
        <p:spPr>
          <a:xfrm>
            <a:off x="221849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5" action="ppaction://hlinksldjump"/>
          </p:cNvPr>
          <p:cNvSpPr/>
          <p:nvPr/>
        </p:nvSpPr>
        <p:spPr>
          <a:xfrm>
            <a:off x="511228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60541" y="2211712"/>
            <a:ext cx="1436932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247861" y="987576"/>
            <a:ext cx="501162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奥运在我心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总</a:t>
            </a:r>
            <a:r>
              <a:rPr lang="zh-CN" altLang="en-US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复习</a:t>
            </a:r>
            <a:endParaRPr lang="zh-CN" altLang="en-US" sz="28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500192" y="1014505"/>
            <a:ext cx="654821" cy="648000"/>
            <a:chOff x="1332724" y="1457547"/>
            <a:chExt cx="654821" cy="648000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38" name="文本框 10"/>
            <p:cNvSpPr txBox="1"/>
            <p:nvPr/>
          </p:nvSpPr>
          <p:spPr>
            <a:xfrm>
              <a:off x="1350832" y="1457547"/>
              <a:ext cx="636713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10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1560" y="425916"/>
            <a:ext cx="3729519" cy="457048"/>
            <a:chOff x="632931" y="837426"/>
            <a:chExt cx="3368238" cy="457048"/>
          </a:xfrm>
        </p:grpSpPr>
        <p:sp>
          <p:nvSpPr>
            <p:cNvPr id="25" name="TextBox 15"/>
            <p:cNvSpPr txBox="1">
              <a:spLocks noChangeArrowheads="1"/>
            </p:cNvSpPr>
            <p:nvPr/>
          </p:nvSpPr>
          <p:spPr bwMode="auto">
            <a:xfrm>
              <a:off x="1199932" y="837426"/>
              <a:ext cx="2801237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1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下面图形的统计情况。</a:t>
              </a:r>
              <a:endPara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6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2931" y="939188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718546" y="1122000"/>
            <a:ext cx="2205036" cy="2028851"/>
            <a:chOff x="2052637" y="1181073"/>
            <a:chExt cx="2205036" cy="2028851"/>
          </a:xfrm>
        </p:grpSpPr>
        <p:sp>
          <p:nvSpPr>
            <p:cNvPr id="3" name="等腰三角形 2"/>
            <p:cNvSpPr/>
            <p:nvPr/>
          </p:nvSpPr>
          <p:spPr>
            <a:xfrm>
              <a:off x="3824287" y="1181073"/>
              <a:ext cx="409575" cy="409575"/>
            </a:xfrm>
            <a:prstGeom prst="triangl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/>
            <p:cNvSpPr/>
            <p:nvPr/>
          </p:nvSpPr>
          <p:spPr>
            <a:xfrm>
              <a:off x="2676524" y="2257424"/>
              <a:ext cx="409575" cy="409575"/>
            </a:xfrm>
            <a:prstGeom prst="triangl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>
              <a:off x="3762375" y="2257425"/>
              <a:ext cx="409575" cy="409575"/>
            </a:xfrm>
            <a:prstGeom prst="triangl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>
              <a:off x="2076450" y="1695450"/>
              <a:ext cx="409575" cy="409575"/>
            </a:xfrm>
            <a:prstGeom prst="triangl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606812" y="1695450"/>
              <a:ext cx="409575" cy="409575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2076450" y="2257425"/>
              <a:ext cx="409575" cy="409575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3248024" y="1695449"/>
              <a:ext cx="409575" cy="409575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3224212" y="2257425"/>
              <a:ext cx="409575" cy="409575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076450" y="1190598"/>
              <a:ext cx="457200" cy="4572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2052637" y="2743200"/>
              <a:ext cx="457200" cy="457200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2647951" y="2743200"/>
              <a:ext cx="457200" cy="4572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3224212" y="2752724"/>
              <a:ext cx="457200" cy="457200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/>
            <p:cNvSpPr/>
            <p:nvPr/>
          </p:nvSpPr>
          <p:spPr>
            <a:xfrm>
              <a:off x="2647951" y="1214411"/>
              <a:ext cx="409575" cy="409575"/>
            </a:xfrm>
            <a:prstGeom prst="triangl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41"/>
            <p:cNvSpPr/>
            <p:nvPr/>
          </p:nvSpPr>
          <p:spPr>
            <a:xfrm>
              <a:off x="3319461" y="1190571"/>
              <a:ext cx="409575" cy="409575"/>
            </a:xfrm>
            <a:prstGeom prst="triangl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>
              <a:off x="3824286" y="2752724"/>
              <a:ext cx="409575" cy="409575"/>
            </a:xfrm>
            <a:prstGeom prst="triangl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3800473" y="1681109"/>
              <a:ext cx="457200" cy="457200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493103" y="3284189"/>
          <a:ext cx="5219700" cy="112204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04925"/>
                <a:gridCol w="1304925"/>
                <a:gridCol w="1304925"/>
                <a:gridCol w="1304925"/>
              </a:tblGrid>
              <a:tr h="5429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i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合计</a:t>
                      </a:r>
                      <a:endParaRPr lang="zh-CN" altLang="en-US" sz="1600" i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三角形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圆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正方形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429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sz="1600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）个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sz="1600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）个</a:t>
                      </a:r>
                      <a:endParaRPr lang="zh-CN" altLang="en-US" sz="16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sz="1600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）个</a:t>
                      </a:r>
                      <a:endParaRPr lang="zh-CN" altLang="en-US" sz="16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sz="1600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）个</a:t>
                      </a:r>
                      <a:endParaRPr lang="zh-CN" altLang="en-US" sz="16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4150578" y="752900"/>
            <a:ext cx="4848225" cy="2290004"/>
            <a:chOff x="4067175" y="1478731"/>
            <a:chExt cx="4848225" cy="2290004"/>
          </a:xfrm>
        </p:grpSpPr>
        <p:sp>
          <p:nvSpPr>
            <p:cNvPr id="7" name="椭圆形标注 6"/>
            <p:cNvSpPr/>
            <p:nvPr/>
          </p:nvSpPr>
          <p:spPr>
            <a:xfrm>
              <a:off x="4067175" y="1478731"/>
              <a:ext cx="2247900" cy="1166770"/>
            </a:xfrm>
            <a:prstGeom prst="wedgeEllipseCallout">
              <a:avLst>
                <a:gd name="adj1" fmla="val 114462"/>
                <a:gd name="adj2" fmla="val 35735"/>
              </a:avLst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根据图形的形状分类。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448550" y="1860560"/>
              <a:ext cx="1466850" cy="1908175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1818680" y="3802231"/>
            <a:ext cx="647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085505" y="3802231"/>
            <a:ext cx="647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7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428532" y="3813304"/>
            <a:ext cx="647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752505" y="3813304"/>
            <a:ext cx="647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54800" y="1195581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624566" y="1617443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54800" y="2713772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000680" y="2744555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392440" y="1197320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71094" y="1195581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610803" y="1197320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20939" y="1719484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439385" y="2314795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517910" y="2238595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594948" y="2762560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366847" y="1676619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016323" y="1657035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13512" y="2282936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039855" y="2238594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421013" y="2722444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5" name="圆角矩形标注 44"/>
          <p:cNvSpPr/>
          <p:nvPr/>
        </p:nvSpPr>
        <p:spPr>
          <a:xfrm>
            <a:off x="1107214" y="4171563"/>
            <a:ext cx="1978291" cy="560427"/>
          </a:xfrm>
          <a:prstGeom prst="wedgeRoundRectCallout">
            <a:avLst>
              <a:gd name="adj1" fmla="val -3055"/>
              <a:gd name="adj2" fmla="val -64802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三角形的数量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圆的数量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正方形的数量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70" name="图片 6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5536" y="627534"/>
            <a:ext cx="4853469" cy="457048"/>
            <a:chOff x="632931" y="837426"/>
            <a:chExt cx="4853469" cy="457048"/>
          </a:xfrm>
        </p:grpSpPr>
        <p:sp>
          <p:nvSpPr>
            <p:cNvPr id="25" name="TextBox 15"/>
            <p:cNvSpPr txBox="1">
              <a:spLocks noChangeArrowheads="1"/>
            </p:cNvSpPr>
            <p:nvPr/>
          </p:nvSpPr>
          <p:spPr bwMode="auto">
            <a:xfrm>
              <a:off x="1199932" y="837426"/>
              <a:ext cx="4286468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1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根据图形的颜色分类统计。</a:t>
              </a:r>
              <a:endPara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6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2931" y="939188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1240060" y="1576015"/>
            <a:ext cx="2205036" cy="2028851"/>
            <a:chOff x="2052637" y="1181073"/>
            <a:chExt cx="2205036" cy="2028851"/>
          </a:xfrm>
        </p:grpSpPr>
        <p:sp>
          <p:nvSpPr>
            <p:cNvPr id="19" name="等腰三角形 18"/>
            <p:cNvSpPr/>
            <p:nvPr/>
          </p:nvSpPr>
          <p:spPr>
            <a:xfrm>
              <a:off x="3824287" y="1181073"/>
              <a:ext cx="409575" cy="409575"/>
            </a:xfrm>
            <a:prstGeom prst="triangl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2676524" y="2257424"/>
              <a:ext cx="409575" cy="409575"/>
            </a:xfrm>
            <a:prstGeom prst="triangl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3762375" y="2257425"/>
              <a:ext cx="409575" cy="409575"/>
            </a:xfrm>
            <a:prstGeom prst="triangl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>
              <a:off x="2076450" y="1695450"/>
              <a:ext cx="409575" cy="409575"/>
            </a:xfrm>
            <a:prstGeom prst="triangl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606812" y="1695450"/>
              <a:ext cx="409575" cy="409575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076450" y="2257425"/>
              <a:ext cx="409575" cy="409575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248024" y="1695449"/>
              <a:ext cx="409575" cy="409575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224212" y="2257425"/>
              <a:ext cx="409575" cy="409575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076450" y="1190598"/>
              <a:ext cx="457200" cy="4572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2052637" y="2743200"/>
              <a:ext cx="457200" cy="457200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2647951" y="2743200"/>
              <a:ext cx="457200" cy="4572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224212" y="2752724"/>
              <a:ext cx="457200" cy="457200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>
              <a:off x="2647951" y="1214411"/>
              <a:ext cx="409575" cy="409575"/>
            </a:xfrm>
            <a:prstGeom prst="triangl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>
              <a:off x="3319461" y="1190571"/>
              <a:ext cx="409575" cy="409575"/>
            </a:xfrm>
            <a:prstGeom prst="triangl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>
              <a:off x="3824286" y="2752724"/>
              <a:ext cx="409575" cy="409575"/>
            </a:xfrm>
            <a:prstGeom prst="triangl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3800473" y="1681109"/>
              <a:ext cx="457200" cy="457200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37" name="表格 36"/>
          <p:cNvGraphicFramePr>
            <a:graphicFrameLocks noGrp="1"/>
          </p:cNvGraphicFramePr>
          <p:nvPr/>
        </p:nvGraphicFramePr>
        <p:xfrm>
          <a:off x="3648805" y="2652366"/>
          <a:ext cx="4755520" cy="109666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188880"/>
                <a:gridCol w="1188880"/>
                <a:gridCol w="1188880"/>
                <a:gridCol w="1188880"/>
              </a:tblGrid>
              <a:tr h="5175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i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合计</a:t>
                      </a:r>
                      <a:endParaRPr lang="zh-CN" altLang="en-US" sz="1600" i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红色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绿色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黄色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5204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sz="1600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）个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sz="1600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）个</a:t>
                      </a:r>
                      <a:endParaRPr lang="zh-CN" altLang="en-US" sz="16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sz="1600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）个</a:t>
                      </a:r>
                      <a:endParaRPr lang="zh-CN" altLang="en-US" sz="16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sz="1600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）个</a:t>
                      </a:r>
                      <a:endParaRPr lang="zh-CN" altLang="en-US" sz="16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椭圆形标注 2"/>
          <p:cNvSpPr/>
          <p:nvPr/>
        </p:nvSpPr>
        <p:spPr>
          <a:xfrm>
            <a:off x="4416646" y="1039814"/>
            <a:ext cx="2590800" cy="751469"/>
          </a:xfrm>
          <a:prstGeom prst="wedgeEllipseCallout">
            <a:avLst>
              <a:gd name="adj1" fmla="val 77162"/>
              <a:gd name="adj2" fmla="val 37344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按照图形颜色分类统计。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45146" y="3138142"/>
            <a:ext cx="57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197696" y="3174688"/>
            <a:ext cx="57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329644" y="3187909"/>
            <a:ext cx="57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565459" y="3167787"/>
            <a:ext cx="57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42453" y="1616258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835374" y="2163919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364046" y="2692609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837343" y="3191600"/>
            <a:ext cx="732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514028" y="2163919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106959" y="3226010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937767" y="1642576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109711" y="1662673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332254" y="2119985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92535" y="2734371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028378" y="2741329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332254" y="3191600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514028" y="3235534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616421" y="1649596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109711" y="2139112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490214" y="2692610"/>
            <a:ext cx="2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2" name="圆角矩形标注 41"/>
          <p:cNvSpPr/>
          <p:nvPr/>
        </p:nvSpPr>
        <p:spPr>
          <a:xfrm>
            <a:off x="3845146" y="3698917"/>
            <a:ext cx="1638300" cy="934496"/>
          </a:xfrm>
          <a:prstGeom prst="wedgeRoundRectCallout">
            <a:avLst>
              <a:gd name="adj1" fmla="val -30402"/>
              <a:gd name="adj2" fmla="val -77799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红色个数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绿色个数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黄色个数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62" name="图片 6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9" grpId="0"/>
      <p:bldP spid="40" grpId="0"/>
      <p:bldP spid="41" grpId="0"/>
      <p:bldP spid="16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4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3528" y="627534"/>
            <a:ext cx="5747771" cy="457048"/>
            <a:chOff x="632931" y="837426"/>
            <a:chExt cx="5747771" cy="457048"/>
          </a:xfrm>
        </p:grpSpPr>
        <p:sp>
          <p:nvSpPr>
            <p:cNvPr id="25" name="TextBox 15"/>
            <p:cNvSpPr txBox="1">
              <a:spLocks noChangeArrowheads="1"/>
            </p:cNvSpPr>
            <p:nvPr/>
          </p:nvSpPr>
          <p:spPr bwMode="auto">
            <a:xfrm>
              <a:off x="1199931" y="837426"/>
              <a:ext cx="5180771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1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下面是二年级书架上各种数量统计如下：</a:t>
              </a:r>
              <a:endPara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6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2931" y="939188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933473" y="1510959"/>
          <a:ext cx="3413260" cy="1479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7986"/>
                <a:gridCol w="2765274"/>
              </a:tblGrid>
              <a:tr h="493183">
                <a:tc>
                  <a:txBody>
                    <a:bodyPr/>
                    <a:lstStyle/>
                    <a:p>
                      <a:r>
                        <a:rPr lang="zh-CN" altLang="en-US" sz="1800" b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语文</a:t>
                      </a:r>
                      <a:endParaRPr lang="zh-CN" altLang="en-US" sz="18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正  正  正  正  </a:t>
                      </a:r>
                      <a:endParaRPr lang="zh-CN" altLang="en-US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93183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数学</a:t>
                      </a:r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正  正  </a:t>
                      </a:r>
                      <a:endParaRPr lang="zh-CN" altLang="en-US" dirty="0"/>
                    </a:p>
                  </a:txBody>
                  <a:tcPr/>
                </a:tc>
              </a:tr>
              <a:tr h="493183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文艺</a:t>
                      </a:r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正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1997170" y="2107858"/>
            <a:ext cx="345729" cy="600948"/>
            <a:chOff x="2306573" y="2317750"/>
            <a:chExt cx="345729" cy="600948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2306573" y="2794873"/>
              <a:ext cx="13000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522300" y="2317750"/>
              <a:ext cx="13000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371574" y="2794873"/>
              <a:ext cx="0" cy="12382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748595" y="3281901"/>
          <a:ext cx="3751384" cy="110466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37846"/>
                <a:gridCol w="937846"/>
                <a:gridCol w="937846"/>
                <a:gridCol w="937846"/>
              </a:tblGrid>
              <a:tr h="5255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合计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语文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数学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文艺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255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  ）本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  ）本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 ）本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 ）本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964723" y="3787182"/>
            <a:ext cx="553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899220" y="3787182"/>
            <a:ext cx="553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817246" y="3794774"/>
            <a:ext cx="553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21369" y="3804376"/>
            <a:ext cx="553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475286" y="1178966"/>
            <a:ext cx="4313205" cy="1891876"/>
            <a:chOff x="4823209" y="1250860"/>
            <a:chExt cx="4313205" cy="1891876"/>
          </a:xfrm>
        </p:grpSpPr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8122319" y="1560951"/>
              <a:ext cx="1014095" cy="1581785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16" name="椭圆形标注 15"/>
            <p:cNvSpPr/>
            <p:nvPr/>
          </p:nvSpPr>
          <p:spPr>
            <a:xfrm>
              <a:off x="4823209" y="1250860"/>
              <a:ext cx="2895877" cy="1253857"/>
            </a:xfrm>
            <a:prstGeom prst="wedgeEllipseCallout">
              <a:avLst>
                <a:gd name="adj1" fmla="val 71692"/>
                <a:gd name="adj2" fmla="val 21863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根据“正”字统计结果，一个“正”字代表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本。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5" grpId="0"/>
      <p:bldP spid="46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015035" y="1563638"/>
            <a:ext cx="5005237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104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07019" y="2350207"/>
            <a:ext cx="2103225" cy="1733711"/>
            <a:chOff x="3324392" y="2370111"/>
            <a:chExt cx="2103225" cy="1733711"/>
          </a:xfrm>
        </p:grpSpPr>
        <p:pic>
          <p:nvPicPr>
            <p:cNvPr id="1036" name="Picture 1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382476" y="2954846"/>
              <a:ext cx="495300" cy="571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" name="组合 2"/>
            <p:cNvGrpSpPr/>
            <p:nvPr/>
          </p:nvGrpSpPr>
          <p:grpSpPr>
            <a:xfrm>
              <a:off x="3324392" y="2370111"/>
              <a:ext cx="2103225" cy="1733711"/>
              <a:chOff x="2779592" y="1238898"/>
              <a:chExt cx="2103225" cy="1733711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799541" y="1294354"/>
                <a:ext cx="542925" cy="5810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885391" y="2391584"/>
                <a:ext cx="542925" cy="5810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0" name="Picture 6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294336" y="1810559"/>
                <a:ext cx="542925" cy="5810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1" name="Picture 7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779592" y="2344088"/>
                <a:ext cx="523875" cy="5715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2" name="Picture 8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328088" y="1279682"/>
                <a:ext cx="523875" cy="5715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3" name="Picture 9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3829050" y="1303879"/>
                <a:ext cx="495300" cy="5715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4" name="Picture 10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2808167" y="1820084"/>
                <a:ext cx="495300" cy="5715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5" name="Picture 11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3342376" y="2374242"/>
                <a:ext cx="495300" cy="5715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7" name="Picture 1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371513" y="2374242"/>
                <a:ext cx="511304" cy="5340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8" name="Picture 1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342332" y="1820084"/>
                <a:ext cx="553978" cy="5785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9" name="Picture 15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341331" y="1238898"/>
                <a:ext cx="541486" cy="5655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8" name="组合 7"/>
          <p:cNvGrpSpPr/>
          <p:nvPr/>
        </p:nvGrpSpPr>
        <p:grpSpPr>
          <a:xfrm>
            <a:off x="45471" y="1104350"/>
            <a:ext cx="3951332" cy="2691536"/>
            <a:chOff x="45471" y="644985"/>
            <a:chExt cx="3951332" cy="2691536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5471" y="1818080"/>
              <a:ext cx="1276276" cy="1518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云形标注 1"/>
            <p:cNvSpPr/>
            <p:nvPr/>
          </p:nvSpPr>
          <p:spPr>
            <a:xfrm>
              <a:off x="298075" y="644985"/>
              <a:ext cx="3698728" cy="1077061"/>
            </a:xfrm>
            <a:prstGeom prst="cloudCallout">
              <a:avLst>
                <a:gd name="adj1" fmla="val -26265"/>
                <a:gd name="adj2" fmla="val 96818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分类统计要根据数据的情况合理分类，要使结果一目了然</a:t>
              </a:r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74885" y="412249"/>
            <a:ext cx="5094664" cy="1727453"/>
            <a:chOff x="3974885" y="258943"/>
            <a:chExt cx="5094664" cy="1727453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441409" y="482081"/>
              <a:ext cx="1628140" cy="1504315"/>
            </a:xfrm>
            <a:prstGeom prst="rect">
              <a:avLst/>
            </a:prstGeom>
          </p:spPr>
        </p:pic>
        <p:sp>
          <p:nvSpPr>
            <p:cNvPr id="5" name="椭圆形标注 4"/>
            <p:cNvSpPr/>
            <p:nvPr/>
          </p:nvSpPr>
          <p:spPr>
            <a:xfrm>
              <a:off x="3974885" y="258943"/>
              <a:ext cx="3719878" cy="1276559"/>
            </a:xfrm>
            <a:prstGeom prst="wedgeEllipseCallout">
              <a:avLst>
                <a:gd name="adj1" fmla="val 57040"/>
                <a:gd name="adj2" fmla="val 23357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分类标准不同，统计的结果不一定是相同的，但是总数一定是相同的。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838755" y="2059586"/>
          <a:ext cx="4218317" cy="9911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2807"/>
                <a:gridCol w="1040921"/>
                <a:gridCol w="930215"/>
                <a:gridCol w="1134374"/>
              </a:tblGrid>
              <a:tr h="49557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合计</a:t>
                      </a:r>
                      <a:endParaRPr lang="zh-CN" altLang="en-US" sz="1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黄色</a:t>
                      </a:r>
                      <a:endParaRPr lang="zh-CN" altLang="en-US" sz="1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红色</a:t>
                      </a:r>
                      <a:endParaRPr lang="zh-CN" altLang="en-US" sz="1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绿色</a:t>
                      </a:r>
                      <a:endParaRPr lang="zh-CN" altLang="en-US" sz="1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9557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</a:t>
                      </a:r>
                      <a:r>
                        <a:rPr lang="en-US" altLang="zh-CN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）个</a:t>
                      </a:r>
                      <a:endParaRPr lang="zh-CN" altLang="en-US" sz="1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</a:t>
                      </a:r>
                      <a:r>
                        <a:rPr lang="en-US" altLang="zh-CN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 </a:t>
                      </a:r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）个</a:t>
                      </a:r>
                      <a:endParaRPr lang="zh-CN" altLang="en-US" sz="1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</a:t>
                      </a:r>
                      <a:r>
                        <a:rPr lang="en-US" altLang="zh-CN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）个</a:t>
                      </a:r>
                      <a:endParaRPr lang="zh-CN" altLang="en-US" sz="1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</a:t>
                      </a:r>
                      <a:r>
                        <a:rPr lang="en-US" altLang="zh-CN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）个</a:t>
                      </a:r>
                      <a:endParaRPr lang="zh-CN" altLang="en-US" sz="1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3838755" y="3336521"/>
          <a:ext cx="4261449" cy="99115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57532"/>
                <a:gridCol w="741871"/>
                <a:gridCol w="905774"/>
                <a:gridCol w="871268"/>
                <a:gridCol w="785004"/>
              </a:tblGrid>
              <a:tr h="49557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合计</a:t>
                      </a:r>
                      <a:endParaRPr lang="zh-CN" altLang="en-US" sz="1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苹果</a:t>
                      </a:r>
                      <a:endParaRPr lang="zh-CN" altLang="en-US" sz="1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香蕉</a:t>
                      </a:r>
                      <a:endParaRPr lang="zh-CN" altLang="en-US" sz="1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梨</a:t>
                      </a:r>
                      <a:endParaRPr lang="zh-CN" altLang="en-US" sz="1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柠檬</a:t>
                      </a:r>
                      <a:endParaRPr lang="zh-CN" altLang="en-US" sz="1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9557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en-US" altLang="zh-CN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）个</a:t>
                      </a:r>
                      <a:endParaRPr lang="zh-CN" altLang="en-US" sz="1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en-US" altLang="zh-CN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）个</a:t>
                      </a:r>
                      <a:endParaRPr lang="zh-CN" altLang="en-US" sz="1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</a:t>
                      </a:r>
                      <a:r>
                        <a:rPr lang="en-US" altLang="zh-CN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en-US" altLang="zh-CN" sz="1200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）个</a:t>
                      </a:r>
                      <a:endParaRPr lang="zh-CN" altLang="en-US" sz="1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</a:t>
                      </a:r>
                      <a:r>
                        <a:rPr lang="en-US" altLang="zh-CN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）个</a:t>
                      </a:r>
                      <a:endParaRPr lang="zh-CN" altLang="en-US" sz="1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en-US" altLang="zh-CN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lang="zh-CN" altLang="en-US" sz="1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）个</a:t>
                      </a:r>
                      <a:endParaRPr lang="zh-CN" altLang="en-US" sz="1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664687" y="1722046"/>
            <a:ext cx="23910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按水果种类统计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17086" y="3025653"/>
            <a:ext cx="23910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颜色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种类统计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复习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83768" y="2364354"/>
            <a:ext cx="3977088" cy="2007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云形标注 3"/>
          <p:cNvSpPr/>
          <p:nvPr/>
        </p:nvSpPr>
        <p:spPr>
          <a:xfrm>
            <a:off x="467544" y="697419"/>
            <a:ext cx="3786996" cy="1520396"/>
          </a:xfrm>
          <a:prstGeom prst="cloudCallou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整理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数据时，用画“正”字的方法比较简便、快捷。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5766721" y="633639"/>
            <a:ext cx="3053751" cy="1730715"/>
          </a:xfrm>
          <a:prstGeom prst="wedgeEllipseCallout">
            <a:avLst>
              <a:gd name="adj1" fmla="val 4243"/>
              <a:gd name="adj2" fmla="val 5942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正”字的一笔代表是一个数据，一个“正”字代表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个数据。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7544" y="2707004"/>
            <a:ext cx="1152128" cy="129614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68204" y="2594459"/>
            <a:ext cx="1466850" cy="1470986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76875" y="1409700"/>
            <a:ext cx="3535227" cy="2914000"/>
            <a:chOff x="5258894" y="1368528"/>
            <a:chExt cx="3535227" cy="2914000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643183" y="2899080"/>
              <a:ext cx="932957" cy="1383448"/>
            </a:xfrm>
            <a:prstGeom prst="rect">
              <a:avLst/>
            </a:prstGeom>
          </p:spPr>
        </p:pic>
        <p:sp>
          <p:nvSpPr>
            <p:cNvPr id="5" name="椭圆形标注 4"/>
            <p:cNvSpPr/>
            <p:nvPr/>
          </p:nvSpPr>
          <p:spPr>
            <a:xfrm>
              <a:off x="5258894" y="1368528"/>
              <a:ext cx="3535227" cy="1199921"/>
            </a:xfrm>
            <a:prstGeom prst="wedgeEllipseCallout">
              <a:avLst>
                <a:gd name="adj1" fmla="val 25141"/>
                <a:gd name="adj2" fmla="val 66032"/>
              </a:avLst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一个格代表一个数据。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63825" y="705219"/>
            <a:ext cx="3623305" cy="3618481"/>
            <a:chOff x="759125" y="705219"/>
            <a:chExt cx="3623305" cy="3618481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59125" y="2852184"/>
              <a:ext cx="1253358" cy="1471516"/>
            </a:xfrm>
            <a:prstGeom prst="rect">
              <a:avLst/>
            </a:prstGeom>
          </p:spPr>
        </p:pic>
        <p:sp>
          <p:nvSpPr>
            <p:cNvPr id="4" name="云形标注 3"/>
            <p:cNvSpPr/>
            <p:nvPr/>
          </p:nvSpPr>
          <p:spPr>
            <a:xfrm>
              <a:off x="759125" y="705219"/>
              <a:ext cx="3623305" cy="1856992"/>
            </a:xfrm>
            <a:prstGeom prst="cloudCallou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根据图表画条形图会更直观些哦！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41353" y="2374717"/>
            <a:ext cx="5103813" cy="2141157"/>
            <a:chOff x="1741353" y="2374717"/>
            <a:chExt cx="5103813" cy="2141157"/>
          </a:xfrm>
        </p:grpSpPr>
        <p:grpSp>
          <p:nvGrpSpPr>
            <p:cNvPr id="9" name="组合 8"/>
            <p:cNvGrpSpPr/>
            <p:nvPr/>
          </p:nvGrpSpPr>
          <p:grpSpPr>
            <a:xfrm>
              <a:off x="1741353" y="2374717"/>
              <a:ext cx="5103813" cy="2141157"/>
              <a:chOff x="1741353" y="2374717"/>
              <a:chExt cx="5103813" cy="2141157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741353" y="2374717"/>
                <a:ext cx="5103813" cy="2102272"/>
                <a:chOff x="1741353" y="2374717"/>
                <a:chExt cx="5103813" cy="2102272"/>
              </a:xfrm>
            </p:grpSpPr>
            <p:grpSp>
              <p:nvGrpSpPr>
                <p:cNvPr id="14" name="组合 13"/>
                <p:cNvGrpSpPr/>
                <p:nvPr/>
              </p:nvGrpSpPr>
              <p:grpSpPr>
                <a:xfrm>
                  <a:off x="1741353" y="2374717"/>
                  <a:ext cx="3989388" cy="2102272"/>
                  <a:chOff x="3131840" y="2998652"/>
                  <a:chExt cx="3048000" cy="1436638"/>
                </a:xfrm>
              </p:grpSpPr>
              <p:pic>
                <p:nvPicPr>
                  <p:cNvPr id="15" name="Picture 4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/>
                  <a:srcRect/>
                  <a:stretch>
                    <a:fillRect/>
                  </a:stretch>
                </p:blipFill>
                <p:spPr bwMode="auto">
                  <a:xfrm>
                    <a:off x="3131840" y="2998652"/>
                    <a:ext cx="3048000" cy="135742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16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4" cstate="email"/>
                  <a:srcRect/>
                  <a:stretch>
                    <a:fillRect/>
                  </a:stretch>
                </p:blipFill>
                <p:spPr bwMode="auto">
                  <a:xfrm>
                    <a:off x="3221619" y="4188301"/>
                    <a:ext cx="2868442" cy="24698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  <p:pic>
              <p:nvPicPr>
                <p:cNvPr id="3075" name="Picture 3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5730741" y="2562211"/>
                  <a:ext cx="1114425" cy="15811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2190751" y="4132046"/>
                <a:ext cx="573488" cy="3647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6" name="Picture 4"/>
              <p:cNvPicPr>
                <a:picLocks noChangeAspect="1" noChangeArrowheads="1"/>
              </p:cNvPicPr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>
                <a:off x="3736047" y="4132046"/>
                <a:ext cx="426378" cy="3284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7" name="Picture 5"/>
              <p:cNvPicPr>
                <a:picLocks noChangeAspect="1" noChangeArrowheads="1"/>
              </p:cNvPicPr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>
                <a:off x="5039175" y="4175292"/>
                <a:ext cx="437700" cy="2937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8" name="Picture 6"/>
              <p:cNvPicPr>
                <a:picLocks noChangeAspect="1" noChangeArrowheads="1"/>
              </p:cNvPicPr>
              <p:nvPr/>
            </p:nvPicPr>
            <p:blipFill>
              <a:blip r:embed="rId9" cstate="email"/>
              <a:srcRect/>
              <a:stretch>
                <a:fillRect/>
              </a:stretch>
            </p:blipFill>
            <p:spPr bwMode="auto">
              <a:xfrm>
                <a:off x="6001200" y="4118422"/>
                <a:ext cx="485775" cy="3974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7" name="组合 16"/>
            <p:cNvGrpSpPr/>
            <p:nvPr/>
          </p:nvGrpSpPr>
          <p:grpSpPr>
            <a:xfrm>
              <a:off x="3508392" y="3322397"/>
              <a:ext cx="774076" cy="776455"/>
              <a:chOff x="3548509" y="3532870"/>
              <a:chExt cx="588687" cy="640591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3548509" y="3592005"/>
                <a:ext cx="588687" cy="581456"/>
                <a:chOff x="3548509" y="3592005"/>
                <a:chExt cx="588687" cy="581456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3548509" y="4119629"/>
                  <a:ext cx="576063" cy="53832"/>
                </a:xfrm>
                <a:prstGeom prst="rect">
                  <a:avLst/>
                </a:prstGeom>
                <a:solidFill>
                  <a:srgbClr val="FF0000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3548509" y="4073909"/>
                  <a:ext cx="576063" cy="45719"/>
                </a:xfrm>
                <a:prstGeom prst="rect">
                  <a:avLst/>
                </a:prstGeom>
                <a:solidFill>
                  <a:srgbClr val="FF0000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3548509" y="4012585"/>
                  <a:ext cx="576063" cy="59890"/>
                </a:xfrm>
                <a:prstGeom prst="rect">
                  <a:avLst/>
                </a:prstGeom>
                <a:solidFill>
                  <a:srgbClr val="FF0000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4" name="组合 23"/>
                <p:cNvGrpSpPr/>
                <p:nvPr/>
              </p:nvGrpSpPr>
              <p:grpSpPr>
                <a:xfrm>
                  <a:off x="3550440" y="3592005"/>
                  <a:ext cx="586756" cy="425615"/>
                  <a:chOff x="3545080" y="3507881"/>
                  <a:chExt cx="586756" cy="425615"/>
                </a:xfrm>
              </p:grpSpPr>
              <p:sp>
                <p:nvSpPr>
                  <p:cNvPr id="25" name="矩形 24"/>
                  <p:cNvSpPr/>
                  <p:nvPr/>
                </p:nvSpPr>
                <p:spPr>
                  <a:xfrm>
                    <a:off x="3547492" y="3887777"/>
                    <a:ext cx="576063" cy="45719"/>
                  </a:xfrm>
                  <a:prstGeom prst="rect">
                    <a:avLst/>
                  </a:prstGeom>
                  <a:solidFill>
                    <a:srgbClr val="FF0000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矩形 25"/>
                  <p:cNvSpPr/>
                  <p:nvPr/>
                </p:nvSpPr>
                <p:spPr>
                  <a:xfrm>
                    <a:off x="3547491" y="3842058"/>
                    <a:ext cx="576063" cy="45719"/>
                  </a:xfrm>
                  <a:prstGeom prst="rect">
                    <a:avLst/>
                  </a:prstGeom>
                  <a:solidFill>
                    <a:srgbClr val="FF0000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" name="矩形 26"/>
                  <p:cNvSpPr/>
                  <p:nvPr/>
                </p:nvSpPr>
                <p:spPr>
                  <a:xfrm>
                    <a:off x="3552722" y="3787606"/>
                    <a:ext cx="576063" cy="45719"/>
                  </a:xfrm>
                  <a:prstGeom prst="rect">
                    <a:avLst/>
                  </a:prstGeom>
                  <a:solidFill>
                    <a:srgbClr val="FF0000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" name="矩形 27"/>
                  <p:cNvSpPr/>
                  <p:nvPr/>
                </p:nvSpPr>
                <p:spPr>
                  <a:xfrm>
                    <a:off x="3555773" y="3740257"/>
                    <a:ext cx="576063" cy="45719"/>
                  </a:xfrm>
                  <a:prstGeom prst="rect">
                    <a:avLst/>
                  </a:prstGeom>
                  <a:solidFill>
                    <a:srgbClr val="FF0000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" name="矩形 28"/>
                  <p:cNvSpPr/>
                  <p:nvPr/>
                </p:nvSpPr>
                <p:spPr>
                  <a:xfrm>
                    <a:off x="3550440" y="3688355"/>
                    <a:ext cx="576063" cy="45719"/>
                  </a:xfrm>
                  <a:prstGeom prst="rect">
                    <a:avLst/>
                  </a:prstGeom>
                  <a:solidFill>
                    <a:srgbClr val="FF0000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" name="矩形 30"/>
                  <p:cNvSpPr/>
                  <p:nvPr/>
                </p:nvSpPr>
                <p:spPr>
                  <a:xfrm>
                    <a:off x="3547490" y="3642636"/>
                    <a:ext cx="576063" cy="45719"/>
                  </a:xfrm>
                  <a:prstGeom prst="rect">
                    <a:avLst/>
                  </a:prstGeom>
                  <a:solidFill>
                    <a:srgbClr val="FF0000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" name="矩形 31"/>
                  <p:cNvSpPr/>
                  <p:nvPr/>
                </p:nvSpPr>
                <p:spPr>
                  <a:xfrm>
                    <a:off x="3545080" y="3596917"/>
                    <a:ext cx="576063" cy="45719"/>
                  </a:xfrm>
                  <a:prstGeom prst="rect">
                    <a:avLst/>
                  </a:prstGeom>
                  <a:solidFill>
                    <a:srgbClr val="FF0000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" name="矩形 34"/>
                  <p:cNvSpPr/>
                  <p:nvPr/>
                </p:nvSpPr>
                <p:spPr>
                  <a:xfrm>
                    <a:off x="3547489" y="3553600"/>
                    <a:ext cx="576063" cy="45719"/>
                  </a:xfrm>
                  <a:prstGeom prst="rect">
                    <a:avLst/>
                  </a:prstGeom>
                  <a:solidFill>
                    <a:srgbClr val="FF0000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矩形 35"/>
                  <p:cNvSpPr/>
                  <p:nvPr/>
                </p:nvSpPr>
                <p:spPr>
                  <a:xfrm>
                    <a:off x="3546144" y="3507881"/>
                    <a:ext cx="576063" cy="45719"/>
                  </a:xfrm>
                  <a:prstGeom prst="rect">
                    <a:avLst/>
                  </a:prstGeom>
                  <a:solidFill>
                    <a:srgbClr val="FF0000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19" name="矩形 18"/>
              <p:cNvSpPr/>
              <p:nvPr/>
            </p:nvSpPr>
            <p:spPr>
              <a:xfrm>
                <a:off x="3548509" y="3532870"/>
                <a:ext cx="576063" cy="59890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266885" y="3493967"/>
              <a:ext cx="771593" cy="593074"/>
              <a:chOff x="4453380" y="3691918"/>
              <a:chExt cx="576067" cy="489298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4453380" y="3808151"/>
                <a:ext cx="576067" cy="373065"/>
                <a:chOff x="5292079" y="4122324"/>
                <a:chExt cx="576067" cy="373065"/>
              </a:xfrm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5292079" y="4212232"/>
                  <a:ext cx="576063" cy="45719"/>
                </a:xfrm>
                <a:prstGeom prst="rect">
                  <a:avLst/>
                </a:prstGeom>
                <a:solidFill>
                  <a:srgbClr val="FF0000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3" name="组合 42"/>
                <p:cNvGrpSpPr/>
                <p:nvPr/>
              </p:nvGrpSpPr>
              <p:grpSpPr>
                <a:xfrm>
                  <a:off x="5292080" y="4122324"/>
                  <a:ext cx="576066" cy="373065"/>
                  <a:chOff x="5322289" y="3909115"/>
                  <a:chExt cx="576066" cy="373065"/>
                </a:xfrm>
              </p:grpSpPr>
              <p:grpSp>
                <p:nvGrpSpPr>
                  <p:cNvPr id="44" name="组合 43"/>
                  <p:cNvGrpSpPr/>
                  <p:nvPr/>
                </p:nvGrpSpPr>
                <p:grpSpPr>
                  <a:xfrm>
                    <a:off x="5322289" y="3953304"/>
                    <a:ext cx="576066" cy="328876"/>
                    <a:chOff x="5322289" y="3953304"/>
                    <a:chExt cx="576066" cy="328876"/>
                  </a:xfrm>
                </p:grpSpPr>
                <p:sp>
                  <p:nvSpPr>
                    <p:cNvPr id="46" name="矩形 45"/>
                    <p:cNvSpPr/>
                    <p:nvPr/>
                  </p:nvSpPr>
                  <p:spPr>
                    <a:xfrm>
                      <a:off x="5322292" y="4236461"/>
                      <a:ext cx="576063" cy="45719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7" name="矩形 46"/>
                    <p:cNvSpPr/>
                    <p:nvPr/>
                  </p:nvSpPr>
                  <p:spPr>
                    <a:xfrm>
                      <a:off x="5322292" y="4190742"/>
                      <a:ext cx="576063" cy="45719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8" name="矩形 47"/>
                    <p:cNvSpPr/>
                    <p:nvPr/>
                  </p:nvSpPr>
                  <p:spPr>
                    <a:xfrm>
                      <a:off x="5322292" y="4140966"/>
                      <a:ext cx="576063" cy="45719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9" name="矩形 48"/>
                    <p:cNvSpPr/>
                    <p:nvPr/>
                  </p:nvSpPr>
                  <p:spPr>
                    <a:xfrm>
                      <a:off x="5322292" y="4095247"/>
                      <a:ext cx="576063" cy="45719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0" name="矩形 49"/>
                    <p:cNvSpPr/>
                    <p:nvPr/>
                  </p:nvSpPr>
                  <p:spPr>
                    <a:xfrm>
                      <a:off x="5322291" y="4046272"/>
                      <a:ext cx="576063" cy="45719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1" name="矩形 50"/>
                    <p:cNvSpPr/>
                    <p:nvPr/>
                  </p:nvSpPr>
                  <p:spPr>
                    <a:xfrm>
                      <a:off x="5322289" y="3953304"/>
                      <a:ext cx="576063" cy="45719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45" name="矩形 44"/>
                  <p:cNvSpPr/>
                  <p:nvPr/>
                </p:nvSpPr>
                <p:spPr>
                  <a:xfrm>
                    <a:off x="5322290" y="3909115"/>
                    <a:ext cx="576063" cy="45719"/>
                  </a:xfrm>
                  <a:prstGeom prst="rect">
                    <a:avLst/>
                  </a:prstGeom>
                  <a:solidFill>
                    <a:srgbClr val="FF0000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39" name="矩形 38"/>
              <p:cNvSpPr/>
              <p:nvPr/>
            </p:nvSpPr>
            <p:spPr>
              <a:xfrm>
                <a:off x="4453384" y="3749619"/>
                <a:ext cx="576063" cy="59890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4453384" y="3691918"/>
                <a:ext cx="576063" cy="59890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5801625" y="3734372"/>
              <a:ext cx="742050" cy="371636"/>
              <a:chOff x="4668150" y="3734372"/>
              <a:chExt cx="671328" cy="371636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4668150" y="3899127"/>
                <a:ext cx="671328" cy="206881"/>
                <a:chOff x="5364088" y="4017620"/>
                <a:chExt cx="576063" cy="170681"/>
              </a:xfrm>
            </p:grpSpPr>
            <p:sp>
              <p:nvSpPr>
                <p:cNvPr id="71" name="矩形 70"/>
                <p:cNvSpPr/>
                <p:nvPr/>
              </p:nvSpPr>
              <p:spPr>
                <a:xfrm>
                  <a:off x="5364088" y="4128411"/>
                  <a:ext cx="576063" cy="59890"/>
                </a:xfrm>
                <a:prstGeom prst="rect">
                  <a:avLst/>
                </a:prstGeom>
                <a:solidFill>
                  <a:srgbClr val="FF0000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矩形 71"/>
                <p:cNvSpPr/>
                <p:nvPr/>
              </p:nvSpPr>
              <p:spPr>
                <a:xfrm>
                  <a:off x="5364088" y="4062861"/>
                  <a:ext cx="576063" cy="59890"/>
                </a:xfrm>
                <a:prstGeom prst="rect">
                  <a:avLst/>
                </a:prstGeom>
                <a:solidFill>
                  <a:srgbClr val="FF0000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矩形 72"/>
                <p:cNvSpPr/>
                <p:nvPr/>
              </p:nvSpPr>
              <p:spPr>
                <a:xfrm>
                  <a:off x="5364088" y="4017620"/>
                  <a:ext cx="576063" cy="59890"/>
                </a:xfrm>
                <a:prstGeom prst="rect">
                  <a:avLst/>
                </a:prstGeom>
                <a:solidFill>
                  <a:srgbClr val="FF0000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7" name="组合 66"/>
              <p:cNvGrpSpPr/>
              <p:nvPr/>
            </p:nvGrpSpPr>
            <p:grpSpPr>
              <a:xfrm>
                <a:off x="4668150" y="3734372"/>
                <a:ext cx="671328" cy="152045"/>
                <a:chOff x="5364088" y="4062861"/>
                <a:chExt cx="576063" cy="125440"/>
              </a:xfrm>
            </p:grpSpPr>
            <p:sp>
              <p:nvSpPr>
                <p:cNvPr id="68" name="矩形 67"/>
                <p:cNvSpPr/>
                <p:nvPr/>
              </p:nvSpPr>
              <p:spPr>
                <a:xfrm>
                  <a:off x="5364088" y="4128411"/>
                  <a:ext cx="576063" cy="59890"/>
                </a:xfrm>
                <a:prstGeom prst="rect">
                  <a:avLst/>
                </a:prstGeom>
                <a:solidFill>
                  <a:srgbClr val="FF0000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矩形 68"/>
                <p:cNvSpPr/>
                <p:nvPr/>
              </p:nvSpPr>
              <p:spPr>
                <a:xfrm>
                  <a:off x="5364088" y="4062861"/>
                  <a:ext cx="576063" cy="59890"/>
                </a:xfrm>
                <a:prstGeom prst="rect">
                  <a:avLst/>
                </a:prstGeom>
                <a:solidFill>
                  <a:srgbClr val="FF0000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4668150" y="3461360"/>
              <a:ext cx="742050" cy="644648"/>
              <a:chOff x="4668150" y="3461360"/>
              <a:chExt cx="742050" cy="644648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4668150" y="3679528"/>
                <a:ext cx="742050" cy="426480"/>
                <a:chOff x="4668150" y="3679528"/>
                <a:chExt cx="671328" cy="426480"/>
              </a:xfrm>
            </p:grpSpPr>
            <p:grpSp>
              <p:nvGrpSpPr>
                <p:cNvPr id="52" name="组合 51"/>
                <p:cNvGrpSpPr/>
                <p:nvPr/>
              </p:nvGrpSpPr>
              <p:grpSpPr>
                <a:xfrm>
                  <a:off x="4668150" y="3899127"/>
                  <a:ext cx="671328" cy="206881"/>
                  <a:chOff x="5364088" y="4017620"/>
                  <a:chExt cx="576063" cy="170681"/>
                </a:xfrm>
              </p:grpSpPr>
              <p:sp>
                <p:nvSpPr>
                  <p:cNvPr id="53" name="矩形 52"/>
                  <p:cNvSpPr/>
                  <p:nvPr/>
                </p:nvSpPr>
                <p:spPr>
                  <a:xfrm>
                    <a:off x="5364088" y="4128411"/>
                    <a:ext cx="576063" cy="59890"/>
                  </a:xfrm>
                  <a:prstGeom prst="rect">
                    <a:avLst/>
                  </a:prstGeom>
                  <a:solidFill>
                    <a:srgbClr val="FF0000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矩形 53"/>
                  <p:cNvSpPr/>
                  <p:nvPr/>
                </p:nvSpPr>
                <p:spPr>
                  <a:xfrm>
                    <a:off x="5364088" y="4062861"/>
                    <a:ext cx="576063" cy="59890"/>
                  </a:xfrm>
                  <a:prstGeom prst="rect">
                    <a:avLst/>
                  </a:prstGeom>
                  <a:solidFill>
                    <a:srgbClr val="FF0000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矩形 54"/>
                  <p:cNvSpPr/>
                  <p:nvPr/>
                </p:nvSpPr>
                <p:spPr>
                  <a:xfrm>
                    <a:off x="5364088" y="4017620"/>
                    <a:ext cx="576063" cy="59890"/>
                  </a:xfrm>
                  <a:prstGeom prst="rect">
                    <a:avLst/>
                  </a:prstGeom>
                  <a:solidFill>
                    <a:srgbClr val="FF0000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7" name="组合 56"/>
                <p:cNvGrpSpPr/>
                <p:nvPr/>
              </p:nvGrpSpPr>
              <p:grpSpPr>
                <a:xfrm>
                  <a:off x="4668150" y="3679528"/>
                  <a:ext cx="671328" cy="206881"/>
                  <a:chOff x="5364088" y="4017620"/>
                  <a:chExt cx="576063" cy="170681"/>
                </a:xfrm>
              </p:grpSpPr>
              <p:sp>
                <p:nvSpPr>
                  <p:cNvPr id="58" name="矩形 57"/>
                  <p:cNvSpPr/>
                  <p:nvPr/>
                </p:nvSpPr>
                <p:spPr>
                  <a:xfrm>
                    <a:off x="5364088" y="4128411"/>
                    <a:ext cx="576063" cy="59890"/>
                  </a:xfrm>
                  <a:prstGeom prst="rect">
                    <a:avLst/>
                  </a:prstGeom>
                  <a:solidFill>
                    <a:srgbClr val="FF0000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" name="矩形 58"/>
                  <p:cNvSpPr/>
                  <p:nvPr/>
                </p:nvSpPr>
                <p:spPr>
                  <a:xfrm>
                    <a:off x="5364088" y="4062861"/>
                    <a:ext cx="576063" cy="59890"/>
                  </a:xfrm>
                  <a:prstGeom prst="rect">
                    <a:avLst/>
                  </a:prstGeom>
                  <a:solidFill>
                    <a:srgbClr val="FF0000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" name="矩形 59"/>
                  <p:cNvSpPr/>
                  <p:nvPr/>
                </p:nvSpPr>
                <p:spPr>
                  <a:xfrm>
                    <a:off x="5364088" y="4017620"/>
                    <a:ext cx="576063" cy="59890"/>
                  </a:xfrm>
                  <a:prstGeom prst="rect">
                    <a:avLst/>
                  </a:prstGeom>
                  <a:solidFill>
                    <a:srgbClr val="FF0000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5" name="组合 74"/>
              <p:cNvGrpSpPr/>
              <p:nvPr/>
            </p:nvGrpSpPr>
            <p:grpSpPr>
              <a:xfrm>
                <a:off x="4668150" y="3461360"/>
                <a:ext cx="742050" cy="206881"/>
                <a:chOff x="5364088" y="4017620"/>
                <a:chExt cx="576063" cy="170681"/>
              </a:xfrm>
            </p:grpSpPr>
            <p:sp>
              <p:nvSpPr>
                <p:cNvPr id="80" name="矩形 79"/>
                <p:cNvSpPr/>
                <p:nvPr/>
              </p:nvSpPr>
              <p:spPr>
                <a:xfrm>
                  <a:off x="5364088" y="4128411"/>
                  <a:ext cx="576063" cy="59890"/>
                </a:xfrm>
                <a:prstGeom prst="rect">
                  <a:avLst/>
                </a:prstGeom>
                <a:solidFill>
                  <a:srgbClr val="FF0000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矩形 80"/>
                <p:cNvSpPr/>
                <p:nvPr/>
              </p:nvSpPr>
              <p:spPr>
                <a:xfrm>
                  <a:off x="5364088" y="4062861"/>
                  <a:ext cx="576063" cy="59890"/>
                </a:xfrm>
                <a:prstGeom prst="rect">
                  <a:avLst/>
                </a:prstGeom>
                <a:solidFill>
                  <a:srgbClr val="FF0000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矩形 81"/>
                <p:cNvSpPr/>
                <p:nvPr/>
              </p:nvSpPr>
              <p:spPr>
                <a:xfrm>
                  <a:off x="5364088" y="4017620"/>
                  <a:ext cx="576063" cy="59890"/>
                </a:xfrm>
                <a:prstGeom prst="rect">
                  <a:avLst/>
                </a:prstGeom>
                <a:solidFill>
                  <a:srgbClr val="FF0000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76" name="组合 75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77" name="图片 76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8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950235" y="276597"/>
            <a:ext cx="320191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数据的收集和整理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1199932" y="837426"/>
            <a:ext cx="5213747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你能把学过的数整理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成图表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来表示吗？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2931" y="93918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276156" y="1349875"/>
            <a:ext cx="4235460" cy="1683875"/>
            <a:chOff x="276156" y="1349875"/>
            <a:chExt cx="4235460" cy="1683875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276156" y="1416678"/>
              <a:ext cx="1056047" cy="1617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63" name="组合 4"/>
            <p:cNvGrpSpPr/>
            <p:nvPr/>
          </p:nvGrpSpPr>
          <p:grpSpPr bwMode="auto">
            <a:xfrm>
              <a:off x="1692557" y="1349875"/>
              <a:ext cx="2819059" cy="1038389"/>
              <a:chOff x="2366021" y="1091504"/>
              <a:chExt cx="2965708" cy="667083"/>
            </a:xfrm>
            <a:solidFill>
              <a:schemeClr val="accent6">
                <a:lumMod val="20000"/>
                <a:lumOff val="80000"/>
              </a:schemeClr>
            </a:solidFill>
          </p:grpSpPr>
          <p:sp>
            <p:nvSpPr>
              <p:cNvPr id="64" name="云形标注 82"/>
              <p:cNvSpPr>
                <a:spLocks noChangeArrowheads="1"/>
              </p:cNvSpPr>
              <p:nvPr/>
            </p:nvSpPr>
            <p:spPr bwMode="auto">
              <a:xfrm>
                <a:off x="2366021" y="1091504"/>
                <a:ext cx="2965708" cy="667083"/>
              </a:xfrm>
              <a:prstGeom prst="cloudCallout">
                <a:avLst>
                  <a:gd name="adj1" fmla="val -63325"/>
                  <a:gd name="adj2" fmla="val 13482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5" name="矩形 4"/>
              <p:cNvSpPr>
                <a:spLocks noChangeArrowheads="1"/>
              </p:cNvSpPr>
              <p:nvPr/>
            </p:nvSpPr>
            <p:spPr bwMode="auto">
              <a:xfrm>
                <a:off x="2608838" y="1249651"/>
                <a:ext cx="2722837" cy="23726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我是这样</a:t>
                </a:r>
                <a:r>
                  <a:rPr lang="zh-CN" altLang="en-US" sz="1800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画表统计的</a:t>
                </a:r>
                <a:r>
                  <a:rPr lang="zh-CN" altLang="en-US" sz="18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18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332204" y="2622619"/>
          <a:ext cx="7704292" cy="1551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5445"/>
                <a:gridCol w="2267678"/>
                <a:gridCol w="3961169"/>
              </a:tblGrid>
              <a:tr h="775576">
                <a:tc row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0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数据收集</a:t>
                      </a:r>
                      <a:endParaRPr lang="en-US" altLang="zh-CN" sz="20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和整理</a:t>
                      </a:r>
                      <a:endParaRPr lang="zh-CN" altLang="en-US" sz="20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分类统计数据</a:t>
                      </a:r>
                      <a:endParaRPr lang="zh-CN" altLang="en-US" sz="20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分类标准不同，统计结果也比一定相同。</a:t>
                      </a:r>
                      <a:endParaRPr lang="zh-CN" altLang="en-U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775576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收集和整理数据</a:t>
                      </a:r>
                      <a:endParaRPr lang="zh-CN" altLang="en-U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用画“正”字统计的方法最简便。</a:t>
                      </a:r>
                      <a:endParaRPr lang="zh-CN" altLang="en-US" sz="20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379185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33950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706962" y="2355726"/>
            <a:ext cx="1185518" cy="1016272"/>
          </a:xfrm>
          <a:prstGeom prst="rect">
            <a:avLst/>
          </a:prstGeom>
        </p:spPr>
      </p:pic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1199932" y="962574"/>
            <a:ext cx="6076673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下面小动物的统计情况是怎样的？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2931" y="106433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15719" y="1664963"/>
            <a:ext cx="3264823" cy="1645489"/>
            <a:chOff x="2930204" y="1542657"/>
            <a:chExt cx="3572410" cy="20259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699587" y="2845246"/>
              <a:ext cx="628650" cy="685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202137" y="2983791"/>
              <a:ext cx="876300" cy="476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555744" y="1546252"/>
              <a:ext cx="714375" cy="6825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3806504" y="1561381"/>
              <a:ext cx="655478" cy="5437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2" name="Picture 6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144016" y="2942389"/>
              <a:ext cx="655478" cy="5437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6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270119" y="1561381"/>
              <a:ext cx="655478" cy="5437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3699587" y="2181338"/>
              <a:ext cx="530619" cy="6639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5" name="Picture 4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202137" y="2406507"/>
              <a:ext cx="876300" cy="476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6" name="Picture 5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5114568" y="2301194"/>
              <a:ext cx="714375" cy="6825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7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5929718" y="1542657"/>
              <a:ext cx="530619" cy="6639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8" name="Picture 6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847136" y="2372737"/>
              <a:ext cx="655478" cy="5437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9" name="Picture 6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3114895" y="2333020"/>
              <a:ext cx="655478" cy="5437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0" name="Picture 4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930204" y="1622368"/>
              <a:ext cx="876300" cy="476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" name="Picture 5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975035" y="2872986"/>
              <a:ext cx="714375" cy="6825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0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811005" y="2882757"/>
              <a:ext cx="628650" cy="685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椭圆形标注 3"/>
          <p:cNvSpPr/>
          <p:nvPr/>
        </p:nvSpPr>
        <p:spPr>
          <a:xfrm>
            <a:off x="4374344" y="1347614"/>
            <a:ext cx="3045125" cy="1070949"/>
          </a:xfrm>
          <a:prstGeom prst="wedgeEllipseCallout">
            <a:avLst>
              <a:gd name="adj1" fmla="val 62453"/>
              <a:gd name="adj2" fmla="val 70555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按照动物的种类来分类整理。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572883" y="3374742"/>
          <a:ext cx="6096000" cy="1285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合计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螃蟹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长颈鹿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鳄鱼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骆驼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袋鼠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）只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）只</a:t>
                      </a:r>
                      <a:endParaRPr lang="zh-CN" altLang="en-US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</a:t>
                      </a:r>
                      <a:r>
                        <a:rPr lang="zh-CN" altLang="en-US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）只</a:t>
                      </a:r>
                      <a:endParaRPr lang="zh-CN" altLang="en-US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）只</a:t>
                      </a:r>
                      <a:endParaRPr lang="zh-CN" altLang="en-US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）只</a:t>
                      </a:r>
                      <a:endParaRPr lang="zh-CN" altLang="en-US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）只</a:t>
                      </a:r>
                      <a:endParaRPr lang="zh-CN" altLang="en-US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813752" y="3715066"/>
            <a:ext cx="652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1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922094" y="3713577"/>
            <a:ext cx="652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1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911975" y="3713576"/>
            <a:ext cx="652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1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899134" y="3715066"/>
            <a:ext cx="652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1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951556" y="3713575"/>
            <a:ext cx="652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1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950312" y="3713573"/>
            <a:ext cx="652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1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巩固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32931" y="339502"/>
            <a:ext cx="6643674" cy="457048"/>
            <a:chOff x="632931" y="837426"/>
            <a:chExt cx="6643674" cy="457048"/>
          </a:xfrm>
        </p:grpSpPr>
        <p:sp>
          <p:nvSpPr>
            <p:cNvPr id="25" name="TextBox 15"/>
            <p:cNvSpPr txBox="1">
              <a:spLocks noChangeArrowheads="1"/>
            </p:cNvSpPr>
            <p:nvPr/>
          </p:nvSpPr>
          <p:spPr bwMode="auto">
            <a:xfrm>
              <a:off x="1199932" y="837426"/>
              <a:ext cx="6076673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1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下面小动物的统计情况是怎样的？</a:t>
              </a:r>
              <a:endPara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6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2931" y="939188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442311" y="1167039"/>
            <a:ext cx="3572410" cy="2025900"/>
            <a:chOff x="2930204" y="1542657"/>
            <a:chExt cx="3572410" cy="20259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99587" y="2845246"/>
              <a:ext cx="628650" cy="685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02137" y="2983791"/>
              <a:ext cx="876300" cy="476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555744" y="1546252"/>
              <a:ext cx="714375" cy="6825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806504" y="1561381"/>
              <a:ext cx="655478" cy="5437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2" name="Picture 6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144016" y="2942389"/>
              <a:ext cx="655478" cy="5437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6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270119" y="1561381"/>
              <a:ext cx="655478" cy="5437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3699587" y="2181338"/>
              <a:ext cx="530619" cy="6639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5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02137" y="2406507"/>
              <a:ext cx="876300" cy="476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6" name="Picture 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114568" y="2301194"/>
              <a:ext cx="714375" cy="6825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7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929718" y="1542657"/>
              <a:ext cx="530619" cy="6639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8" name="Picture 6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847136" y="2372737"/>
              <a:ext cx="655478" cy="5437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9" name="Picture 6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114895" y="2333020"/>
              <a:ext cx="655478" cy="5437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0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30204" y="1622368"/>
              <a:ext cx="876300" cy="476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" name="Picture 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975035" y="2872986"/>
              <a:ext cx="714375" cy="6825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11005" y="2882757"/>
              <a:ext cx="628650" cy="685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4238268" y="1066725"/>
            <a:ext cx="4555853" cy="2813306"/>
            <a:chOff x="4238268" y="1564649"/>
            <a:chExt cx="4555853" cy="2813306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997043" y="2837709"/>
              <a:ext cx="1797078" cy="1540246"/>
            </a:xfrm>
            <a:prstGeom prst="rect">
              <a:avLst/>
            </a:prstGeom>
          </p:spPr>
        </p:pic>
        <p:sp>
          <p:nvSpPr>
            <p:cNvPr id="4" name="椭圆形标注 3"/>
            <p:cNvSpPr/>
            <p:nvPr/>
          </p:nvSpPr>
          <p:spPr>
            <a:xfrm>
              <a:off x="4238268" y="1564649"/>
              <a:ext cx="3045125" cy="1070949"/>
            </a:xfrm>
            <a:prstGeom prst="wedgeEllipseCallout">
              <a:avLst>
                <a:gd name="adj1" fmla="val 62453"/>
                <a:gd name="adj2" fmla="val 70555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按照动物的颜色来分类整理。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605437" y="3203536"/>
          <a:ext cx="4064000" cy="1285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合计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黄色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红色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绿色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）只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）只</a:t>
                      </a:r>
                      <a:endParaRPr lang="zh-CN" altLang="en-US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</a:t>
                      </a:r>
                      <a:r>
                        <a:rPr lang="zh-CN" altLang="en-US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）只</a:t>
                      </a:r>
                      <a:endParaRPr lang="zh-CN" altLang="en-US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）只</a:t>
                      </a:r>
                      <a:endParaRPr lang="zh-CN" altLang="en-US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813752" y="3573744"/>
            <a:ext cx="652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1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922094" y="3572255"/>
            <a:ext cx="652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1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911975" y="3572254"/>
            <a:ext cx="652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1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899134" y="3573744"/>
            <a:ext cx="652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1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0410" y="1246750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1492675" y="1236887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2152394" y="1375163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70" name="TextBox 69"/>
          <p:cNvSpPr txBox="1"/>
          <p:nvPr/>
        </p:nvSpPr>
        <p:spPr>
          <a:xfrm>
            <a:off x="2930972" y="1360221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72" name="TextBox 71"/>
          <p:cNvSpPr txBox="1"/>
          <p:nvPr/>
        </p:nvSpPr>
        <p:spPr>
          <a:xfrm>
            <a:off x="3492558" y="1376800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3557750" y="2150427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75" name="TextBox 74"/>
          <p:cNvSpPr txBox="1"/>
          <p:nvPr/>
        </p:nvSpPr>
        <p:spPr>
          <a:xfrm>
            <a:off x="3492557" y="2672159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76" name="TextBox 75"/>
          <p:cNvSpPr txBox="1"/>
          <p:nvPr/>
        </p:nvSpPr>
        <p:spPr>
          <a:xfrm>
            <a:off x="2782226" y="2665373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2782226" y="2114159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78" name="TextBox 77"/>
          <p:cNvSpPr txBox="1"/>
          <p:nvPr/>
        </p:nvSpPr>
        <p:spPr>
          <a:xfrm>
            <a:off x="2057304" y="2081893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79" name="TextBox 78"/>
          <p:cNvSpPr txBox="1"/>
          <p:nvPr/>
        </p:nvSpPr>
        <p:spPr>
          <a:xfrm>
            <a:off x="2057304" y="2627862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1356259" y="2610161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1360207" y="1999343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737438" y="2081893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83" name="TextBox 82"/>
          <p:cNvSpPr txBox="1"/>
          <p:nvPr/>
        </p:nvSpPr>
        <p:spPr>
          <a:xfrm>
            <a:off x="558445" y="2746211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9" name="圆角矩形标注 8"/>
          <p:cNvSpPr/>
          <p:nvPr/>
        </p:nvSpPr>
        <p:spPr>
          <a:xfrm>
            <a:off x="1222944" y="4092536"/>
            <a:ext cx="2136299" cy="511210"/>
          </a:xfrm>
          <a:prstGeom prst="wedgeRoundRectCallout">
            <a:avLst>
              <a:gd name="adj1" fmla="val -13955"/>
              <a:gd name="adj2" fmla="val -106332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黄色的数量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红色的数量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绿色的数量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2" grpId="0"/>
      <p:bldP spid="63" grpId="0"/>
      <p:bldP spid="64" grpId="0"/>
      <p:bldP spid="2" grpId="0"/>
      <p:bldP spid="35" grpId="0"/>
      <p:bldP spid="69" grpId="0"/>
      <p:bldP spid="70" grpId="0"/>
      <p:bldP spid="72" grpId="0"/>
      <p:bldP spid="73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69443" y="425916"/>
            <a:ext cx="6643674" cy="457048"/>
            <a:chOff x="632931" y="837426"/>
            <a:chExt cx="6643674" cy="457048"/>
          </a:xfrm>
        </p:grpSpPr>
        <p:sp>
          <p:nvSpPr>
            <p:cNvPr id="25" name="TextBox 15"/>
            <p:cNvSpPr txBox="1">
              <a:spLocks noChangeArrowheads="1"/>
            </p:cNvSpPr>
            <p:nvPr/>
          </p:nvSpPr>
          <p:spPr bwMode="auto">
            <a:xfrm>
              <a:off x="1199932" y="837426"/>
              <a:ext cx="6076673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1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下面小动物的统计情况是怎样的？</a:t>
              </a:r>
              <a:endPara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6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2931" y="939188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478823" y="1253453"/>
            <a:ext cx="3572410" cy="2025900"/>
            <a:chOff x="2930204" y="1542657"/>
            <a:chExt cx="3572410" cy="20259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99587" y="2845246"/>
              <a:ext cx="628650" cy="685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02137" y="2983791"/>
              <a:ext cx="876300" cy="476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555744" y="1546252"/>
              <a:ext cx="714375" cy="6825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806504" y="1561381"/>
              <a:ext cx="655478" cy="5437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2" name="Picture 6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144016" y="2942389"/>
              <a:ext cx="655478" cy="5437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6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270119" y="1561381"/>
              <a:ext cx="655478" cy="5437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3699587" y="2181338"/>
              <a:ext cx="530619" cy="6639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5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02137" y="2406507"/>
              <a:ext cx="876300" cy="476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6" name="Picture 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114568" y="2301194"/>
              <a:ext cx="714375" cy="6825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7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929718" y="1542657"/>
              <a:ext cx="530619" cy="6639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8" name="Picture 6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847136" y="2372737"/>
              <a:ext cx="655478" cy="5437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9" name="Picture 6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114895" y="2333020"/>
              <a:ext cx="655478" cy="5437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0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30204" y="1622368"/>
              <a:ext cx="876300" cy="476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" name="Picture 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975035" y="2872986"/>
              <a:ext cx="714375" cy="6825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11005" y="2882757"/>
              <a:ext cx="628650" cy="685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4274780" y="1153139"/>
            <a:ext cx="4555853" cy="2813306"/>
            <a:chOff x="4238268" y="1564649"/>
            <a:chExt cx="4555853" cy="2813306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997043" y="2837709"/>
              <a:ext cx="1797078" cy="1540246"/>
            </a:xfrm>
            <a:prstGeom prst="rect">
              <a:avLst/>
            </a:prstGeom>
          </p:spPr>
        </p:pic>
        <p:sp>
          <p:nvSpPr>
            <p:cNvPr id="4" name="椭圆形标注 3"/>
            <p:cNvSpPr/>
            <p:nvPr/>
          </p:nvSpPr>
          <p:spPr>
            <a:xfrm>
              <a:off x="4238268" y="1564649"/>
              <a:ext cx="3045125" cy="1070949"/>
            </a:xfrm>
            <a:prstGeom prst="wedgeEllipseCallout">
              <a:avLst>
                <a:gd name="adj1" fmla="val 62453"/>
                <a:gd name="adj2" fmla="val 70555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按照动物的种类来分类整理。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609395" y="3249518"/>
          <a:ext cx="4415934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5989"/>
                <a:gridCol w="735989"/>
                <a:gridCol w="735989"/>
                <a:gridCol w="735989"/>
                <a:gridCol w="735989"/>
                <a:gridCol w="735989"/>
              </a:tblGrid>
              <a:tr h="57993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合计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长颈鹿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骆驼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螃蟹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鳄鱼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袋鼠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81873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）只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）只</a:t>
                      </a:r>
                      <a:endParaRPr lang="zh-CN" altLang="en-US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</a:t>
                      </a:r>
                      <a:r>
                        <a:rPr lang="zh-CN" altLang="en-US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）只</a:t>
                      </a:r>
                      <a:endParaRPr lang="zh-CN" altLang="en-US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）只</a:t>
                      </a:r>
                      <a:endParaRPr lang="zh-CN" altLang="en-US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）只</a:t>
                      </a:r>
                      <a:endParaRPr lang="zh-CN" altLang="en-US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）只</a:t>
                      </a:r>
                      <a:endParaRPr lang="zh-CN" altLang="en-US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823903" y="3920157"/>
            <a:ext cx="652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1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051233" y="3900692"/>
            <a:ext cx="652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1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703819" y="3917216"/>
            <a:ext cx="652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1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36922" y="1333164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1529187" y="1323301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2188906" y="1461577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70" name="TextBox 69"/>
          <p:cNvSpPr txBox="1"/>
          <p:nvPr/>
        </p:nvSpPr>
        <p:spPr>
          <a:xfrm>
            <a:off x="2967484" y="1446635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72" name="TextBox 71"/>
          <p:cNvSpPr txBox="1"/>
          <p:nvPr/>
        </p:nvSpPr>
        <p:spPr>
          <a:xfrm>
            <a:off x="3529070" y="1463214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3594262" y="2236841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75" name="TextBox 74"/>
          <p:cNvSpPr txBox="1"/>
          <p:nvPr/>
        </p:nvSpPr>
        <p:spPr>
          <a:xfrm>
            <a:off x="3529069" y="2758573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76" name="TextBox 75"/>
          <p:cNvSpPr txBox="1"/>
          <p:nvPr/>
        </p:nvSpPr>
        <p:spPr>
          <a:xfrm>
            <a:off x="2818738" y="2751787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2818738" y="2200573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78" name="TextBox 77"/>
          <p:cNvSpPr txBox="1"/>
          <p:nvPr/>
        </p:nvSpPr>
        <p:spPr>
          <a:xfrm>
            <a:off x="2093816" y="2168307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79" name="TextBox 78"/>
          <p:cNvSpPr txBox="1"/>
          <p:nvPr/>
        </p:nvSpPr>
        <p:spPr>
          <a:xfrm>
            <a:off x="2093816" y="2714276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1392771" y="2696575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1396719" y="2085757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773950" y="2168307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83" name="TextBox 82"/>
          <p:cNvSpPr txBox="1"/>
          <p:nvPr/>
        </p:nvSpPr>
        <p:spPr>
          <a:xfrm>
            <a:off x="594957" y="2832625"/>
            <a:ext cx="3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√</a:t>
            </a:r>
            <a:endParaRPr lang="zh-CN" altLang="en-US" dirty="0"/>
          </a:p>
        </p:txBody>
      </p:sp>
      <p:sp>
        <p:nvSpPr>
          <p:cNvPr id="9" name="圆角矩形标注 8"/>
          <p:cNvSpPr/>
          <p:nvPr/>
        </p:nvSpPr>
        <p:spPr>
          <a:xfrm>
            <a:off x="851525" y="4364796"/>
            <a:ext cx="2136299" cy="511210"/>
          </a:xfrm>
          <a:prstGeom prst="wedgeRoundRectCallout">
            <a:avLst>
              <a:gd name="adj1" fmla="val -6429"/>
              <a:gd name="adj2" fmla="val -102401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所有动物的数量之和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505542" y="3918668"/>
            <a:ext cx="652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1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299661" y="3900693"/>
            <a:ext cx="652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1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51436" y="3900691"/>
            <a:ext cx="8927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1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3" grpId="0"/>
      <p:bldP spid="64" grpId="0"/>
      <p:bldP spid="2" grpId="0"/>
      <p:bldP spid="35" grpId="0"/>
      <p:bldP spid="69" grpId="0"/>
      <p:bldP spid="70" grpId="0"/>
      <p:bldP spid="72" grpId="0"/>
      <p:bldP spid="73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9" grpId="0" animBg="1"/>
      <p:bldP spid="52" grpId="0"/>
      <p:bldP spid="53" grpId="0"/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632931" y="443168"/>
            <a:ext cx="6095673" cy="457048"/>
            <a:chOff x="632931" y="854678"/>
            <a:chExt cx="6095673" cy="457048"/>
          </a:xfrm>
        </p:grpSpPr>
        <p:sp>
          <p:nvSpPr>
            <p:cNvPr id="25" name="TextBox 15"/>
            <p:cNvSpPr txBox="1">
              <a:spLocks noChangeArrowheads="1"/>
            </p:cNvSpPr>
            <p:nvPr/>
          </p:nvSpPr>
          <p:spPr bwMode="auto">
            <a:xfrm>
              <a:off x="1139550" y="854678"/>
              <a:ext cx="5589054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1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下面是某地区十二月份天气情况的统计结果。</a:t>
              </a:r>
              <a:endPara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6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2931" y="939188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93963" y="1160695"/>
          <a:ext cx="3614467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8175"/>
                <a:gridCol w="2656292"/>
              </a:tblGrid>
              <a:tr h="33282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晴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正 正 正</a:t>
                      </a:r>
                      <a:endParaRPr lang="zh-CN" altLang="en-US" dirty="0"/>
                    </a:p>
                  </a:txBody>
                  <a:tcPr/>
                </a:tc>
              </a:tr>
              <a:tr h="33282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多云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正 正</a:t>
                      </a:r>
                      <a:endParaRPr lang="zh-CN" altLang="en-US" dirty="0"/>
                    </a:p>
                  </a:txBody>
                  <a:tcPr/>
                </a:tc>
              </a:tr>
              <a:tr h="33282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雪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正 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5" name="直接连接符 4"/>
          <p:cNvCxnSpPr/>
          <p:nvPr/>
        </p:nvCxnSpPr>
        <p:spPr>
          <a:xfrm>
            <a:off x="2596551" y="1908996"/>
            <a:ext cx="1418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1139549" y="2604740"/>
          <a:ext cx="6166125" cy="109029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55375"/>
                <a:gridCol w="2055375"/>
                <a:gridCol w="2055375"/>
              </a:tblGrid>
              <a:tr h="51117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晴</a:t>
                      </a:r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多云</a:t>
                      </a:r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雪</a:t>
                      </a:r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1117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sz="1600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</a:t>
                      </a:r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）天</a:t>
                      </a:r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sz="1600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</a:t>
                      </a:r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）天</a:t>
                      </a:r>
                      <a:endParaRPr lang="zh-CN" altLang="en-US" sz="16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zh-CN" altLang="en-US" sz="1600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</a:t>
                      </a:r>
                      <a:r>
                        <a:rPr lang="zh-CN" altLang="en-US" sz="16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）天</a:t>
                      </a:r>
                      <a:endParaRPr lang="zh-CN" altLang="en-US" sz="16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30" name="组合 29"/>
          <p:cNvGrpSpPr/>
          <p:nvPr/>
        </p:nvGrpSpPr>
        <p:grpSpPr>
          <a:xfrm>
            <a:off x="5362575" y="998190"/>
            <a:ext cx="3431546" cy="2602210"/>
            <a:chOff x="5362575" y="1409700"/>
            <a:chExt cx="3431546" cy="2602210"/>
          </a:xfrm>
        </p:grpSpPr>
        <p:sp>
          <p:nvSpPr>
            <p:cNvPr id="11" name="椭圆形标注 10"/>
            <p:cNvSpPr/>
            <p:nvPr/>
          </p:nvSpPr>
          <p:spPr>
            <a:xfrm>
              <a:off x="5362575" y="1409700"/>
              <a:ext cx="2247900" cy="1171575"/>
            </a:xfrm>
            <a:prstGeom prst="wedgeEllipseCallout">
              <a:avLst>
                <a:gd name="adj1" fmla="val 49930"/>
                <a:gd name="adj2" fmla="val 50305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一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个“正”字的一笔代表一天，“正”字代表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天。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58100" y="2655887"/>
              <a:ext cx="1136021" cy="1356023"/>
            </a:xfrm>
            <a:prstGeom prst="rect">
              <a:avLst/>
            </a:prstGeom>
          </p:spPr>
        </p:pic>
      </p:grpSp>
      <p:sp>
        <p:nvSpPr>
          <p:cNvPr id="20" name="TextBox 19"/>
          <p:cNvSpPr txBox="1"/>
          <p:nvPr/>
        </p:nvSpPr>
        <p:spPr>
          <a:xfrm>
            <a:off x="1866898" y="3131790"/>
            <a:ext cx="6000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</a:rPr>
              <a:t>15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00473" y="3114913"/>
            <a:ext cx="6000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</a:rPr>
              <a:t>10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919785" y="3131790"/>
            <a:ext cx="6000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6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21" name="矩形标注 20"/>
          <p:cNvSpPr/>
          <p:nvPr/>
        </p:nvSpPr>
        <p:spPr>
          <a:xfrm>
            <a:off x="645591" y="3827115"/>
            <a:ext cx="1550542" cy="904875"/>
          </a:xfrm>
          <a:prstGeom prst="wedgeRectCallout">
            <a:avLst>
              <a:gd name="adj1" fmla="val 39433"/>
              <a:gd name="adj2" fmla="val -89084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三个“正”字就是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3×5=15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3524250" y="3912840"/>
            <a:ext cx="1562100" cy="819150"/>
          </a:xfrm>
          <a:prstGeom prst="wedgeRoundRectCallout">
            <a:avLst>
              <a:gd name="adj1" fmla="val -11594"/>
              <a:gd name="adj2" fmla="val -10945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个“正”字就是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2×5=10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6019800" y="3827115"/>
            <a:ext cx="1638300" cy="703120"/>
          </a:xfrm>
          <a:prstGeom prst="wedgeRoundRectCallout">
            <a:avLst>
              <a:gd name="adj1" fmla="val -36162"/>
              <a:gd name="adj2" fmla="val -97352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一个“正”字加一笔就是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5+1=6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  <p:bldP spid="29" grpId="0"/>
      <p:bldP spid="21" grpId="0" animBg="1"/>
      <p:bldP spid="22" grpId="0" animBg="1"/>
      <p:bldP spid="23" grpId="0" animBg="1"/>
    </p:bldLst>
  </p:timing>
</p:sld>
</file>

<file path=ppt/tags/tag1.xml><?xml version="1.0" encoding="utf-8"?>
<p:tagLst xmlns:p="http://schemas.openxmlformats.org/presentationml/2006/main">
  <p:tag name="KSO_WPP_MARK_KEY" val="f263ce1a-0820-4ef7-9d87-877c524620b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1095</Words>
  <Application>WPS 演示</Application>
  <PresentationFormat>全屏显示(16:9)</PresentationFormat>
  <Paragraphs>524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124</cp:revision>
  <dcterms:created xsi:type="dcterms:W3CDTF">2018-09-11T05:46:00Z</dcterms:created>
  <dcterms:modified xsi:type="dcterms:W3CDTF">2023-02-01T02:03:18Z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8C209BEF8506460DBB72847C9692536F</vt:lpwstr>
  </property>
  <property fmtid="{D5CDD505-2E9C-101B-9397-08002B2CF9AE}" pid="3" name="KSOProductBuildVer">
    <vt:lpwstr>2052-11.1.0.13703</vt:lpwstr>
  </property>
</Properties>
</file>