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30" r:id="rId5"/>
    <p:sldId id="331" r:id="rId6"/>
    <p:sldId id="332" r:id="rId7"/>
    <p:sldId id="333" r:id="rId8"/>
    <p:sldId id="334" r:id="rId9"/>
    <p:sldId id="284" r:id="rId10"/>
    <p:sldId id="286" r:id="rId11"/>
    <p:sldId id="346" r:id="rId12"/>
    <p:sldId id="347" r:id="rId13"/>
    <p:sldId id="348" r:id="rId14"/>
    <p:sldId id="349" r:id="rId15"/>
    <p:sldId id="350" r:id="rId16"/>
    <p:sldId id="313" r:id="rId17"/>
    <p:sldId id="338" r:id="rId18"/>
    <p:sldId id="351" r:id="rId19"/>
    <p:sldId id="352" r:id="rId20"/>
    <p:sldId id="353" r:id="rId21"/>
    <p:sldId id="354" r:id="rId22"/>
    <p:sldId id="355" r:id="rId23"/>
    <p:sldId id="345" r:id="rId24"/>
    <p:sldId id="341" r:id="rId25"/>
    <p:sldId id="356" r:id="rId26"/>
    <p:sldId id="357" r:id="rId27"/>
    <p:sldId id="358" r:id="rId28"/>
    <p:sldId id="359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>
        <p:scale>
          <a:sx n="100" d="100"/>
          <a:sy n="100" d="100"/>
        </p:scale>
        <p:origin x="-954" y="-4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10095" y="489775"/>
            <a:ext cx="5243277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第一单元 有</a:t>
            </a: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余数的除法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4" y="1770991"/>
            <a:ext cx="12186116" cy="1412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除法竖式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883" y="3942542"/>
            <a:ext cx="3219719" cy="291842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 bwMode="auto">
          <a:xfrm>
            <a:off x="3515422" y="3419322"/>
            <a:ext cx="2095678" cy="2285707"/>
            <a:chOff x="3419872" y="2369455"/>
            <a:chExt cx="1557224" cy="16752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83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B050"/>
                  </a:solidFill>
                  <a:latin typeface="Arial" panose="020B0604020202020204" pitchFamily="34" charset="0"/>
                </a:rPr>
                <a:t>4</a:t>
              </a:r>
              <a:endParaRPr lang="en-US" altLang="zh-CN" sz="280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30"/>
            <p:cNvSpPr txBox="1">
              <a:spLocks noChangeArrowheads="1"/>
            </p:cNvSpPr>
            <p:nvPr/>
          </p:nvSpPr>
          <p:spPr bwMode="auto">
            <a:xfrm>
              <a:off x="3994283" y="2800645"/>
              <a:ext cx="720725" cy="383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B050"/>
                  </a:solidFill>
                  <a:latin typeface="Arial" panose="020B0604020202020204" pitchFamily="34" charset="0"/>
                </a:rPr>
                <a:t>1 3</a:t>
              </a:r>
              <a:endParaRPr lang="en-US" altLang="zh-CN" sz="2800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Line 31"/>
            <p:cNvSpPr>
              <a:spLocks noChangeShapeType="1"/>
            </p:cNvSpPr>
            <p:nvPr/>
          </p:nvSpPr>
          <p:spPr bwMode="auto">
            <a:xfrm>
              <a:off x="3854063" y="366121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00B050"/>
                </a:solidFill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auto">
            <a:xfrm>
              <a:off x="4216396" y="3661210"/>
              <a:ext cx="463954" cy="383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B050"/>
                  </a:solidFill>
                  <a:latin typeface="Arial" panose="020B0604020202020204" pitchFamily="34" charset="0"/>
                </a:rPr>
                <a:t>1</a:t>
              </a:r>
              <a:endParaRPr lang="en-US" altLang="zh-CN" sz="2800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4166397" y="2369455"/>
              <a:ext cx="513953" cy="383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B050"/>
                  </a:solidFill>
                  <a:latin typeface="Arial" panose="020B0604020202020204" pitchFamily="34" charset="0"/>
                </a:rPr>
                <a:t>3</a:t>
              </a:r>
              <a:endParaRPr lang="en-US" altLang="zh-CN" sz="2800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4034611" y="3194320"/>
              <a:ext cx="942485" cy="383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B050"/>
                  </a:solidFill>
                  <a:latin typeface="Arial" panose="020B0604020202020204" pitchFamily="34" charset="0"/>
                </a:rPr>
                <a:t>1 2</a:t>
              </a:r>
              <a:endParaRPr lang="en-US" altLang="zh-CN" sz="2800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921" y="1403798"/>
            <a:ext cx="83022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用小棒摆一摆，再计算。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62066" y="3177958"/>
            <a:ext cx="1475606" cy="575417"/>
            <a:chOff x="1986984" y="5698797"/>
            <a:chExt cx="1475606" cy="5754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5744" y="5726604"/>
              <a:ext cx="1176695" cy="54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29"/>
            <p:cNvSpPr txBox="1">
              <a:spLocks noChangeArrowheads="1"/>
            </p:cNvSpPr>
            <p:nvPr/>
          </p:nvSpPr>
          <p:spPr bwMode="auto">
            <a:xfrm>
              <a:off x="1986984" y="5698797"/>
              <a:ext cx="3273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4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2641436" y="5732793"/>
              <a:ext cx="82115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2 3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57212" y="3253940"/>
            <a:ext cx="1475606" cy="575417"/>
            <a:chOff x="1986984" y="5698797"/>
            <a:chExt cx="1475606" cy="57541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5744" y="5726604"/>
              <a:ext cx="1176695" cy="54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29"/>
            <p:cNvSpPr txBox="1">
              <a:spLocks noChangeArrowheads="1"/>
            </p:cNvSpPr>
            <p:nvPr/>
          </p:nvSpPr>
          <p:spPr bwMode="auto">
            <a:xfrm>
              <a:off x="1986984" y="5698797"/>
              <a:ext cx="3273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3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  <p:sp>
          <p:nvSpPr>
            <p:cNvPr id="12" name="Text Box 30"/>
            <p:cNvSpPr txBox="1">
              <a:spLocks noChangeArrowheads="1"/>
            </p:cNvSpPr>
            <p:nvPr/>
          </p:nvSpPr>
          <p:spPr bwMode="auto">
            <a:xfrm>
              <a:off x="2641436" y="5732793"/>
              <a:ext cx="82115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1 4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5378" y="40724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54686" y="4270804"/>
            <a:ext cx="2414468" cy="1882156"/>
            <a:chOff x="1954686" y="4270804"/>
            <a:chExt cx="2414468" cy="1882156"/>
          </a:xfrm>
        </p:grpSpPr>
        <p:grpSp>
          <p:nvGrpSpPr>
            <p:cNvPr id="14" name="组合 13"/>
            <p:cNvGrpSpPr/>
            <p:nvPr/>
          </p:nvGrpSpPr>
          <p:grpSpPr bwMode="auto">
            <a:xfrm>
              <a:off x="2618510" y="4270804"/>
              <a:ext cx="1750644" cy="1882156"/>
              <a:chOff x="3419872" y="2369455"/>
              <a:chExt cx="1536536" cy="1557153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2 3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31"/>
              <p:cNvSpPr>
                <a:spLocks noChangeShapeType="1"/>
              </p:cNvSpPr>
              <p:nvPr/>
            </p:nvSpPr>
            <p:spPr bwMode="auto">
              <a:xfrm>
                <a:off x="3854063" y="351204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32"/>
              <p:cNvSpPr txBox="1">
                <a:spLocks noChangeArrowheads="1"/>
              </p:cNvSpPr>
              <p:nvPr/>
            </p:nvSpPr>
            <p:spPr bwMode="auto">
              <a:xfrm>
                <a:off x="4191396" y="3621051"/>
                <a:ext cx="463954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Text Box 33"/>
              <p:cNvSpPr txBox="1">
                <a:spLocks noChangeArrowheads="1"/>
              </p:cNvSpPr>
              <p:nvPr/>
            </p:nvSpPr>
            <p:spPr bwMode="auto">
              <a:xfrm>
                <a:off x="4166397" y="2369455"/>
                <a:ext cx="513953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Text Box 30"/>
              <p:cNvSpPr txBox="1">
                <a:spLocks noChangeArrowheads="1"/>
              </p:cNvSpPr>
              <p:nvPr/>
            </p:nvSpPr>
            <p:spPr bwMode="auto">
              <a:xfrm>
                <a:off x="4013923" y="3131899"/>
                <a:ext cx="94248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2 0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954686" y="4864926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 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37085" y="4270804"/>
            <a:ext cx="2414468" cy="1882156"/>
            <a:chOff x="5857076" y="4228022"/>
            <a:chExt cx="2414468" cy="1882156"/>
          </a:xfrm>
        </p:grpSpPr>
        <p:grpSp>
          <p:nvGrpSpPr>
            <p:cNvPr id="28" name="组合 27"/>
            <p:cNvGrpSpPr/>
            <p:nvPr/>
          </p:nvGrpSpPr>
          <p:grpSpPr bwMode="auto">
            <a:xfrm>
              <a:off x="6520900" y="4228022"/>
              <a:ext cx="1750644" cy="1882156"/>
              <a:chOff x="3419872" y="2369455"/>
              <a:chExt cx="1536536" cy="1557153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1 4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31"/>
              <p:cNvSpPr>
                <a:spLocks noChangeShapeType="1"/>
              </p:cNvSpPr>
              <p:nvPr/>
            </p:nvSpPr>
            <p:spPr bwMode="auto">
              <a:xfrm>
                <a:off x="3854063" y="351204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Text Box 32"/>
              <p:cNvSpPr txBox="1">
                <a:spLocks noChangeArrowheads="1"/>
              </p:cNvSpPr>
              <p:nvPr/>
            </p:nvSpPr>
            <p:spPr bwMode="auto">
              <a:xfrm>
                <a:off x="4237642" y="3621051"/>
                <a:ext cx="463954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33"/>
              <p:cNvSpPr txBox="1">
                <a:spLocks noChangeArrowheads="1"/>
              </p:cNvSpPr>
              <p:nvPr/>
            </p:nvSpPr>
            <p:spPr bwMode="auto">
              <a:xfrm>
                <a:off x="4166397" y="2369455"/>
                <a:ext cx="513953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30"/>
              <p:cNvSpPr txBox="1">
                <a:spLocks noChangeArrowheads="1"/>
              </p:cNvSpPr>
              <p:nvPr/>
            </p:nvSpPr>
            <p:spPr bwMode="auto">
              <a:xfrm>
                <a:off x="4013923" y="3131899"/>
                <a:ext cx="94248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1 2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5857076" y="4874517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 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27095" y="2254637"/>
            <a:ext cx="5951410" cy="523220"/>
            <a:chOff x="3127095" y="2254637"/>
            <a:chExt cx="5951410" cy="523220"/>
          </a:xfrm>
        </p:grpSpPr>
        <p:sp>
          <p:nvSpPr>
            <p:cNvPr id="65" name="文本框 64"/>
            <p:cNvSpPr txBox="1"/>
            <p:nvPr/>
          </p:nvSpPr>
          <p:spPr>
            <a:xfrm>
              <a:off x="3127095" y="225463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187053" y="225463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652824" y="225463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714303" y="225463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3492" y="1163638"/>
            <a:ext cx="98588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用竖式计算解决有余数除法的实际问题：要根据实际情况来决定余数的“取”“舍”。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3492" y="2518123"/>
            <a:ext cx="100057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野营小队的共有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人，每顶帐篷住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人，需要搭几顶帐篷？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6545" y="3903118"/>
            <a:ext cx="9942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需要搭几顶帐篷，就是求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里面有几个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，用除法计算，列式为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。列竖式计算出结果是，搭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顶帐篷，还余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人，这两个人也需要一顶帐篷，因此，一共需要搭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（顶）。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正确解答为：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（顶）……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（顶）。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1871" y="1313645"/>
            <a:ext cx="96849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一顶帐篷需要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米的布，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米的布最多可以搭多少顶帐篷？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1871" y="2759657"/>
            <a:ext cx="9182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【讲解】求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最多可以搭多少顶帐篷，就是求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里面有多少个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，用除法计算：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，余下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米的布不够搭一顶帐篷，应舍去。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正确解答为：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（顶）……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 答：最多可以搭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顶帐篷。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1871" y="4651111"/>
            <a:ext cx="9425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【方法小结】运用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有余数除法的知识解决实际问题时，要根据实际情况来决定余数的“取”“舍”。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1536" y="1170402"/>
            <a:ext cx="9728945" cy="1955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【小练习】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看一本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页的故事书，小明每天看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页，需要多少天看完？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每支钢笔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支钢笔，够吗？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1536" y="3340019"/>
            <a:ext cx="9621078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讲评：每天看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页里面有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天后还剩下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页还要看，所以一共要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2.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里面最多有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，剩下的钱不够买一支钢笔。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54133" y="4716502"/>
            <a:ext cx="2611674" cy="174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4552" y="1192852"/>
            <a:ext cx="853791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里最大能填几？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 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 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66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0310" y="3261084"/>
            <a:ext cx="10623421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算式填空。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45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），余数是（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算式读作（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算式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读作（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2411" y="1946904"/>
            <a:ext cx="6274304" cy="1198764"/>
            <a:chOff x="1522411" y="1946904"/>
            <a:chExt cx="6274304" cy="1198764"/>
          </a:xfrm>
        </p:grpSpPr>
        <p:sp>
          <p:nvSpPr>
            <p:cNvPr id="16" name="文本框 15"/>
            <p:cNvSpPr txBox="1"/>
            <p:nvPr/>
          </p:nvSpPr>
          <p:spPr>
            <a:xfrm>
              <a:off x="1522411" y="1946904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23188" y="1946904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32513" y="1946904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32513" y="262244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23188" y="261279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22411" y="258554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24153" y="4682988"/>
            <a:ext cx="8423085" cy="1180160"/>
            <a:chOff x="2224153" y="4682988"/>
            <a:chExt cx="8423085" cy="1180160"/>
          </a:xfrm>
        </p:grpSpPr>
        <p:sp>
          <p:nvSpPr>
            <p:cNvPr id="22" name="文本框 21"/>
            <p:cNvSpPr txBox="1"/>
            <p:nvPr/>
          </p:nvSpPr>
          <p:spPr>
            <a:xfrm>
              <a:off x="2224153" y="468298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61590" y="468298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447187" y="468298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143868" y="471188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754871" y="5322245"/>
              <a:ext cx="25186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128600" y="5339928"/>
              <a:ext cx="25186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36372" y="1580359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：用竖式计算。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39037" y="2597888"/>
            <a:ext cx="1475606" cy="575417"/>
            <a:chOff x="1986984" y="5698797"/>
            <a:chExt cx="1475606" cy="57541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5744" y="5726604"/>
              <a:ext cx="1176695" cy="54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1986984" y="5698797"/>
              <a:ext cx="3273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5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2641436" y="5732793"/>
              <a:ext cx="82115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3  3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65714" y="2597888"/>
            <a:ext cx="1475606" cy="575417"/>
            <a:chOff x="1986984" y="5698797"/>
            <a:chExt cx="1475606" cy="57541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85744" y="5726604"/>
              <a:ext cx="1176695" cy="54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1986984" y="5698797"/>
              <a:ext cx="3273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6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641436" y="5732793"/>
              <a:ext cx="82115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 smtClean="0">
                  <a:latin typeface="Arial" panose="020B0604020202020204" pitchFamily="34" charset="0"/>
                </a:rPr>
                <a:t>4 4 </a:t>
              </a:r>
              <a:endParaRPr lang="en-US" altLang="zh-CN" sz="1800" dirty="0">
                <a:latin typeface="Arial" panose="020B060402020202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592762" y="2456742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34037" y="2501863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68151" y="3542292"/>
            <a:ext cx="6596400" cy="2418441"/>
            <a:chOff x="485012" y="3645323"/>
            <a:chExt cx="6596400" cy="2418441"/>
          </a:xfrm>
        </p:grpSpPr>
        <p:grpSp>
          <p:nvGrpSpPr>
            <p:cNvPr id="34" name="组合 33"/>
            <p:cNvGrpSpPr/>
            <p:nvPr/>
          </p:nvGrpSpPr>
          <p:grpSpPr>
            <a:xfrm>
              <a:off x="2241850" y="4133067"/>
              <a:ext cx="1750644" cy="1930697"/>
              <a:chOff x="2300195" y="3812639"/>
              <a:chExt cx="1750644" cy="1930697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7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8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9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1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330768" y="4133067"/>
              <a:ext cx="1750644" cy="1930697"/>
              <a:chOff x="2300195" y="3812639"/>
              <a:chExt cx="1750644" cy="193069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6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7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9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485012" y="364532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【参考答案】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13289" y="4567184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254564" y="4612305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54133" y="4716502"/>
            <a:ext cx="2611674" cy="174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8584" y="1300766"/>
            <a:ext cx="864371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里最大能填几？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33      46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＞（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43      26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＞（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5038" y="3618964"/>
            <a:ext cx="3459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，比一比。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3609" y="4429057"/>
            <a:ext cx="5205739" cy="1772494"/>
            <a:chOff x="1001029" y="4437781"/>
            <a:chExt cx="5205739" cy="1772494"/>
          </a:xfrm>
        </p:grpSpPr>
        <p:grpSp>
          <p:nvGrpSpPr>
            <p:cNvPr id="6" name="组合 5"/>
            <p:cNvGrpSpPr/>
            <p:nvPr/>
          </p:nvGrpSpPr>
          <p:grpSpPr>
            <a:xfrm>
              <a:off x="1576162" y="4514396"/>
              <a:ext cx="1475606" cy="575417"/>
              <a:chOff x="1986984" y="5698797"/>
              <a:chExt cx="1475606" cy="575417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3  0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28455" y="4591669"/>
              <a:ext cx="1475606" cy="575417"/>
              <a:chOff x="1986984" y="5698797"/>
              <a:chExt cx="1475606" cy="575417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678869" y="5557585"/>
              <a:ext cx="1475606" cy="575417"/>
              <a:chOff x="1986984" y="5698797"/>
              <a:chExt cx="1475606" cy="575417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3  3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731162" y="5634858"/>
              <a:ext cx="1475606" cy="575417"/>
              <a:chOff x="1986984" y="5698797"/>
              <a:chExt cx="1475606" cy="575417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01029" y="4437781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(1)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742304" y="4482902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(2)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1029" y="5543471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(3)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42304" y="5588592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(4)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94540" y="2037636"/>
            <a:ext cx="6274304" cy="1198764"/>
            <a:chOff x="1894540" y="2037636"/>
            <a:chExt cx="6274304" cy="1198764"/>
          </a:xfrm>
        </p:grpSpPr>
        <p:sp>
          <p:nvSpPr>
            <p:cNvPr id="26" name="文本框 25"/>
            <p:cNvSpPr txBox="1"/>
            <p:nvPr/>
          </p:nvSpPr>
          <p:spPr>
            <a:xfrm>
              <a:off x="1894540" y="203763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77430" y="2054818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804642" y="203763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804642" y="271318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601285" y="2702071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94540" y="267627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54133" y="4716502"/>
            <a:ext cx="2611674" cy="174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4236" y="1844679"/>
            <a:ext cx="6569604" cy="4164249"/>
            <a:chOff x="1104236" y="1844679"/>
            <a:chExt cx="6569604" cy="4164249"/>
          </a:xfrm>
        </p:grpSpPr>
        <p:grpSp>
          <p:nvGrpSpPr>
            <p:cNvPr id="4" name="组合 3"/>
            <p:cNvGrpSpPr/>
            <p:nvPr/>
          </p:nvGrpSpPr>
          <p:grpSpPr>
            <a:xfrm>
              <a:off x="1104236" y="1844679"/>
              <a:ext cx="6569604" cy="2068313"/>
              <a:chOff x="511808" y="3995451"/>
              <a:chExt cx="6569604" cy="2068313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241850" y="4133067"/>
                <a:ext cx="1750644" cy="1930697"/>
                <a:chOff x="2300195" y="3812639"/>
                <a:chExt cx="1750644" cy="1930697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2598955" y="4327636"/>
                  <a:ext cx="1176695" cy="5476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2300195" y="4299829"/>
                  <a:ext cx="327377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5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54647" y="4333825"/>
                  <a:ext cx="821154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3 0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" name="Line 31"/>
                <p:cNvSpPr>
                  <a:spLocks noChangeShapeType="1"/>
                </p:cNvSpPr>
                <p:nvPr/>
              </p:nvSpPr>
              <p:spPr bwMode="auto">
                <a:xfrm>
                  <a:off x="2794888" y="5193700"/>
                  <a:ext cx="946415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207710" y="5374004"/>
                  <a:ext cx="528603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0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150744" y="3812639"/>
                  <a:ext cx="585570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6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77024" y="4734217"/>
                  <a:ext cx="1073815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3 0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5330768" y="4133067"/>
                <a:ext cx="1750644" cy="1930697"/>
                <a:chOff x="2300195" y="3812639"/>
                <a:chExt cx="1750644" cy="1930697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2598955" y="4327636"/>
                  <a:ext cx="1176695" cy="5476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2300195" y="4299829"/>
                  <a:ext cx="327377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6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54647" y="4333825"/>
                  <a:ext cx="821154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4 2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" name="Line 31"/>
                <p:cNvSpPr>
                  <a:spLocks noChangeShapeType="1"/>
                </p:cNvSpPr>
                <p:nvPr/>
              </p:nvSpPr>
              <p:spPr bwMode="auto">
                <a:xfrm>
                  <a:off x="2794888" y="5193700"/>
                  <a:ext cx="946415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207710" y="5374004"/>
                  <a:ext cx="528603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0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150744" y="3812639"/>
                  <a:ext cx="585570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7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77024" y="4734217"/>
                  <a:ext cx="1073815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4 2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511808" y="3995451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【参考答案】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513289" y="4567184"/>
                <a:ext cx="6463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(1)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254564" y="4612305"/>
                <a:ext cx="6463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(2)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062930" y="4078231"/>
              <a:ext cx="5568123" cy="1930697"/>
              <a:chOff x="1513289" y="4133067"/>
              <a:chExt cx="5568123" cy="1930697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241850" y="4133067"/>
                <a:ext cx="1750644" cy="1930697"/>
                <a:chOff x="2300195" y="3812639"/>
                <a:chExt cx="1750644" cy="1930697"/>
              </a:xfrm>
            </p:grpSpPr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2598955" y="4327636"/>
                  <a:ext cx="1176695" cy="5476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2300195" y="4299829"/>
                  <a:ext cx="327377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5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54647" y="4333825"/>
                  <a:ext cx="821154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3 3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Line 31"/>
                <p:cNvSpPr>
                  <a:spLocks noChangeShapeType="1"/>
                </p:cNvSpPr>
                <p:nvPr/>
              </p:nvSpPr>
              <p:spPr bwMode="auto">
                <a:xfrm>
                  <a:off x="2794888" y="5193700"/>
                  <a:ext cx="946415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207710" y="5374004"/>
                  <a:ext cx="528603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3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150744" y="3812639"/>
                  <a:ext cx="585570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6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77024" y="4734217"/>
                  <a:ext cx="1073815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3 0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5330768" y="4133067"/>
                <a:ext cx="1750644" cy="1930697"/>
                <a:chOff x="2300195" y="3812639"/>
                <a:chExt cx="1750644" cy="1930697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2598955" y="4327636"/>
                  <a:ext cx="1176695" cy="5476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2300195" y="4299829"/>
                  <a:ext cx="327377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6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54647" y="4333825"/>
                  <a:ext cx="821154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4 4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Line 31"/>
                <p:cNvSpPr>
                  <a:spLocks noChangeShapeType="1"/>
                </p:cNvSpPr>
                <p:nvPr/>
              </p:nvSpPr>
              <p:spPr bwMode="auto">
                <a:xfrm>
                  <a:off x="2794888" y="5193700"/>
                  <a:ext cx="946415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207710" y="5374004"/>
                  <a:ext cx="528603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2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150744" y="3812639"/>
                  <a:ext cx="585570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7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977024" y="4734217"/>
                  <a:ext cx="1073815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800" dirty="0" smtClean="0">
                      <a:latin typeface="Arial" panose="020B0604020202020204" pitchFamily="34" charset="0"/>
                    </a:rPr>
                    <a:t>4 2</a:t>
                  </a:r>
                  <a:endParaRPr lang="en-US" altLang="zh-CN" sz="180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文本框 27"/>
              <p:cNvSpPr txBox="1"/>
              <p:nvPr/>
            </p:nvSpPr>
            <p:spPr>
              <a:xfrm>
                <a:off x="1513289" y="4567184"/>
                <a:ext cx="6463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(3)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254564" y="4612305"/>
                <a:ext cx="6463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(4)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54133" y="4716502"/>
            <a:ext cx="2611674" cy="174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9554" y="1163638"/>
            <a:ext cx="8037778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中，余数是（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A.4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B.3    C.2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中，被除数是（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A.35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B.33   C.37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中，除数最小是（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A.4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B.5    C.6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15135" y="208523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97236" y="353005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60875" y="499824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5161" y="1558344"/>
            <a:ext cx="736932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(1)35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(2)42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(4)25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5161" y="3338045"/>
            <a:ext cx="9151682" cy="2776987"/>
            <a:chOff x="1166057" y="3261793"/>
            <a:chExt cx="9151682" cy="2776987"/>
          </a:xfrm>
        </p:grpSpPr>
        <p:grpSp>
          <p:nvGrpSpPr>
            <p:cNvPr id="5" name="组合 4"/>
            <p:cNvGrpSpPr/>
            <p:nvPr/>
          </p:nvGrpSpPr>
          <p:grpSpPr>
            <a:xfrm>
              <a:off x="1882960" y="3933552"/>
              <a:ext cx="1750644" cy="1930697"/>
              <a:chOff x="2300195" y="3812639"/>
              <a:chExt cx="1750644" cy="1930697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8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123884" y="4010825"/>
              <a:ext cx="1750644" cy="1930697"/>
              <a:chOff x="2300195" y="3812639"/>
              <a:chExt cx="1750644" cy="1930697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9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559119" y="4074447"/>
              <a:ext cx="1736637" cy="1930697"/>
              <a:chOff x="2314202" y="3812639"/>
              <a:chExt cx="1736637" cy="1930697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29"/>
              <p:cNvSpPr txBox="1">
                <a:spLocks noChangeArrowheads="1"/>
              </p:cNvSpPr>
              <p:nvPr/>
            </p:nvSpPr>
            <p:spPr bwMode="auto">
              <a:xfrm>
                <a:off x="2314202" y="4301263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1 5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7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1 2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567095" y="4108083"/>
              <a:ext cx="1750644" cy="1930697"/>
              <a:chOff x="2300195" y="3812639"/>
              <a:chExt cx="1750644" cy="1930697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4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1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1166057" y="32617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【参考答案】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83118" y="383052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33604" y="3846454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19389" y="3848323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088761" y="3840445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(4)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7862023" y="1955763"/>
            <a:ext cx="383790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456043" y="1470152"/>
            <a:ext cx="64059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1. 12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小棒，每</a:t>
            </a: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根分一组，结果怎样？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51" descr="未标题-017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629030" y="2372945"/>
            <a:ext cx="510662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1245763" y="4409283"/>
            <a:ext cx="6264275" cy="1223963"/>
            <a:chOff x="1042988" y="3384550"/>
            <a:chExt cx="6264275" cy="1223963"/>
          </a:xfrm>
        </p:grpSpPr>
        <p:grpSp>
          <p:nvGrpSpPr>
            <p:cNvPr id="42" name="组合 41"/>
            <p:cNvGrpSpPr/>
            <p:nvPr/>
          </p:nvGrpSpPr>
          <p:grpSpPr>
            <a:xfrm>
              <a:off x="1042988" y="3384550"/>
              <a:ext cx="6264275" cy="1223963"/>
              <a:chOff x="1042988" y="3384550"/>
              <a:chExt cx="6264275" cy="1223963"/>
            </a:xfrm>
          </p:grpSpPr>
          <p:pic>
            <p:nvPicPr>
              <p:cNvPr id="46" name="Picture 12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1042988" y="3384550"/>
                <a:ext cx="2087562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14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3132138" y="3384550"/>
                <a:ext cx="2087562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15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5219700" y="3384550"/>
                <a:ext cx="2087563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3" name="AutoShape 9"/>
            <p:cNvSpPr>
              <a:spLocks noChangeArrowheads="1"/>
            </p:cNvSpPr>
            <p:nvPr/>
          </p:nvSpPr>
          <p:spPr bwMode="auto">
            <a:xfrm>
              <a:off x="1192213" y="3417888"/>
              <a:ext cx="1908175" cy="1081087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4" name="AutoShape 10"/>
            <p:cNvSpPr>
              <a:spLocks noChangeArrowheads="1"/>
            </p:cNvSpPr>
            <p:nvPr/>
          </p:nvSpPr>
          <p:spPr bwMode="auto">
            <a:xfrm>
              <a:off x="3279775" y="3417888"/>
              <a:ext cx="1908175" cy="1081087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>
              <a:off x="5370513" y="3417888"/>
              <a:ext cx="1908175" cy="1079500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" name="下箭头 1"/>
          <p:cNvSpPr/>
          <p:nvPr/>
        </p:nvSpPr>
        <p:spPr>
          <a:xfrm>
            <a:off x="4082603" y="3484559"/>
            <a:ext cx="516639" cy="5509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7799821" y="2221231"/>
            <a:ext cx="560286" cy="4978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上下箭头 9"/>
          <p:cNvSpPr/>
          <p:nvPr/>
        </p:nvSpPr>
        <p:spPr>
          <a:xfrm>
            <a:off x="9424276" y="3093341"/>
            <a:ext cx="509037" cy="79032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7759843" y="4242936"/>
            <a:ext cx="383790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4×3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（根）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8318172" y="5264765"/>
            <a:ext cx="1279428" cy="783193"/>
          </a:xfrm>
          <a:prstGeom prst="wedgeRoundRectCallout">
            <a:avLst>
              <a:gd name="adj1" fmla="val 41769"/>
              <a:gd name="adj2" fmla="val -7836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乘法公式验算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9933313" y="1246462"/>
            <a:ext cx="884942" cy="783193"/>
          </a:xfrm>
          <a:prstGeom prst="wedgeRoundRectCallout">
            <a:avLst>
              <a:gd name="adj1" fmla="val -64932"/>
              <a:gd name="adj2" fmla="val 6211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794794" y="3679349"/>
            <a:ext cx="1022981" cy="442674"/>
          </a:xfrm>
          <a:prstGeom prst="wedgeRoundRectCallout">
            <a:avLst>
              <a:gd name="adj1" fmla="val 30696"/>
              <a:gd name="adj2" fmla="val 9813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圈图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 animBg="1"/>
      <p:bldP spid="7" grpId="0" animBg="1"/>
      <p:bldP spid="10" grpId="0" animBg="1"/>
      <p:bldP spid="52" grpId="0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637166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3339" y="1432389"/>
            <a:ext cx="96539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个文具盒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元，王老师带了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元，能买多少个？还剩多少元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3340" y="3631842"/>
            <a:ext cx="96539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兔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妈妈采回来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个蘑菇，平均分给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只小兔，每只小兔能分到多少个？还剩下多少个蘑菇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3339" y="2934074"/>
            <a:ext cx="9384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（个）……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3339" y="5293519"/>
            <a:ext cx="9015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（个）……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88642" y="1163638"/>
            <a:ext cx="102773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里面最多有（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里面最多有（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名男生每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人排一小队，能排成（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）队，还剩（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）在计算有余数的除法中，被除数＝（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）＋（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），余数要比除数（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）在一道有余数的算式中，如果除数是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，余数最大是（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8951" y="1908847"/>
            <a:ext cx="4549836" cy="523220"/>
            <a:chOff x="4508951" y="1908847"/>
            <a:chExt cx="4549836" cy="523220"/>
          </a:xfrm>
        </p:grpSpPr>
        <p:sp>
          <p:nvSpPr>
            <p:cNvPr id="24" name="文本框 23"/>
            <p:cNvSpPr txBox="1"/>
            <p:nvPr/>
          </p:nvSpPr>
          <p:spPr>
            <a:xfrm>
              <a:off x="4508951" y="190884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94585" y="190884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74123" y="2604306"/>
            <a:ext cx="2863598" cy="523220"/>
            <a:chOff x="7574123" y="2604306"/>
            <a:chExt cx="2863598" cy="523220"/>
          </a:xfrm>
        </p:grpSpPr>
        <p:sp>
          <p:nvSpPr>
            <p:cNvPr id="26" name="文本框 25"/>
            <p:cNvSpPr txBox="1"/>
            <p:nvPr/>
          </p:nvSpPr>
          <p:spPr>
            <a:xfrm>
              <a:off x="7574123" y="260430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73519" y="260430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46992" y="3867485"/>
            <a:ext cx="8714606" cy="1155287"/>
            <a:chOff x="1246992" y="3867485"/>
            <a:chExt cx="8714606" cy="1155287"/>
          </a:xfrm>
        </p:grpSpPr>
        <p:sp>
          <p:nvSpPr>
            <p:cNvPr id="28" name="文本框 27"/>
            <p:cNvSpPr txBox="1"/>
            <p:nvPr/>
          </p:nvSpPr>
          <p:spPr>
            <a:xfrm>
              <a:off x="7484354" y="386748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16735" y="3867485"/>
              <a:ext cx="1044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46992" y="4499552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96459" y="44995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01442" y="5156386"/>
            <a:ext cx="8281880" cy="1097956"/>
            <a:chOff x="2401442" y="5156386"/>
            <a:chExt cx="8281880" cy="1097956"/>
          </a:xfrm>
        </p:grpSpPr>
        <p:sp>
          <p:nvSpPr>
            <p:cNvPr id="32" name="文本框 31"/>
            <p:cNvSpPr txBox="1"/>
            <p:nvPr/>
          </p:nvSpPr>
          <p:spPr>
            <a:xfrm>
              <a:off x="10319120" y="515638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01442" y="573112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6"/>
          <p:cNvSpPr txBox="1"/>
          <p:nvPr/>
        </p:nvSpPr>
        <p:spPr>
          <a:xfrm>
            <a:off x="1346204" y="1312806"/>
            <a:ext cx="3459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算一算，比一比。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346204" y="3132928"/>
            <a:ext cx="9151682" cy="2776987"/>
            <a:chOff x="1166057" y="3261793"/>
            <a:chExt cx="9151682" cy="2776987"/>
          </a:xfrm>
        </p:grpSpPr>
        <p:grpSp>
          <p:nvGrpSpPr>
            <p:cNvPr id="62" name="组合 61"/>
            <p:cNvGrpSpPr/>
            <p:nvPr/>
          </p:nvGrpSpPr>
          <p:grpSpPr>
            <a:xfrm>
              <a:off x="1882960" y="3933552"/>
              <a:ext cx="1750644" cy="1930697"/>
              <a:chOff x="2300195" y="3812639"/>
              <a:chExt cx="1750644" cy="1930697"/>
            </a:xfrm>
          </p:grpSpPr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4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5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6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7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8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4123884" y="4010825"/>
              <a:ext cx="1750644" cy="1930697"/>
              <a:chOff x="2300195" y="3812639"/>
              <a:chExt cx="1750644" cy="1930697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7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8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9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1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0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1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559119" y="4074447"/>
              <a:ext cx="1736637" cy="1930697"/>
              <a:chOff x="2314202" y="3812639"/>
              <a:chExt cx="1736637" cy="1930697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 Box 29"/>
              <p:cNvSpPr txBox="1">
                <a:spLocks noChangeArrowheads="1"/>
              </p:cNvSpPr>
              <p:nvPr/>
            </p:nvSpPr>
            <p:spPr bwMode="auto">
              <a:xfrm>
                <a:off x="2314202" y="4301263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0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1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3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4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567095" y="4108083"/>
              <a:ext cx="1750644" cy="1930697"/>
              <a:chOff x="2300195" y="3812639"/>
              <a:chExt cx="1750644" cy="193069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3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4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5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6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7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1166057" y="32617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【参考答案】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383118" y="383052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633604" y="3846454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919389" y="3848323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088761" y="3840445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(4)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78293" y="2036109"/>
            <a:ext cx="9123711" cy="662644"/>
            <a:chOff x="1140341" y="2102128"/>
            <a:chExt cx="9123711" cy="662644"/>
          </a:xfrm>
        </p:grpSpPr>
        <p:grpSp>
          <p:nvGrpSpPr>
            <p:cNvPr id="45" name="组合 44"/>
            <p:cNvGrpSpPr/>
            <p:nvPr/>
          </p:nvGrpSpPr>
          <p:grpSpPr>
            <a:xfrm>
              <a:off x="1845740" y="2182865"/>
              <a:ext cx="1475606" cy="575417"/>
              <a:chOff x="1986984" y="5698797"/>
              <a:chExt cx="1475606" cy="575417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2  4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041614" y="2166934"/>
              <a:ext cx="1475606" cy="575417"/>
              <a:chOff x="1986984" y="5698797"/>
              <a:chExt cx="1475606" cy="575417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2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3  6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374028" y="2169967"/>
              <a:ext cx="1475606" cy="575417"/>
              <a:chOff x="1986984" y="5698797"/>
              <a:chExt cx="1475606" cy="575417"/>
            </a:xfrm>
          </p:grpSpPr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2  3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788446" y="2189355"/>
              <a:ext cx="1475606" cy="575417"/>
              <a:chOff x="1986984" y="5698797"/>
              <a:chExt cx="1475606" cy="575417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85744" y="5726604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Text Box 29"/>
              <p:cNvSpPr txBox="1">
                <a:spLocks noChangeArrowheads="1"/>
              </p:cNvSpPr>
              <p:nvPr/>
            </p:nvSpPr>
            <p:spPr bwMode="auto">
              <a:xfrm>
                <a:off x="1986984" y="5698797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0" name="Text Box 30"/>
              <p:cNvSpPr txBox="1">
                <a:spLocks noChangeArrowheads="1"/>
              </p:cNvSpPr>
              <p:nvPr/>
            </p:nvSpPr>
            <p:spPr bwMode="auto">
              <a:xfrm>
                <a:off x="2641436" y="5732793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140341" y="2102128"/>
              <a:ext cx="77690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(1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59351" y="1247398"/>
            <a:ext cx="8961870" cy="1384995"/>
            <a:chOff x="959351" y="1247398"/>
            <a:chExt cx="8961870" cy="1384995"/>
          </a:xfrm>
        </p:grpSpPr>
        <p:sp>
          <p:nvSpPr>
            <p:cNvPr id="5" name="文本框 4"/>
            <p:cNvSpPr txBox="1"/>
            <p:nvPr/>
          </p:nvSpPr>
          <p:spPr>
            <a:xfrm>
              <a:off x="1330408" y="1247398"/>
              <a:ext cx="8590813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竖式计算。</a:t>
              </a:r>
              <a:endPara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31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22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35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42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59351" y="2019020"/>
              <a:ext cx="77690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(1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                (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endParaRPr lang="zh-CN" altLang="en-US" sz="28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20791" y="3172193"/>
            <a:ext cx="8900430" cy="2689840"/>
            <a:chOff x="1023632" y="2735737"/>
            <a:chExt cx="8900430" cy="2689840"/>
          </a:xfrm>
        </p:grpSpPr>
        <p:grpSp>
          <p:nvGrpSpPr>
            <p:cNvPr id="8" name="组合 7"/>
            <p:cNvGrpSpPr/>
            <p:nvPr/>
          </p:nvGrpSpPr>
          <p:grpSpPr>
            <a:xfrm>
              <a:off x="1708221" y="3487775"/>
              <a:ext cx="1750644" cy="1930697"/>
              <a:chOff x="2300195" y="3812639"/>
              <a:chExt cx="1750644" cy="193069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3 1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2 8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807477" y="3480128"/>
              <a:ext cx="1750644" cy="1930697"/>
              <a:chOff x="2300195" y="3812639"/>
              <a:chExt cx="1750644" cy="1930697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1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7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2 1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958252" y="3494880"/>
              <a:ext cx="1750644" cy="1930697"/>
              <a:chOff x="2300195" y="3812639"/>
              <a:chExt cx="1750644" cy="1930697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6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0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1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3 0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173418" y="3480128"/>
              <a:ext cx="1750644" cy="1930697"/>
              <a:chOff x="2300195" y="3812639"/>
              <a:chExt cx="1750644" cy="1930697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598955" y="4327636"/>
                <a:ext cx="1176695" cy="547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Text Box 29"/>
              <p:cNvSpPr txBox="1">
                <a:spLocks noChangeArrowheads="1"/>
              </p:cNvSpPr>
              <p:nvPr/>
            </p:nvSpPr>
            <p:spPr bwMode="auto">
              <a:xfrm>
                <a:off x="2300195" y="4299829"/>
                <a:ext cx="32737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5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Text Box 30"/>
              <p:cNvSpPr txBox="1">
                <a:spLocks noChangeArrowheads="1"/>
              </p:cNvSpPr>
              <p:nvPr/>
            </p:nvSpPr>
            <p:spPr bwMode="auto">
              <a:xfrm>
                <a:off x="2954647" y="4333825"/>
                <a:ext cx="82115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7" name="Line 31"/>
              <p:cNvSpPr>
                <a:spLocks noChangeShapeType="1"/>
              </p:cNvSpPr>
              <p:nvPr/>
            </p:nvSpPr>
            <p:spPr bwMode="auto">
              <a:xfrm>
                <a:off x="2794888" y="5193700"/>
                <a:ext cx="9464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8" name="Text Box 32"/>
              <p:cNvSpPr txBox="1">
                <a:spLocks noChangeArrowheads="1"/>
              </p:cNvSpPr>
              <p:nvPr/>
            </p:nvSpPr>
            <p:spPr bwMode="auto">
              <a:xfrm>
                <a:off x="3207710" y="5374004"/>
                <a:ext cx="52860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2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9" name="Text Box 33"/>
              <p:cNvSpPr txBox="1">
                <a:spLocks noChangeArrowheads="1"/>
              </p:cNvSpPr>
              <p:nvPr/>
            </p:nvSpPr>
            <p:spPr bwMode="auto">
              <a:xfrm>
                <a:off x="3150744" y="3812639"/>
                <a:ext cx="58557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8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Text Box 30"/>
              <p:cNvSpPr txBox="1">
                <a:spLocks noChangeArrowheads="1"/>
              </p:cNvSpPr>
              <p:nvPr/>
            </p:nvSpPr>
            <p:spPr bwMode="auto">
              <a:xfrm>
                <a:off x="2977024" y="4734217"/>
                <a:ext cx="10738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Arial" panose="020B0604020202020204" pitchFamily="34" charset="0"/>
                  </a:rPr>
                  <a:t>4 0</a:t>
                </a:r>
                <a:endParaRPr lang="en-US" altLang="zh-CN" sz="18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023632" y="273573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【参考答案】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72515" y="3330222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13905" y="3384793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583779" y="3386662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791788" y="3378784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(4)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91674" y="1337145"/>
            <a:ext cx="1003301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块巧克力平均分给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个小朋友，每人分得几块？还剩几块？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）学校图书室新进了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本《少儿天地》，每个班借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本，可以借给多少个班级？还剩下几本？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1674" y="5027822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54133" y="4716502"/>
            <a:ext cx="2611674" cy="174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97324" y="1316777"/>
            <a:ext cx="4536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下面的算式补充完整。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822372" y="1976226"/>
            <a:ext cx="2031753" cy="2121665"/>
            <a:chOff x="3419872" y="2326169"/>
            <a:chExt cx="1598521" cy="1797174"/>
          </a:xfrm>
        </p:grpSpPr>
        <p:pic>
          <p:nvPicPr>
            <p:cNvPr id="7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60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 dirty="0" smtClean="0">
                  <a:latin typeface="Arial" panose="020B0604020202020204" pitchFamily="34" charset="0"/>
                </a:rPr>
                <a:t>7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9" name="Text Box 30"/>
            <p:cNvSpPr txBox="1">
              <a:spLocks noChangeArrowheads="1"/>
            </p:cNvSpPr>
            <p:nvPr/>
          </p:nvSpPr>
          <p:spPr bwMode="auto">
            <a:xfrm>
              <a:off x="3943618" y="2833373"/>
              <a:ext cx="443795" cy="417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 dirty="0" smtClean="0">
                  <a:latin typeface="Arial" panose="020B0604020202020204" pitchFamily="34" charset="0"/>
                </a:rPr>
                <a:t> </a:t>
              </a:r>
              <a:r>
                <a:rPr lang="en-US" altLang="zh-CN" sz="2600" dirty="0">
                  <a:latin typeface="Arial" panose="020B0604020202020204" pitchFamily="34" charset="0"/>
                </a:rPr>
                <a:t>3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10" name="Line 31"/>
            <p:cNvSpPr>
              <a:spLocks noChangeShapeType="1"/>
            </p:cNvSpPr>
            <p:nvPr/>
          </p:nvSpPr>
          <p:spPr bwMode="auto">
            <a:xfrm>
              <a:off x="3854063" y="366121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Text Box 32"/>
            <p:cNvSpPr txBox="1">
              <a:spLocks noChangeArrowheads="1"/>
            </p:cNvSpPr>
            <p:nvPr/>
          </p:nvSpPr>
          <p:spPr bwMode="auto">
            <a:xfrm>
              <a:off x="4266149" y="3680145"/>
              <a:ext cx="463954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/>
                <a:t>2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4185650" y="2326169"/>
              <a:ext cx="513953" cy="547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6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30"/>
            <p:cNvSpPr txBox="1">
              <a:spLocks noChangeArrowheads="1"/>
            </p:cNvSpPr>
            <p:nvPr/>
          </p:nvSpPr>
          <p:spPr bwMode="auto">
            <a:xfrm>
              <a:off x="4036938" y="3203226"/>
              <a:ext cx="981455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/>
                <a:t>3</a:t>
              </a:r>
              <a:r>
                <a:rPr lang="en-US" altLang="zh-CN" sz="2600" dirty="0" smtClean="0">
                  <a:latin typeface="Arial" panose="020B0604020202020204" pitchFamily="34" charset="0"/>
                </a:rPr>
                <a:t>  </a:t>
              </a:r>
              <a:r>
                <a:rPr lang="en-US" altLang="zh-CN" sz="2800" dirty="0" smtClean="0"/>
                <a:t>5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27" name="Text Box 33"/>
            <p:cNvSpPr txBox="1">
              <a:spLocks noChangeArrowheads="1"/>
            </p:cNvSpPr>
            <p:nvPr/>
          </p:nvSpPr>
          <p:spPr bwMode="auto">
            <a:xfrm>
              <a:off x="4200988" y="2729401"/>
              <a:ext cx="513953" cy="547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6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5016481" y="2049681"/>
            <a:ext cx="1769517" cy="2048209"/>
            <a:chOff x="3419872" y="2369455"/>
            <a:chExt cx="1392203" cy="1734953"/>
          </a:xfrm>
        </p:grpSpPr>
        <p:pic>
          <p:nvPicPr>
            <p:cNvPr id="16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7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 dirty="0" smtClean="0">
                  <a:latin typeface="Arial" panose="020B0604020202020204" pitchFamily="34" charset="0"/>
                </a:rPr>
                <a:t>6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18" name="Text Box 30"/>
            <p:cNvSpPr txBox="1">
              <a:spLocks noChangeArrowheads="1"/>
            </p:cNvSpPr>
            <p:nvPr/>
          </p:nvSpPr>
          <p:spPr bwMode="auto">
            <a:xfrm>
              <a:off x="3994283" y="2800645"/>
              <a:ext cx="720725" cy="417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 dirty="0" smtClean="0">
                  <a:latin typeface="Arial" panose="020B0604020202020204" pitchFamily="34" charset="0"/>
                </a:rPr>
                <a:t>4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>
              <a:off x="3854063" y="366121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4348121" y="3661210"/>
              <a:ext cx="463954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/>
                <a:t>5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  <p:sp>
          <p:nvSpPr>
            <p:cNvPr id="22" name="Text Box 33"/>
            <p:cNvSpPr txBox="1">
              <a:spLocks noChangeArrowheads="1"/>
            </p:cNvSpPr>
            <p:nvPr/>
          </p:nvSpPr>
          <p:spPr bwMode="auto">
            <a:xfrm>
              <a:off x="4287990" y="2369455"/>
              <a:ext cx="513953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/>
                <a:t>6</a:t>
              </a:r>
              <a:endParaRPr lang="en-US" altLang="zh-CN" sz="2600" dirty="0">
                <a:latin typeface="Arial" panose="020B0604020202020204" pitchFamily="34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17397" y="4298092"/>
            <a:ext cx="96462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……□中，若要使余数最大，被除数应是多少？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17397" y="5752654"/>
            <a:ext cx="8101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r>
              <a:rPr lang="zh-CN" altLang="zh-CN" sz="2400" dirty="0"/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讲评：余数最大应是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6049139" y="2448576"/>
            <a:ext cx="6532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6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3"/>
          <p:cNvSpPr txBox="1">
            <a:spLocks noChangeArrowheads="1"/>
          </p:cNvSpPr>
          <p:nvPr/>
        </p:nvSpPr>
        <p:spPr bwMode="auto">
          <a:xfrm>
            <a:off x="5627403" y="2928338"/>
            <a:ext cx="6532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6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6051496" y="2912861"/>
            <a:ext cx="6532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6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57412" y="2049681"/>
            <a:ext cx="364202" cy="998551"/>
            <a:chOff x="2957412" y="2049681"/>
            <a:chExt cx="364202" cy="998551"/>
          </a:xfrm>
        </p:grpSpPr>
        <p:sp>
          <p:nvSpPr>
            <p:cNvPr id="39" name="文本框 38"/>
            <p:cNvSpPr txBox="1"/>
            <p:nvPr/>
          </p:nvSpPr>
          <p:spPr>
            <a:xfrm>
              <a:off x="2957412" y="2049681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57412" y="252501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52042" y="2525012"/>
            <a:ext cx="816756" cy="988101"/>
            <a:chOff x="5752042" y="2525012"/>
            <a:chExt cx="816756" cy="988101"/>
          </a:xfrm>
        </p:grpSpPr>
        <p:sp>
          <p:nvSpPr>
            <p:cNvPr id="41" name="文本框 40"/>
            <p:cNvSpPr txBox="1"/>
            <p:nvPr/>
          </p:nvSpPr>
          <p:spPr>
            <a:xfrm>
              <a:off x="6204596" y="252501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176266" y="297441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752042" y="2989893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0" y="501650"/>
            <a:ext cx="2583543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201619" y="1365161"/>
            <a:ext cx="9440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看一看，想一想，再算一算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☆☆☆☆★☆☆☆☆★☆☆☆☆★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颗五角星是（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1619" y="3875008"/>
            <a:ext cx="1011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☆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讲评：这些五角星是按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个☆和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个★为一组依次排列的，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颗五角星里面有这样的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组，还余下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颗，按照五角星的排列规律可知这两颗五角星都是☆。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6790091" y="2523499"/>
            <a:ext cx="571955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（组）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（根）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048860" y="1385485"/>
            <a:ext cx="66784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2. 13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根小棒，每</a:t>
            </a: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根分一组，结果怎样？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Picture 14" descr="未标题-0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7789" y="2420203"/>
            <a:ext cx="5940425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471339" y="4581325"/>
            <a:ext cx="6842125" cy="1268413"/>
            <a:chOff x="1042988" y="3384550"/>
            <a:chExt cx="6842125" cy="1268413"/>
          </a:xfrm>
        </p:grpSpPr>
        <p:grpSp>
          <p:nvGrpSpPr>
            <p:cNvPr id="35" name="组合 34"/>
            <p:cNvGrpSpPr/>
            <p:nvPr/>
          </p:nvGrpSpPr>
          <p:grpSpPr>
            <a:xfrm>
              <a:off x="1042988" y="3384550"/>
              <a:ext cx="6842125" cy="1268413"/>
              <a:chOff x="1042988" y="3384550"/>
              <a:chExt cx="6842125" cy="1268413"/>
            </a:xfrm>
          </p:grpSpPr>
          <p:pic>
            <p:nvPicPr>
              <p:cNvPr id="42" name="Picture 12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1042988" y="3384550"/>
                <a:ext cx="2087562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13" descr="未标题-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 t="-5969" b="-2"/>
              <a:stretch>
                <a:fillRect/>
              </a:stretch>
            </p:blipFill>
            <p:spPr bwMode="auto">
              <a:xfrm>
                <a:off x="7307263" y="3384550"/>
                <a:ext cx="577850" cy="1268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14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3132138" y="3384550"/>
                <a:ext cx="2087562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15" descr="未标题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t="-6198"/>
              <a:stretch>
                <a:fillRect/>
              </a:stretch>
            </p:blipFill>
            <p:spPr bwMode="auto">
              <a:xfrm>
                <a:off x="5219700" y="3384550"/>
                <a:ext cx="2087563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" name="AutoShape 9"/>
            <p:cNvSpPr>
              <a:spLocks noChangeArrowheads="1"/>
            </p:cNvSpPr>
            <p:nvPr/>
          </p:nvSpPr>
          <p:spPr bwMode="auto">
            <a:xfrm>
              <a:off x="1192213" y="3417888"/>
              <a:ext cx="1908175" cy="1081087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0" name="AutoShape 10"/>
            <p:cNvSpPr>
              <a:spLocks noChangeArrowheads="1"/>
            </p:cNvSpPr>
            <p:nvPr/>
          </p:nvSpPr>
          <p:spPr bwMode="auto">
            <a:xfrm>
              <a:off x="3279775" y="3417888"/>
              <a:ext cx="1908175" cy="1081087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" name="AutoShape 11"/>
            <p:cNvSpPr>
              <a:spLocks noChangeArrowheads="1"/>
            </p:cNvSpPr>
            <p:nvPr/>
          </p:nvSpPr>
          <p:spPr bwMode="auto">
            <a:xfrm>
              <a:off x="5370513" y="3417888"/>
              <a:ext cx="1908175" cy="1079500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FF0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6" name="右箭头 45"/>
          <p:cNvSpPr/>
          <p:nvPr/>
        </p:nvSpPr>
        <p:spPr>
          <a:xfrm>
            <a:off x="6612518" y="2613061"/>
            <a:ext cx="770871" cy="4978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下箭头 46"/>
          <p:cNvSpPr/>
          <p:nvPr/>
        </p:nvSpPr>
        <p:spPr>
          <a:xfrm>
            <a:off x="3573983" y="3784787"/>
            <a:ext cx="516639" cy="5509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上下箭头 48"/>
          <p:cNvSpPr/>
          <p:nvPr/>
        </p:nvSpPr>
        <p:spPr>
          <a:xfrm>
            <a:off x="8823187" y="3484787"/>
            <a:ext cx="509037" cy="79032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7074154" y="4724466"/>
            <a:ext cx="4840253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4×3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（根）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8052796" y="5694163"/>
            <a:ext cx="1279428" cy="783193"/>
          </a:xfrm>
          <a:prstGeom prst="wedgeRoundRectCallout">
            <a:avLst>
              <a:gd name="adj1" fmla="val 41769"/>
              <a:gd name="adj2" fmla="val -7836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乘法公式验算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9662856" y="1542221"/>
            <a:ext cx="884942" cy="783193"/>
          </a:xfrm>
          <a:prstGeom prst="wedgeRoundRectCallout">
            <a:avLst>
              <a:gd name="adj1" fmla="val -64932"/>
              <a:gd name="adj2" fmla="val 6211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729424" y="3780778"/>
            <a:ext cx="1022981" cy="442674"/>
          </a:xfrm>
          <a:prstGeom prst="wedgeRoundRectCallout">
            <a:avLst>
              <a:gd name="adj1" fmla="val 30696"/>
              <a:gd name="adj2" fmla="val 9813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圈图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6" grpId="0" animBg="1"/>
      <p:bldP spid="47" grpId="0" animBg="1"/>
      <p:bldP spid="49" grpId="0" animBg="1"/>
      <p:bldP spid="50" grpId="0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5850842" y="1528426"/>
            <a:ext cx="41655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1306285" y="1354240"/>
            <a:ext cx="37257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乘法横式：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4×3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88670" y="3104375"/>
            <a:ext cx="3725764" cy="2597386"/>
            <a:chOff x="749689" y="3069216"/>
            <a:chExt cx="3725764" cy="2597386"/>
          </a:xfrm>
        </p:grpSpPr>
        <p:grpSp>
          <p:nvGrpSpPr>
            <p:cNvPr id="8" name="组合 7"/>
            <p:cNvGrpSpPr/>
            <p:nvPr/>
          </p:nvGrpSpPr>
          <p:grpSpPr>
            <a:xfrm>
              <a:off x="749689" y="3069216"/>
              <a:ext cx="3725764" cy="2597386"/>
              <a:chOff x="749689" y="3056338"/>
              <a:chExt cx="3725764" cy="2597386"/>
            </a:xfrm>
          </p:grpSpPr>
          <p:sp>
            <p:nvSpPr>
              <p:cNvPr id="21" name="Rectangle 3"/>
              <p:cNvSpPr>
                <a:spLocks noChangeArrowheads="1"/>
              </p:cNvSpPr>
              <p:nvPr/>
            </p:nvSpPr>
            <p:spPr bwMode="auto">
              <a:xfrm>
                <a:off x="1143451" y="3056338"/>
                <a:ext cx="158410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indent="749300" algn="ctr" eaLnBrk="0" hangingPunct="0">
                  <a:defRPr/>
                </a:pPr>
                <a:r>
                  <a:rPr lang="en-US" altLang="zh-CN" sz="3200" dirty="0" smtClean="0"/>
                  <a:t>4</a:t>
                </a:r>
                <a:endParaRPr lang="en-US" altLang="zh-CN" sz="3200" dirty="0" smtClean="0"/>
              </a:p>
            </p:txBody>
          </p:sp>
          <p:sp>
            <p:nvSpPr>
              <p:cNvPr id="24" name="Rectangle 3"/>
              <p:cNvSpPr>
                <a:spLocks noChangeArrowheads="1"/>
              </p:cNvSpPr>
              <p:nvPr/>
            </p:nvSpPr>
            <p:spPr bwMode="auto">
              <a:xfrm>
                <a:off x="1370574" y="3449723"/>
                <a:ext cx="124199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indent="749300" eaLnBrk="0" hangingPunct="0">
                  <a:defRPr/>
                </a:pPr>
                <a:r>
                  <a:rPr lang="en-US" altLang="zh-CN" sz="3200" dirty="0" smtClean="0"/>
                  <a:t>3</a:t>
                </a:r>
                <a:endParaRPr lang="zh-CN" altLang="en-US" sz="3200" dirty="0"/>
              </a:p>
            </p:txBody>
          </p:sp>
          <p:cxnSp>
            <p:nvCxnSpPr>
              <p:cNvPr id="6" name="直接连接符 5"/>
              <p:cNvCxnSpPr>
                <a:stCxn id="22" idx="2"/>
              </p:cNvCxnSpPr>
              <p:nvPr/>
            </p:nvCxnSpPr>
            <p:spPr>
              <a:xfrm flipV="1">
                <a:off x="1519707" y="4034498"/>
                <a:ext cx="1326524" cy="1"/>
              </a:xfrm>
              <a:prstGeom prst="line">
                <a:avLst/>
              </a:prstGeom>
              <a:ln w="28575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Rectangle 3"/>
              <p:cNvSpPr>
                <a:spLocks noChangeArrowheads="1"/>
              </p:cNvSpPr>
              <p:nvPr/>
            </p:nvSpPr>
            <p:spPr bwMode="auto">
              <a:xfrm>
                <a:off x="1116783" y="4034497"/>
                <a:ext cx="158410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indent="749300" algn="ctr" eaLnBrk="0" hangingPunct="0">
                  <a:defRPr/>
                </a:pPr>
                <a:r>
                  <a:rPr lang="en-US" altLang="zh-CN" sz="3200" dirty="0" smtClean="0"/>
                  <a:t>12</a:t>
                </a:r>
                <a:endParaRPr lang="en-US" altLang="zh-CN" sz="3200" dirty="0" smtClean="0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V="1">
                <a:off x="1385398" y="4990304"/>
                <a:ext cx="1326524" cy="1"/>
              </a:xfrm>
              <a:prstGeom prst="line">
                <a:avLst/>
              </a:prstGeom>
              <a:ln w="28575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Rectangle 3"/>
              <p:cNvSpPr>
                <a:spLocks noChangeArrowheads="1"/>
              </p:cNvSpPr>
              <p:nvPr/>
            </p:nvSpPr>
            <p:spPr bwMode="auto">
              <a:xfrm>
                <a:off x="749689" y="4440758"/>
                <a:ext cx="3725764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indent="749300" eaLnBrk="0" hangingPunct="0">
                  <a:defRPr/>
                </a:pPr>
                <a:r>
                  <a:rPr lang="zh-CN" altLang="en-US" sz="3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＋ </a:t>
                </a:r>
                <a:r>
                  <a:rPr lang="en-US" altLang="zh-CN" sz="3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zh-CN" altLang="en-US" sz="3200" dirty="0"/>
              </a:p>
            </p:txBody>
          </p:sp>
          <p:sp>
            <p:nvSpPr>
              <p:cNvPr id="32" name="Rectangle 3"/>
              <p:cNvSpPr>
                <a:spLocks noChangeArrowheads="1"/>
              </p:cNvSpPr>
              <p:nvPr/>
            </p:nvSpPr>
            <p:spPr bwMode="auto">
              <a:xfrm>
                <a:off x="1185820" y="5068949"/>
                <a:ext cx="141115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indent="749300" eaLnBrk="0" hangingPunct="0">
                  <a:defRPr/>
                </a:pPr>
                <a:r>
                  <a:rPr lang="en-US" altLang="zh-CN" sz="3200" dirty="0" smtClean="0"/>
                  <a:t>13</a:t>
                </a:r>
                <a:endParaRPr lang="zh-CN" altLang="en-US" sz="3200" dirty="0"/>
              </a:p>
            </p:txBody>
          </p:sp>
        </p:grp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772732" y="3449724"/>
              <a:ext cx="14939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endPara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左右箭头 10"/>
          <p:cNvSpPr/>
          <p:nvPr/>
        </p:nvSpPr>
        <p:spPr>
          <a:xfrm>
            <a:off x="4945488" y="1979603"/>
            <a:ext cx="1068946" cy="48264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6359779" y="3327048"/>
            <a:ext cx="2988042" cy="715089"/>
          </a:xfrm>
          <a:prstGeom prst="wedgeRoundRectCallout">
            <a:avLst>
              <a:gd name="adj1" fmla="val 40012"/>
              <a:gd name="adj2" fmla="val 7208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乘法横式有乘法竖式</a:t>
            </a:r>
            <a:r>
              <a:rPr lang="zh-CN" altLang="en-US" sz="1800" dirty="0" smtClean="0"/>
              <a:t>，那除法</a:t>
            </a:r>
            <a:r>
              <a:rPr lang="zh-CN" altLang="en-US" sz="1800" dirty="0"/>
              <a:t>横式有</a:t>
            </a:r>
            <a:r>
              <a:rPr lang="zh-CN" altLang="en-US" sz="1800" dirty="0" smtClean="0"/>
              <a:t>除法竖式吗？</a:t>
            </a:r>
            <a:endParaRPr lang="en-US" altLang="zh-CN" sz="1800" dirty="0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98567" y="4069658"/>
            <a:ext cx="2956844" cy="29568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054172" y="3570575"/>
            <a:ext cx="1614543" cy="715089"/>
          </a:xfrm>
          <a:prstGeom prst="wedgeRoundRectCallout">
            <a:avLst>
              <a:gd name="adj1" fmla="val 44960"/>
              <a:gd name="adj2" fmla="val 7471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1800" dirty="0"/>
              <a:t>乘法的竖式计算：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9383" y="2951942"/>
            <a:ext cx="3219719" cy="2918421"/>
          </a:xfrm>
          <a:prstGeom prst="rect">
            <a:avLst/>
          </a:prstGeom>
        </p:spPr>
      </p:pic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3972794" y="1163638"/>
            <a:ext cx="41655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49300" eaLnBrk="0" hangingPunct="0">
              <a:lnSpc>
                <a:spcPct val="150000"/>
              </a:lnSpc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49300" eaLnBrk="0" hangingPunct="0">
              <a:lnSpc>
                <a:spcPct val="150000"/>
              </a:lnSpc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17168" y="2846641"/>
            <a:ext cx="6993351" cy="2703343"/>
            <a:chOff x="1544436" y="2331486"/>
            <a:chExt cx="6993351" cy="2703343"/>
          </a:xfrm>
        </p:grpSpPr>
        <p:grpSp>
          <p:nvGrpSpPr>
            <p:cNvPr id="36" name="组合 35"/>
            <p:cNvGrpSpPr/>
            <p:nvPr/>
          </p:nvGrpSpPr>
          <p:grpSpPr bwMode="auto">
            <a:xfrm>
              <a:off x="4024815" y="2491264"/>
              <a:ext cx="2095678" cy="2543565"/>
              <a:chOff x="3419872" y="2369455"/>
              <a:chExt cx="1557224" cy="1864219"/>
            </a:xfrm>
          </p:grpSpPr>
          <p:pic>
            <p:nvPicPr>
              <p:cNvPr id="37" name="图片 13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>
                    <a:latin typeface="Arial" panose="020B0604020202020204" pitchFamily="34" charset="0"/>
                  </a:rPr>
                  <a:t>4</a:t>
                </a:r>
                <a:endParaRPr lang="en-US" altLang="zh-CN" sz="2600">
                  <a:latin typeface="Arial" panose="020B0604020202020204" pitchFamily="34" charset="0"/>
                </a:endParaRPr>
              </a:p>
            </p:txBody>
          </p:sp>
          <p:sp>
            <p:nvSpPr>
              <p:cNvPr id="52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1 3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3" name="Line 31"/>
              <p:cNvSpPr>
                <a:spLocks noChangeShapeType="1"/>
              </p:cNvSpPr>
              <p:nvPr/>
            </p:nvSpPr>
            <p:spPr bwMode="auto">
              <a:xfrm>
                <a:off x="3854063" y="366121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Text Box 32"/>
              <p:cNvSpPr txBox="1">
                <a:spLocks noChangeArrowheads="1"/>
              </p:cNvSpPr>
              <p:nvPr/>
            </p:nvSpPr>
            <p:spPr bwMode="auto">
              <a:xfrm>
                <a:off x="4216396" y="3661210"/>
                <a:ext cx="463954" cy="5724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5" name="Text Box 33"/>
              <p:cNvSpPr txBox="1">
                <a:spLocks noChangeArrowheads="1"/>
              </p:cNvSpPr>
              <p:nvPr/>
            </p:nvSpPr>
            <p:spPr bwMode="auto">
              <a:xfrm>
                <a:off x="4166397" y="2369455"/>
                <a:ext cx="513953" cy="5724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3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Text Box 30"/>
              <p:cNvSpPr txBox="1">
                <a:spLocks noChangeArrowheads="1"/>
              </p:cNvSpPr>
              <p:nvPr/>
            </p:nvSpPr>
            <p:spPr bwMode="auto">
              <a:xfrm>
                <a:off x="4034611" y="3194320"/>
                <a:ext cx="942485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1 2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3" name="Rectangle 3"/>
            <p:cNvSpPr>
              <a:spLocks noChangeArrowheads="1"/>
            </p:cNvSpPr>
            <p:nvPr/>
          </p:nvSpPr>
          <p:spPr bwMode="auto">
            <a:xfrm>
              <a:off x="4966836" y="2331486"/>
              <a:ext cx="234117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商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3"/>
            <p:cNvSpPr>
              <a:spLocks noChangeArrowheads="1"/>
            </p:cNvSpPr>
            <p:nvPr/>
          </p:nvSpPr>
          <p:spPr bwMode="auto">
            <a:xfrm>
              <a:off x="4926991" y="2931456"/>
              <a:ext cx="3074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被除数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3"/>
            <p:cNvSpPr>
              <a:spLocks noChangeArrowheads="1"/>
            </p:cNvSpPr>
            <p:nvPr/>
          </p:nvSpPr>
          <p:spPr bwMode="auto">
            <a:xfrm>
              <a:off x="4956723" y="3486315"/>
              <a:ext cx="35810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乘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的积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3"/>
            <p:cNvSpPr>
              <a:spLocks noChangeArrowheads="1"/>
            </p:cNvSpPr>
            <p:nvPr/>
          </p:nvSpPr>
          <p:spPr bwMode="auto">
            <a:xfrm>
              <a:off x="4990924" y="4071090"/>
              <a:ext cx="2828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余数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3"/>
            <p:cNvSpPr>
              <a:spLocks noChangeArrowheads="1"/>
            </p:cNvSpPr>
            <p:nvPr/>
          </p:nvSpPr>
          <p:spPr bwMode="auto">
            <a:xfrm>
              <a:off x="1544436" y="2881802"/>
              <a:ext cx="27764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除数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3127780" y="2559810"/>
            <a:ext cx="1614543" cy="715089"/>
          </a:xfrm>
          <a:prstGeom prst="wedgeRoundRectCallout">
            <a:avLst>
              <a:gd name="adj1" fmla="val 44960"/>
              <a:gd name="adj2" fmla="val 7471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1800" dirty="0"/>
              <a:t>除法的竖式计算：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五边形 7"/>
          <p:cNvSpPr>
            <a:spLocks noChangeArrowheads="1"/>
          </p:cNvSpPr>
          <p:nvPr/>
        </p:nvSpPr>
        <p:spPr bwMode="auto">
          <a:xfrm>
            <a:off x="1" y="501650"/>
            <a:ext cx="269510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88675" y="3931070"/>
            <a:ext cx="8466435" cy="15774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乘法横式有乘法竖式，对应的除法横式有除法竖式。</a:t>
            </a:r>
            <a:endParaRPr lang="en-US" altLang="zh-CN" sz="2800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61139" y="3380296"/>
            <a:ext cx="1998342" cy="2128234"/>
          </a:xfrm>
          <a:prstGeom prst="rect">
            <a:avLst/>
          </a:prstGeom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483516" y="1056477"/>
            <a:ext cx="6993351" cy="2703343"/>
            <a:chOff x="1544436" y="2331486"/>
            <a:chExt cx="6993351" cy="2703343"/>
          </a:xfrm>
        </p:grpSpPr>
        <p:grpSp>
          <p:nvGrpSpPr>
            <p:cNvPr id="6" name="组合 5"/>
            <p:cNvGrpSpPr/>
            <p:nvPr/>
          </p:nvGrpSpPr>
          <p:grpSpPr bwMode="auto">
            <a:xfrm>
              <a:off x="4024815" y="2491264"/>
              <a:ext cx="2095678" cy="2543565"/>
              <a:chOff x="3419872" y="2369455"/>
              <a:chExt cx="1557224" cy="1864219"/>
            </a:xfrm>
          </p:grpSpPr>
          <p:pic>
            <p:nvPicPr>
              <p:cNvPr id="12" name="图片 13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>
                    <a:latin typeface="Arial" panose="020B0604020202020204" pitchFamily="34" charset="0"/>
                  </a:rPr>
                  <a:t>4</a:t>
                </a:r>
                <a:endParaRPr lang="en-US" altLang="zh-CN" sz="260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1 3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Line 31"/>
              <p:cNvSpPr>
                <a:spLocks noChangeShapeType="1"/>
              </p:cNvSpPr>
              <p:nvPr/>
            </p:nvSpPr>
            <p:spPr bwMode="auto">
              <a:xfrm>
                <a:off x="3854063" y="366121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" name="Text Box 32"/>
              <p:cNvSpPr txBox="1">
                <a:spLocks noChangeArrowheads="1"/>
              </p:cNvSpPr>
              <p:nvPr/>
            </p:nvSpPr>
            <p:spPr bwMode="auto">
              <a:xfrm>
                <a:off x="4216396" y="3661210"/>
                <a:ext cx="463954" cy="5724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Text Box 33"/>
              <p:cNvSpPr txBox="1">
                <a:spLocks noChangeArrowheads="1"/>
              </p:cNvSpPr>
              <p:nvPr/>
            </p:nvSpPr>
            <p:spPr bwMode="auto">
              <a:xfrm>
                <a:off x="4166397" y="2369455"/>
                <a:ext cx="513953" cy="5724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3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Text Box 30"/>
              <p:cNvSpPr txBox="1">
                <a:spLocks noChangeArrowheads="1"/>
              </p:cNvSpPr>
              <p:nvPr/>
            </p:nvSpPr>
            <p:spPr bwMode="auto">
              <a:xfrm>
                <a:off x="4034611" y="3194320"/>
                <a:ext cx="942485" cy="528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600" dirty="0">
                    <a:latin typeface="Arial" panose="020B0604020202020204" pitchFamily="34" charset="0"/>
                  </a:rPr>
                  <a:t>1 2</a:t>
                </a:r>
                <a:endParaRPr lang="en-US" altLang="zh-CN" sz="26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4966836" y="2331486"/>
              <a:ext cx="234117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商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4926991" y="2931456"/>
              <a:ext cx="3074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被除数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4956723" y="3486315"/>
              <a:ext cx="35810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乘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的积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4990924" y="4071090"/>
              <a:ext cx="2828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余数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1544436" y="2881802"/>
              <a:ext cx="27764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除数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922" y="1316036"/>
            <a:ext cx="11400728" cy="5477366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501650"/>
            <a:ext cx="2569029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8145" y="4026812"/>
            <a:ext cx="8821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学生初步体会有余数除法在解决实际问题中的应用，培养按步骤认真计算的学习习惯以及主动参与数学活动的态度，树立学好数学的信心。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68145" y="2120088"/>
            <a:ext cx="8821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学生知道除法可以用竖式计算，认识除法（包括有余数除法）竖式的写法和计算过程，能正确地列出除法竖式并计算结果，并学会在解决实际问题时写答句。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6200" y="1412448"/>
            <a:ext cx="6200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用竖式计算有余数的除法。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8326" y="2175323"/>
            <a:ext cx="5686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1838" y="2904714"/>
            <a:ext cx="930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里面最多有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，商是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的积，余数是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，竖式如下：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85081" y="3921532"/>
            <a:ext cx="5703505" cy="1930697"/>
            <a:chOff x="1811326" y="2491265"/>
            <a:chExt cx="6736904" cy="2179394"/>
          </a:xfrm>
        </p:grpSpPr>
        <p:grpSp>
          <p:nvGrpSpPr>
            <p:cNvPr id="8" name="组合 7"/>
            <p:cNvGrpSpPr/>
            <p:nvPr/>
          </p:nvGrpSpPr>
          <p:grpSpPr bwMode="auto">
            <a:xfrm>
              <a:off x="4024816" y="2491265"/>
              <a:ext cx="2067837" cy="2179394"/>
              <a:chOff x="3419872" y="2369455"/>
              <a:chExt cx="1536536" cy="159731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2 1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3854063" y="351204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32"/>
              <p:cNvSpPr txBox="1">
                <a:spLocks noChangeArrowheads="1"/>
              </p:cNvSpPr>
              <p:nvPr/>
            </p:nvSpPr>
            <p:spPr bwMode="auto">
              <a:xfrm>
                <a:off x="4216396" y="3661210"/>
                <a:ext cx="463954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Text Box 33"/>
              <p:cNvSpPr txBox="1">
                <a:spLocks noChangeArrowheads="1"/>
              </p:cNvSpPr>
              <p:nvPr/>
            </p:nvSpPr>
            <p:spPr bwMode="auto">
              <a:xfrm>
                <a:off x="4166397" y="2369455"/>
                <a:ext cx="513953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Text Box 30"/>
              <p:cNvSpPr txBox="1">
                <a:spLocks noChangeArrowheads="1"/>
              </p:cNvSpPr>
              <p:nvPr/>
            </p:nvSpPr>
            <p:spPr bwMode="auto">
              <a:xfrm>
                <a:off x="4013923" y="3131899"/>
                <a:ext cx="942485" cy="3055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2 0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4997693" y="2560916"/>
              <a:ext cx="2070579" cy="416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商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4994353" y="3105875"/>
              <a:ext cx="2753437" cy="416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被除数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4967166" y="3558601"/>
              <a:ext cx="3581064" cy="416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的积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4967166" y="4201246"/>
              <a:ext cx="2828878" cy="416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余数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1811326" y="3050519"/>
              <a:ext cx="2776450" cy="416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749300" eaLnBrk="0" hangingPunct="0">
                <a:defRPr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除数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501650"/>
            <a:ext cx="272374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33341" y="1287887"/>
            <a:ext cx="9968248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【方法小结】笔算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有余数的除法时，被除数里最多有几个除数，商就是几，商与被除数的相应数位对齐写在除号的上面，被除数减去除数与商的积所得的差为余数，余数与上面相应的数位对齐，写在横线的下面。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26375" y="2944621"/>
            <a:ext cx="2994731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【小练习】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根据算式填空。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26375" y="4371365"/>
            <a:ext cx="1030602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），余数是（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），余数是（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算式读作（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算式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读作（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59538" y="5125417"/>
            <a:ext cx="8343713" cy="1189683"/>
            <a:chOff x="2359538" y="5125417"/>
            <a:chExt cx="8343713" cy="1189683"/>
          </a:xfrm>
        </p:grpSpPr>
        <p:sp>
          <p:nvSpPr>
            <p:cNvPr id="24" name="文本框 23"/>
            <p:cNvSpPr txBox="1"/>
            <p:nvPr/>
          </p:nvSpPr>
          <p:spPr>
            <a:xfrm>
              <a:off x="2359538" y="512541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02738" y="512541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07494" y="512541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199179" y="515080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961787" y="5763492"/>
              <a:ext cx="25186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84613" y="5791880"/>
              <a:ext cx="25186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33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266b8816-304d-40fb-a297-e0f939fc2e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3415</Words>
  <Application>WPS 演示</Application>
  <PresentationFormat>自定义</PresentationFormat>
  <Paragraphs>718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楷体_GB2312</vt:lpstr>
      <vt:lpstr>新宋体</vt:lpstr>
      <vt:lpstr>楷体</vt:lpstr>
      <vt:lpstr>Calibri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苏教版二年级数学下册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620</cp:revision>
  <dcterms:created xsi:type="dcterms:W3CDTF">2016-05-27T03:58:00Z</dcterms:created>
  <dcterms:modified xsi:type="dcterms:W3CDTF">2023-02-01T02:07:52Z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8E019BDDD17749DB92D26FB177FBA36F</vt:lpwstr>
  </property>
</Properties>
</file>