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sldIdLst>
    <p:sldId id="569" r:id="rId3"/>
    <p:sldId id="510" r:id="rId4"/>
    <p:sldId id="472" r:id="rId6"/>
    <p:sldId id="562" r:id="rId7"/>
    <p:sldId id="564" r:id="rId8"/>
    <p:sldId id="563" r:id="rId9"/>
    <p:sldId id="565" r:id="rId10"/>
    <p:sldId id="518" r:id="rId11"/>
    <p:sldId id="559" r:id="rId12"/>
    <p:sldId id="566" r:id="rId13"/>
    <p:sldId id="567" r:id="rId14"/>
    <p:sldId id="568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3" userDrawn="1">
          <p15:clr>
            <a:srgbClr val="A4A3A4"/>
          </p15:clr>
        </p15:guide>
        <p15:guide id="2" pos="2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FFF"/>
    <a:srgbClr val="F7FEFF"/>
    <a:srgbClr val="FF0000"/>
    <a:srgbClr val="FFFFFF"/>
    <a:srgbClr val="009900"/>
    <a:srgbClr val="0000FF"/>
    <a:srgbClr val="FF9933"/>
    <a:srgbClr val="AFF22A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30" d="100"/>
          <a:sy n="130" d="100"/>
        </p:scale>
        <p:origin x="-1074" y="-474"/>
      </p:cViewPr>
      <p:guideLst>
        <p:guide orient="horz" pos="1533"/>
        <p:guide pos="28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33975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1852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时、分、秒 认识秒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jpeg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6.png"/><Relationship Id="rId6" Type="http://schemas.openxmlformats.org/officeDocument/2006/relationships/slide" Target="slide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91630"/>
            <a:ext cx="9146162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秒的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认识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53520" y="629457"/>
            <a:ext cx="193386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时、分、秒</a:t>
            </a:r>
            <a:endParaRPr lang="zh-CN" altLang="en-US" sz="2800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1" lang="zh-CN" altLang="en-US" sz="3500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9592" y="1292311"/>
            <a:ext cx="7446903" cy="271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539552" y="483518"/>
            <a:ext cx="621069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做一做，填一填。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1937783" y="3308535"/>
            <a:ext cx="15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4314047" y="3308535"/>
            <a:ext cx="15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7050351" y="3308535"/>
            <a:ext cx="15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467544" y="513121"/>
            <a:ext cx="69737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下表是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个同学参加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米赛跑的成绩。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77721" y="2822538"/>
            <a:ext cx="878655" cy="134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097896"/>
            <a:ext cx="8476271" cy="125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云形标注 16"/>
          <p:cNvSpPr/>
          <p:nvPr/>
        </p:nvSpPr>
        <p:spPr>
          <a:xfrm>
            <a:off x="1790894" y="2643329"/>
            <a:ext cx="2160240" cy="1440160"/>
          </a:xfrm>
          <a:prstGeom prst="cloudCallout">
            <a:avLst>
              <a:gd name="adj1" fmla="val -65025"/>
              <a:gd name="adj2" fmla="val 11753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谁跑得最快？谁跑得最慢？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4125621" y="2712630"/>
            <a:ext cx="2664295" cy="1370859"/>
          </a:xfrm>
          <a:prstGeom prst="cloudCallout">
            <a:avLst>
              <a:gd name="adj1" fmla="val 62645"/>
              <a:gd name="adj2" fmla="val -3625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小强跑得最快，小明跑得最慢。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6798" y="2994197"/>
            <a:ext cx="1126831" cy="161482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449542" y="1059209"/>
            <a:ext cx="837093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照一张硬纸板剪一个圆盘，在圆盘中间粘上一块橡皮泥，把一根小棒竖着插在橡皮泥上（如右图），再把它放在太阳能照到的地方，如阳台、窗台等。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504" y="411510"/>
            <a:ext cx="22764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7110282" y="2427734"/>
            <a:ext cx="1656184" cy="121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539552" y="2163509"/>
            <a:ext cx="657073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）在星期六上午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时分别标出小影棒子的位置，并记录相应的时间。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539552" y="3291830"/>
            <a:ext cx="663201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）在第二天上午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时，任意选一个时间，看看小棒影子的位置，再根据影子的位置估计出这时的时间。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6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43608" y="2211710"/>
            <a:ext cx="631840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我认识了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1115616" y="2787774"/>
            <a:ext cx="6768752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秒针走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小格是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。时针走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小格，秒针走一圈，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08422" y="1242994"/>
            <a:ext cx="5527874" cy="3455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11760" y="444609"/>
            <a:ext cx="65295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你知道小明什么时间起床吗？吃早饭呢？从家出发呢？到学校呢？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488796" y="1131590"/>
            <a:ext cx="5179548" cy="318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圆角矩形标注 20"/>
          <p:cNvSpPr/>
          <p:nvPr/>
        </p:nvSpPr>
        <p:spPr>
          <a:xfrm>
            <a:off x="2655421" y="457863"/>
            <a:ext cx="5328592" cy="524755"/>
          </a:xfrm>
          <a:prstGeom prst="wedgeRoundRectCallout">
            <a:avLst>
              <a:gd name="adj1" fmla="val 54396"/>
              <a:gd name="adj2" fmla="val 3799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  <a:ln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小强跑得真快，跑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米只用了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692579" y="928233"/>
            <a:ext cx="1126831" cy="161482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3568" y="1075151"/>
            <a:ext cx="1166673" cy="1064551"/>
            <a:chOff x="670145" y="1457273"/>
            <a:chExt cx="1555361" cy="1419401"/>
          </a:xfrm>
        </p:grpSpPr>
        <p:pic>
          <p:nvPicPr>
            <p:cNvPr id="17" name="图片 16" descr="28Z58PICt4r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标注 20"/>
          <p:cNvSpPr/>
          <p:nvPr/>
        </p:nvSpPr>
        <p:spPr>
          <a:xfrm>
            <a:off x="2555776" y="3057966"/>
            <a:ext cx="5112568" cy="1169967"/>
          </a:xfrm>
          <a:prstGeom prst="wedgeRoundRectCallout">
            <a:avLst>
              <a:gd name="adj1" fmla="val -62080"/>
              <a:gd name="adj2" fmla="val -4458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秒是比分更小的时间单位。钟面上最长最细的针是秒针，秒针走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小格的时间是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36555" y="2331958"/>
            <a:ext cx="288032" cy="401973"/>
          </a:xfrm>
          <a:prstGeom prst="rect">
            <a:avLst/>
          </a:prstGeom>
          <a:solidFill>
            <a:srgbClr val="F7FEFF"/>
          </a:solidFill>
          <a:ln>
            <a:solidFill>
              <a:srgbClr val="FB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1" cstate="email"/>
          <a:srcRect l="9650" t="6209" r="15953" b="17173"/>
          <a:stretch>
            <a:fillRect/>
          </a:stretch>
        </p:blipFill>
        <p:spPr bwMode="auto">
          <a:xfrm>
            <a:off x="1835696" y="483518"/>
            <a:ext cx="5321013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32543" y="2539564"/>
            <a:ext cx="1314740" cy="18841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60032" y="3764934"/>
            <a:ext cx="288032" cy="401973"/>
          </a:xfrm>
          <a:prstGeom prst="rect">
            <a:avLst/>
          </a:prstGeom>
          <a:solidFill>
            <a:srgbClr val="F7FEFF"/>
          </a:solidFill>
          <a:ln>
            <a:solidFill>
              <a:srgbClr val="FB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标注 28"/>
          <p:cNvSpPr/>
          <p:nvPr/>
        </p:nvSpPr>
        <p:spPr>
          <a:xfrm>
            <a:off x="2339752" y="599435"/>
            <a:ext cx="4680520" cy="776275"/>
          </a:xfrm>
          <a:prstGeom prst="wedgeRoundRectCallout">
            <a:avLst>
              <a:gd name="adj1" fmla="val -54456"/>
              <a:gd name="adj2" fmla="val 4219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仔细观察钟面，秒针走一圈，分针走了几小格？你有什么发现？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3597" y="2302973"/>
            <a:ext cx="5552699" cy="2140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00420" y="513523"/>
            <a:ext cx="1055356" cy="151239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14296" y="475920"/>
            <a:ext cx="4472579" cy="1724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组合 35"/>
          <p:cNvGrpSpPr/>
          <p:nvPr/>
        </p:nvGrpSpPr>
        <p:grpSpPr>
          <a:xfrm>
            <a:off x="971600" y="2931791"/>
            <a:ext cx="7219541" cy="1368152"/>
            <a:chOff x="971600" y="2598753"/>
            <a:chExt cx="7219541" cy="2011495"/>
          </a:xfrm>
        </p:grpSpPr>
        <p:pic>
          <p:nvPicPr>
            <p:cNvPr id="37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图片 37" descr="屏幕剪辑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39" name="图片 38" descr="屏幕剪辑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4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email"/>
          <a:srcRect l="25388" t="17536" r="23766" b="8409"/>
          <a:stretch>
            <a:fillRect/>
          </a:stretch>
        </p:blipFill>
        <p:spPr bwMode="auto">
          <a:xfrm>
            <a:off x="1074102" y="3075806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email"/>
          <a:srcRect l="30410" t="9934" r="25162" b="24128"/>
          <a:stretch>
            <a:fillRect/>
          </a:stretch>
        </p:blipFill>
        <p:spPr bwMode="auto">
          <a:xfrm>
            <a:off x="7380312" y="3003798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圆角矩形标注 41"/>
          <p:cNvSpPr/>
          <p:nvPr/>
        </p:nvSpPr>
        <p:spPr>
          <a:xfrm>
            <a:off x="2139342" y="3047419"/>
            <a:ext cx="2288641" cy="748467"/>
          </a:xfrm>
          <a:prstGeom prst="wedgeRoundRectCallout">
            <a:avLst>
              <a:gd name="adj1" fmla="val -57004"/>
              <a:gd name="adj2" fmla="val -44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秒针走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圈，分针走了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标注 42"/>
          <p:cNvSpPr/>
          <p:nvPr/>
        </p:nvSpPr>
        <p:spPr>
          <a:xfrm>
            <a:off x="4788582" y="3055800"/>
            <a:ext cx="2375706" cy="1120133"/>
          </a:xfrm>
          <a:prstGeom prst="wedgeRoundRectCallout">
            <a:avLst>
              <a:gd name="adj1" fmla="val 57526"/>
              <a:gd name="adj2" fmla="val -9430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秒针走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1"/>
          <p:cNvSpPr txBox="1"/>
          <p:nvPr/>
        </p:nvSpPr>
        <p:spPr>
          <a:xfrm>
            <a:off x="3131840" y="2211711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）秒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4283968" y="221171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60032" y="3764934"/>
            <a:ext cx="288032" cy="401973"/>
          </a:xfrm>
          <a:prstGeom prst="rect">
            <a:avLst/>
          </a:prstGeom>
          <a:solidFill>
            <a:srgbClr val="F7FEFF"/>
          </a:solidFill>
          <a:ln>
            <a:solidFill>
              <a:srgbClr val="FB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标注 28"/>
          <p:cNvSpPr/>
          <p:nvPr/>
        </p:nvSpPr>
        <p:spPr>
          <a:xfrm>
            <a:off x="2411760" y="627535"/>
            <a:ext cx="4824536" cy="592068"/>
          </a:xfrm>
          <a:prstGeom prst="wedgeRoundRectCallout">
            <a:avLst>
              <a:gd name="adj1" fmla="val -55708"/>
              <a:gd name="adj2" fmla="val 285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你能说出电子钟上的时间吗？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89185" y="1635646"/>
            <a:ext cx="3672408" cy="1422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流程图: 可选过程 12"/>
          <p:cNvSpPr/>
          <p:nvPr/>
        </p:nvSpPr>
        <p:spPr>
          <a:xfrm>
            <a:off x="3259593" y="3290503"/>
            <a:ext cx="2331591" cy="577391"/>
          </a:xfrm>
          <a:prstGeom prst="flowChartAlternateProcess">
            <a:avLst/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82591" y="463403"/>
            <a:ext cx="1055356" cy="151239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755576" y="1011129"/>
            <a:ext cx="61926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看着秒针的走动拍手，每秒拍一下。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1840" y="1545477"/>
            <a:ext cx="2520280" cy="275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直接连接符 9"/>
          <p:cNvCxnSpPr/>
          <p:nvPr/>
        </p:nvCxnSpPr>
        <p:spPr>
          <a:xfrm flipV="1">
            <a:off x="4355976" y="2211710"/>
            <a:ext cx="0" cy="7920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标注 12"/>
          <p:cNvSpPr/>
          <p:nvPr/>
        </p:nvSpPr>
        <p:spPr>
          <a:xfrm>
            <a:off x="2699792" y="2019619"/>
            <a:ext cx="4320480" cy="1152128"/>
          </a:xfrm>
          <a:prstGeom prst="cloudCallout">
            <a:avLst>
              <a:gd name="adj1" fmla="val -57172"/>
              <a:gd name="adj2" fmla="val 27309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683568" y="776184"/>
            <a:ext cx="735381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数到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，看谁用的时间最接近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秒。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2091627"/>
            <a:ext cx="319532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秒背乘法口诀，看能背多少句？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91699" y="2037042"/>
            <a:ext cx="1126831" cy="161482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  <p:bldP spid="2" grpId="0"/>
    </p:bldLst>
  </p:timing>
</p:sld>
</file>

<file path=ppt/tags/tag1.xml><?xml version="1.0" encoding="utf-8"?>
<p:tagLst xmlns:p="http://schemas.openxmlformats.org/presentationml/2006/main">
  <p:tag name="KSO_WPP_MARK_KEY" val="28fe3d2c-2db9-403b-a641-c3f45f8a232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</Words>
  <Application>WPS 演示</Application>
  <PresentationFormat>全屏显示(16:9)</PresentationFormat>
  <Paragraphs>112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幼圆</vt:lpstr>
      <vt:lpstr>楷体</vt:lpstr>
      <vt:lpstr>Times New Roman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dcterms:created xsi:type="dcterms:W3CDTF">2017-03-17T02:28:00Z</dcterms:created>
  <dcterms:modified xsi:type="dcterms:W3CDTF">2023-02-01T02:09:28Z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32BD811B16764E6C9AB6095A2B153841</vt:lpwstr>
  </property>
</Properties>
</file>