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6"/>
  </p:notesMasterIdLst>
  <p:sldIdLst>
    <p:sldId id="563" r:id="rId3"/>
    <p:sldId id="510" r:id="rId4"/>
    <p:sldId id="472" r:id="rId5"/>
    <p:sldId id="556" r:id="rId7"/>
    <p:sldId id="518" r:id="rId8"/>
    <p:sldId id="562" r:id="rId9"/>
    <p:sldId id="502" r:id="rId10"/>
    <p:sldId id="559" r:id="rId11"/>
    <p:sldId id="560" r:id="rId12"/>
    <p:sldId id="507" r:id="rId13"/>
    <p:sldId id="501" r:id="rId14"/>
  </p:sldIdLst>
  <p:sldSz cx="9144000" cy="5143500" type="screen16x9"/>
  <p:notesSz cx="6858000" cy="9144000"/>
  <p:embeddedFontLst>
    <p:embeddedFont>
      <p:font typeface="黑体" panose="02010609060101010101" pitchFamily="49" charset="-122"/>
      <p:regular r:id="rId18"/>
    </p:embeddedFont>
    <p:embeddedFont>
      <p:font typeface="微软雅黑" panose="020B0503020204020204" pitchFamily="34" charset="-122"/>
      <p:regular r:id="rId19"/>
    </p:embeddedFont>
    <p:embeddedFont>
      <p:font typeface="楷体" panose="02010609060101010101" pitchFamily="49" charset="-122"/>
      <p:regular r:id="rId20"/>
    </p:embeddedFont>
    <p:embeddedFont>
      <p:font typeface="幼圆" panose="02010509060101010101" pitchFamily="49" charset="-122"/>
      <p:regular r:id="rId21"/>
    </p:embeddedFont>
    <p:embeddedFont>
      <p:font typeface="Calibri" panose="020F0502020204030204" charset="0"/>
      <p:regular r:id="rId22"/>
      <p:bold r:id="rId23"/>
      <p:italic r:id="rId24"/>
      <p:boldItalic r:id="rId25"/>
    </p:embeddedFont>
  </p:embeddedFontLst>
  <p:custDataLst>
    <p:tags r:id="rId26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533" userDrawn="1">
          <p15:clr>
            <a:srgbClr val="A4A3A4"/>
          </p15:clr>
        </p15:guide>
        <p15:guide id="2" pos="283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FFFFFF"/>
    <a:srgbClr val="009900"/>
    <a:srgbClr val="0000FF"/>
    <a:srgbClr val="FF9933"/>
    <a:srgbClr val="AFF22A"/>
    <a:srgbClr val="CC9900"/>
    <a:srgbClr val="FF6600"/>
    <a:srgbClr val="0070C0"/>
    <a:srgbClr val="FF9F9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245" autoAdjust="0"/>
    <p:restoredTop sz="99556" autoAdjust="0"/>
  </p:normalViewPr>
  <p:slideViewPr>
    <p:cSldViewPr>
      <p:cViewPr>
        <p:scale>
          <a:sx n="130" d="100"/>
          <a:sy n="130" d="100"/>
        </p:scale>
        <p:origin x="-1074" y="-474"/>
      </p:cViewPr>
      <p:guideLst>
        <p:guide orient="horz" pos="1533"/>
        <p:guide pos="2837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288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6" Type="http://schemas.openxmlformats.org/officeDocument/2006/relationships/tags" Target="tags/tag1.xml"/><Relationship Id="rId25" Type="http://schemas.openxmlformats.org/officeDocument/2006/relationships/font" Target="fonts/font8.fntdata"/><Relationship Id="rId24" Type="http://schemas.openxmlformats.org/officeDocument/2006/relationships/font" Target="fonts/font7.fntdata"/><Relationship Id="rId23" Type="http://schemas.openxmlformats.org/officeDocument/2006/relationships/font" Target="fonts/font6.fntdata"/><Relationship Id="rId22" Type="http://schemas.openxmlformats.org/officeDocument/2006/relationships/font" Target="fonts/font5.fntdata"/><Relationship Id="rId21" Type="http://schemas.openxmlformats.org/officeDocument/2006/relationships/font" Target="fonts/font4.fntdata"/><Relationship Id="rId20" Type="http://schemas.openxmlformats.org/officeDocument/2006/relationships/font" Target="fonts/font3.fntdata"/><Relationship Id="rId2" Type="http://schemas.openxmlformats.org/officeDocument/2006/relationships/theme" Target="theme/theme1.xml"/><Relationship Id="rId19" Type="http://schemas.openxmlformats.org/officeDocument/2006/relationships/font" Target="fonts/font2.fntdata"/><Relationship Id="rId18" Type="http://schemas.openxmlformats.org/officeDocument/2006/relationships/font" Target="fonts/font1.fntdata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4" cstate="email"/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478"/>
            <a:ext cx="313184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</a:endParaRPr>
          </a:p>
        </p:txBody>
      </p:sp>
      <p:sp>
        <p:nvSpPr>
          <p:cNvPr id="10" name="TextBox 9"/>
          <p:cNvSpPr txBox="1"/>
          <p:nvPr userDrawn="1"/>
        </p:nvSpPr>
        <p:spPr>
          <a:xfrm>
            <a:off x="126750" y="93861"/>
            <a:ext cx="300509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认识方向</a:t>
            </a:r>
            <a:r>
              <a:rPr lang="zh-CN" altLang="en-US" sz="1200" baseline="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认识东、南、西、北（</a:t>
            </a:r>
            <a:r>
              <a:rPr lang="en-US" altLang="zh-CN" sz="1200" baseline="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1200" baseline="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endParaRPr lang="zh-CN" altLang="en-US" sz="12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3.png"/><Relationship Id="rId6" Type="http://schemas.openxmlformats.org/officeDocument/2006/relationships/slide" Target="slide5.xml"/><Relationship Id="rId5" Type="http://schemas.openxmlformats.org/officeDocument/2006/relationships/slide" Target="slide11.xml"/><Relationship Id="rId4" Type="http://schemas.openxmlformats.org/officeDocument/2006/relationships/slide" Target="slide10.xml"/><Relationship Id="rId3" Type="http://schemas.openxmlformats.org/officeDocument/2006/relationships/image" Target="../media/image2.emf"/><Relationship Id="rId2" Type="http://schemas.openxmlformats.org/officeDocument/2006/relationships/slide" Target="slide2.xml"/><Relationship Id="rId1" Type="http://schemas.openxmlformats.org/officeDocument/2006/relationships/slide" Target="slide3.xml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.xml"/><Relationship Id="rId5" Type="http://schemas.openxmlformats.org/officeDocument/2006/relationships/slide" Target="slide1.xml"/><Relationship Id="rId4" Type="http://schemas.openxmlformats.org/officeDocument/2006/relationships/image" Target="../media/image7.png"/><Relationship Id="rId3" Type="http://schemas.openxmlformats.org/officeDocument/2006/relationships/slide" Target="slide2.xml"/><Relationship Id="rId2" Type="http://schemas.openxmlformats.org/officeDocument/2006/relationships/image" Target="../media/image20.png"/><Relationship Id="rId1" Type="http://schemas.openxmlformats.org/officeDocument/2006/relationships/image" Target="../media/image19.emf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.xml"/><Relationship Id="rId5" Type="http://schemas.openxmlformats.org/officeDocument/2006/relationships/slide" Target="slide1.xml"/><Relationship Id="rId4" Type="http://schemas.openxmlformats.org/officeDocument/2006/relationships/image" Target="../media/image7.png"/><Relationship Id="rId3" Type="http://schemas.openxmlformats.org/officeDocument/2006/relationships/slide" Target="slide2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8.jpeg"/><Relationship Id="rId6" Type="http://schemas.openxmlformats.org/officeDocument/2006/relationships/slide" Target="slide1.xml"/><Relationship Id="rId5" Type="http://schemas.openxmlformats.org/officeDocument/2006/relationships/image" Target="../media/image7.png"/><Relationship Id="rId4" Type="http://schemas.openxmlformats.org/officeDocument/2006/relationships/slide" Target="slide2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.xml"/><Relationship Id="rId6" Type="http://schemas.openxmlformats.org/officeDocument/2006/relationships/slideLayout" Target="../slideLayouts/slideLayout2.xml"/><Relationship Id="rId5" Type="http://schemas.openxmlformats.org/officeDocument/2006/relationships/slide" Target="slide1.xml"/><Relationship Id="rId4" Type="http://schemas.openxmlformats.org/officeDocument/2006/relationships/image" Target="../media/image7.png"/><Relationship Id="rId3" Type="http://schemas.openxmlformats.org/officeDocument/2006/relationships/slide" Target="slide2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2.xml"/><Relationship Id="rId4" Type="http://schemas.openxmlformats.org/officeDocument/2006/relationships/slide" Target="slide1.xml"/><Relationship Id="rId3" Type="http://schemas.openxmlformats.org/officeDocument/2006/relationships/image" Target="../media/image7.png"/><Relationship Id="rId2" Type="http://schemas.openxmlformats.org/officeDocument/2006/relationships/slide" Target="slide2.xml"/><Relationship Id="rId1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.xml"/><Relationship Id="rId5" Type="http://schemas.openxmlformats.org/officeDocument/2006/relationships/slide" Target="slide1.xml"/><Relationship Id="rId4" Type="http://schemas.openxmlformats.org/officeDocument/2006/relationships/image" Target="../media/image7.png"/><Relationship Id="rId3" Type="http://schemas.openxmlformats.org/officeDocument/2006/relationships/slide" Target="slide2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slide" Target="slide1.xml"/><Relationship Id="rId3" Type="http://schemas.openxmlformats.org/officeDocument/2006/relationships/image" Target="../media/image7.png"/><Relationship Id="rId2" Type="http://schemas.openxmlformats.org/officeDocument/2006/relationships/slide" Target="slide2.xml"/><Relationship Id="rId1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.xml"/><Relationship Id="rId5" Type="http://schemas.openxmlformats.org/officeDocument/2006/relationships/slide" Target="slide1.xml"/><Relationship Id="rId4" Type="http://schemas.openxmlformats.org/officeDocument/2006/relationships/image" Target="../media/image7.png"/><Relationship Id="rId3" Type="http://schemas.openxmlformats.org/officeDocument/2006/relationships/slide" Target="slide2.xml"/><Relationship Id="rId2" Type="http://schemas.openxmlformats.org/officeDocument/2006/relationships/image" Target="../media/image6.png"/><Relationship Id="rId1" Type="http://schemas.openxmlformats.org/officeDocument/2006/relationships/image" Target="../media/image14.jpeg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.xml"/><Relationship Id="rId5" Type="http://schemas.openxmlformats.org/officeDocument/2006/relationships/slide" Target="slide1.xml"/><Relationship Id="rId4" Type="http://schemas.openxmlformats.org/officeDocument/2006/relationships/image" Target="../media/image7.png"/><Relationship Id="rId3" Type="http://schemas.openxmlformats.org/officeDocument/2006/relationships/slide" Target="slide2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3.xml"/><Relationship Id="rId6" Type="http://schemas.openxmlformats.org/officeDocument/2006/relationships/slide" Target="slide1.xml"/><Relationship Id="rId5" Type="http://schemas.openxmlformats.org/officeDocument/2006/relationships/image" Target="../media/image7.png"/><Relationship Id="rId4" Type="http://schemas.openxmlformats.org/officeDocument/2006/relationships/slide" Target="slide2.xml"/><Relationship Id="rId3" Type="http://schemas.openxmlformats.org/officeDocument/2006/relationships/image" Target="../media/image16.png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4067944" cy="424168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1875765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1200" dirty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苏教</a:t>
                </a:r>
                <a:r>
                  <a:rPr kumimoji="1" lang="zh-CN" altLang="en-US" sz="1200" dirty="0" smtClean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版  </a:t>
                </a:r>
                <a:r>
                  <a:rPr kumimoji="1" lang="zh-CN" altLang="en-US" sz="1200" dirty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数学  二</a:t>
                </a:r>
                <a:r>
                  <a:rPr kumimoji="1" lang="zh-CN" altLang="en-US" sz="1200" dirty="0" smtClean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年级  </a:t>
                </a:r>
                <a:r>
                  <a:rPr kumimoji="1" lang="zh-CN" altLang="en-US" sz="1200" dirty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下册</a:t>
                </a:r>
                <a:endParaRPr kumimoji="1" lang="zh-CN" altLang="en-US" sz="12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>
            <a:hlinkClick r:id="" action="ppaction://noaction"/>
          </p:cNvPr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单圆角矩形 9">
            <a:hlinkClick r:id="" action="ppaction://noaction"/>
          </p:cNvPr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单圆角矩形 10">
            <a:hlinkClick r:id="" action="ppaction://noaction"/>
          </p:cNvPr>
          <p:cNvSpPr/>
          <p:nvPr/>
        </p:nvSpPr>
        <p:spPr>
          <a:xfrm>
            <a:off x="5940152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单圆角矩形 11">
            <a:hlinkClick r:id="rId1" action="ppaction://hlinksldjump"/>
          </p:cNvPr>
          <p:cNvSpPr/>
          <p:nvPr/>
        </p:nvSpPr>
        <p:spPr>
          <a:xfrm>
            <a:off x="3564328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单圆角矩形 12">
            <a:hlinkClick r:id="rId2" action="ppaction://hlinksldjump"/>
          </p:cNvPr>
          <p:cNvSpPr/>
          <p:nvPr/>
        </p:nvSpPr>
        <p:spPr>
          <a:xfrm>
            <a:off x="1187624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3" cstate="email"/>
          <a:srcRect l="35500" r="32250" b="80044"/>
          <a:stretch>
            <a:fillRect/>
          </a:stretch>
        </p:blipFill>
        <p:spPr bwMode="auto">
          <a:xfrm flipH="1">
            <a:off x="1613654" y="445727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圆角矩形 15">
            <a:hlinkClick r:id="rId2" action="ppaction://hlinksldjump"/>
          </p:cNvPr>
          <p:cNvSpPr/>
          <p:nvPr/>
        </p:nvSpPr>
        <p:spPr>
          <a:xfrm>
            <a:off x="1209945" y="2952109"/>
            <a:ext cx="1669378" cy="578448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  <a:endParaRPr lang="zh-CN" altLang="en-US" sz="28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圆角矩形 16">
            <a:hlinkClick r:id="rId1" action="ppaction://hlinksldjump"/>
          </p:cNvPr>
          <p:cNvSpPr/>
          <p:nvPr/>
        </p:nvSpPr>
        <p:spPr>
          <a:xfrm>
            <a:off x="3624893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sz="28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圆角矩形 17">
            <a:hlinkClick r:id="rId4" action="ppaction://hlinksldjump"/>
          </p:cNvPr>
          <p:cNvSpPr/>
          <p:nvPr/>
        </p:nvSpPr>
        <p:spPr>
          <a:xfrm>
            <a:off x="2247861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课堂小结</a:t>
            </a:r>
            <a:endParaRPr lang="zh-CN" altLang="en-US" sz="28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圆角矩形 18">
            <a:hlinkClick r:id="rId5" action="ppaction://hlinksldjump"/>
          </p:cNvPr>
          <p:cNvSpPr/>
          <p:nvPr/>
        </p:nvSpPr>
        <p:spPr>
          <a:xfrm>
            <a:off x="5073757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课后作业</a:t>
            </a:r>
            <a:endParaRPr lang="zh-CN" altLang="en-US" sz="28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3330946" y="951389"/>
            <a:ext cx="3071121" cy="807913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4800" b="1" dirty="0" smtClean="0">
                <a:solidFill>
                  <a:srgbClr val="0050A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认识方向</a:t>
            </a:r>
            <a:endParaRPr lang="zh-CN" altLang="en-US" sz="4800" b="1" dirty="0">
              <a:solidFill>
                <a:srgbClr val="0050A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圆角矩形 20">
            <a:hlinkClick r:id="rId6" action="ppaction://hlinksldjump"/>
          </p:cNvPr>
          <p:cNvSpPr/>
          <p:nvPr/>
        </p:nvSpPr>
        <p:spPr>
          <a:xfrm>
            <a:off x="6048388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课堂练习</a:t>
            </a:r>
            <a:endParaRPr lang="zh-CN" altLang="en-US" sz="28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3" cstate="email"/>
          <a:srcRect l="35500" r="32250" b="80044"/>
          <a:stretch>
            <a:fillRect/>
          </a:stretch>
        </p:blipFill>
        <p:spPr bwMode="auto">
          <a:xfrm>
            <a:off x="6780547" y="4413687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3" name="组合 22"/>
          <p:cNvGrpSpPr/>
          <p:nvPr/>
        </p:nvGrpSpPr>
        <p:grpSpPr>
          <a:xfrm>
            <a:off x="2531243" y="995523"/>
            <a:ext cx="654821" cy="683823"/>
            <a:chOff x="1306635" y="1404594"/>
            <a:chExt cx="654821" cy="683823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7" cstate="email"/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25" name="文本框 10"/>
            <p:cNvSpPr txBox="1"/>
            <p:nvPr/>
          </p:nvSpPr>
          <p:spPr>
            <a:xfrm>
              <a:off x="1428700" y="1404594"/>
              <a:ext cx="41069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3500" b="1" dirty="0">
                  <a:solidFill>
                    <a:srgbClr val="0050AA"/>
                  </a:solidFill>
                  <a:latin typeface="宋体" panose="02010600030101010101" pitchFamily="2" charset="-122"/>
                </a:rPr>
                <a:t>3</a:t>
              </a:r>
              <a:endParaRPr kumimoji="1" lang="zh-CN" altLang="en-US" sz="3500" b="1" dirty="0">
                <a:solidFill>
                  <a:srgbClr val="0050AA"/>
                </a:solidFill>
                <a:latin typeface="宋体" panose="02010600030101010101" pitchFamily="2" charset="-122"/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3905781" y="2283718"/>
            <a:ext cx="111280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课时</a:t>
            </a: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83568" y="1751774"/>
            <a:ext cx="7500895" cy="2620176"/>
          </a:xfrm>
          <a:prstGeom prst="rect">
            <a:avLst/>
          </a:prstGeom>
        </p:spPr>
      </p:pic>
      <p:sp>
        <p:nvSpPr>
          <p:cNvPr id="18" name="矩形 17"/>
          <p:cNvSpPr>
            <a:spLocks noChangeArrowheads="1"/>
          </p:cNvSpPr>
          <p:nvPr/>
        </p:nvSpPr>
        <p:spPr bwMode="auto">
          <a:xfrm>
            <a:off x="1043608" y="2211710"/>
            <a:ext cx="6318407" cy="500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我认识了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东、南、西、北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Text Box 21"/>
          <p:cNvSpPr txBox="1">
            <a:spLocks noChangeArrowheads="1"/>
          </p:cNvSpPr>
          <p:nvPr/>
        </p:nvSpPr>
        <p:spPr bwMode="auto">
          <a:xfrm>
            <a:off x="1048234" y="2915965"/>
            <a:ext cx="6908142" cy="9310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9pPr>
          </a:lstStyle>
          <a:p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面向北面，右边是东，左边是西，后面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是南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  <a:cs typeface="楷体_GB2312" panose="02010609030101010101" charset="-122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sp>
        <p:nvSpPr>
          <p:cNvPr id="20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22" name="Rectangle 5"/>
          <p:cNvSpPr>
            <a:spLocks noChangeArrowheads="1"/>
          </p:cNvSpPr>
          <p:nvPr/>
        </p:nvSpPr>
        <p:spPr bwMode="auto">
          <a:xfrm>
            <a:off x="783813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4" name="图片 23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5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1" grpId="0"/>
      <p:bldP spid="2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763688" y="1059582"/>
            <a:ext cx="5437285" cy="4130864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3" y="494144"/>
            <a:ext cx="366861" cy="456339"/>
          </a:xfrm>
          <a:prstGeom prst="rect">
            <a:avLst/>
          </a:prstGeom>
        </p:spPr>
      </p:pic>
      <p:sp>
        <p:nvSpPr>
          <p:cNvPr id="12" name="文本框 14"/>
          <p:cNvSpPr txBox="1"/>
          <p:nvPr/>
        </p:nvSpPr>
        <p:spPr>
          <a:xfrm>
            <a:off x="611560" y="425882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课后作业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13" name="矩形 4"/>
          <p:cNvSpPr>
            <a:spLocks noChangeArrowheads="1"/>
          </p:cNvSpPr>
          <p:nvPr/>
        </p:nvSpPr>
        <p:spPr bwMode="auto">
          <a:xfrm>
            <a:off x="3563888" y="1779662"/>
            <a:ext cx="1944216" cy="15465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补充习题：</a:t>
            </a:r>
            <a:endParaRPr lang="en-US" altLang="zh-CN" sz="3200" b="1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对应练习</a:t>
            </a:r>
            <a:endParaRPr lang="zh-CN" altLang="en-US" sz="3200" b="1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5" name="图片 14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6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标注 4"/>
          <p:cNvSpPr/>
          <p:nvPr/>
        </p:nvSpPr>
        <p:spPr>
          <a:xfrm>
            <a:off x="1535166" y="2715766"/>
            <a:ext cx="1812698" cy="1296143"/>
          </a:xfrm>
          <a:prstGeom prst="wedgeRoundRectCallout">
            <a:avLst>
              <a:gd name="adj1" fmla="val -63099"/>
              <a:gd name="adj2" fmla="val -23501"/>
              <a:gd name="adj3" fmla="val 16667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太阳是从哪个方向升起的？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情境导</a:t>
            </a:r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92082" y="492072"/>
            <a:ext cx="366860" cy="456339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39430" y="860747"/>
            <a:ext cx="5353050" cy="3151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467544" y="2523992"/>
            <a:ext cx="1126831" cy="1614828"/>
          </a:xfrm>
          <a:prstGeom prst="rect">
            <a:avLst/>
          </a:prstGeom>
        </p:spPr>
      </p:pic>
      <p:grpSp>
        <p:nvGrpSpPr>
          <p:cNvPr id="17" name="组合 16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8" name="图片 17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9" name="文本框 26">
              <a:hlinkClick r:id="rId6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741031" y="1059582"/>
            <a:ext cx="1166673" cy="1064551"/>
            <a:chOff x="670145" y="1457273"/>
            <a:chExt cx="1555361" cy="1419401"/>
          </a:xfrm>
        </p:grpSpPr>
        <p:pic>
          <p:nvPicPr>
            <p:cNvPr id="12" name="图片 11" descr="28Z58PICt4r.jpg"/>
            <p:cNvPicPr>
              <a:picLocks noChangeAspect="1" noChangeArrowheads="1"/>
            </p:cNvPicPr>
            <p:nvPr/>
          </p:nvPicPr>
          <p:blipFill>
            <a:blip r:embed="rId7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flipH="1">
              <a:off x="670145" y="1457273"/>
              <a:ext cx="1555361" cy="13934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3" name="矩形 12"/>
            <p:cNvSpPr/>
            <p:nvPr/>
          </p:nvSpPr>
          <p:spPr>
            <a:xfrm>
              <a:off x="921335" y="2322677"/>
              <a:ext cx="970652" cy="553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100" b="1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例 </a:t>
              </a:r>
              <a:r>
                <a:rPr lang="en-US" altLang="zh-CN" sz="21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1</a:t>
              </a:r>
              <a:endParaRPr lang="zh-CN" altLang="en-US" sz="21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83568" y="915566"/>
            <a:ext cx="51502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早晨，小明面向太阳站立。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文本框 1"/>
          <p:cNvSpPr txBox="1"/>
          <p:nvPr/>
        </p:nvSpPr>
        <p:spPr>
          <a:xfrm>
            <a:off x="5652120" y="1779662"/>
            <a:ext cx="23042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前面是东，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547069" y="1732264"/>
            <a:ext cx="2961307" cy="23015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5" name="直接箭头连接符 4"/>
          <p:cNvCxnSpPr/>
          <p:nvPr/>
        </p:nvCxnSpPr>
        <p:spPr>
          <a:xfrm flipV="1">
            <a:off x="4436368" y="1563638"/>
            <a:ext cx="288032" cy="21602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文本框 1"/>
          <p:cNvSpPr txBox="1"/>
          <p:nvPr/>
        </p:nvSpPr>
        <p:spPr>
          <a:xfrm>
            <a:off x="4928956" y="1347661"/>
            <a:ext cx="6511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东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文本框 1"/>
          <p:cNvSpPr txBox="1"/>
          <p:nvPr/>
        </p:nvSpPr>
        <p:spPr>
          <a:xfrm>
            <a:off x="5652120" y="2398117"/>
            <a:ext cx="23042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后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面是（   ）；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文本框 1"/>
          <p:cNvSpPr txBox="1"/>
          <p:nvPr/>
        </p:nvSpPr>
        <p:spPr>
          <a:xfrm>
            <a:off x="6948264" y="2398117"/>
            <a:ext cx="14317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西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22" name="直接箭头连接符 21"/>
          <p:cNvCxnSpPr/>
          <p:nvPr/>
        </p:nvCxnSpPr>
        <p:spPr>
          <a:xfrm flipH="1">
            <a:off x="1364906" y="3949651"/>
            <a:ext cx="263150" cy="20627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文本框 1"/>
          <p:cNvSpPr txBox="1"/>
          <p:nvPr/>
        </p:nvSpPr>
        <p:spPr>
          <a:xfrm>
            <a:off x="916360" y="4011910"/>
            <a:ext cx="14317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西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文本框 1"/>
          <p:cNvSpPr txBox="1"/>
          <p:nvPr/>
        </p:nvSpPr>
        <p:spPr>
          <a:xfrm>
            <a:off x="5652120" y="3046189"/>
            <a:ext cx="23042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左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面是北，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25" name="直接箭头连接符 24"/>
          <p:cNvCxnSpPr/>
          <p:nvPr/>
        </p:nvCxnSpPr>
        <p:spPr>
          <a:xfrm flipH="1" flipV="1">
            <a:off x="1421011" y="1635646"/>
            <a:ext cx="279053" cy="21602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文本框 1"/>
          <p:cNvSpPr txBox="1"/>
          <p:nvPr/>
        </p:nvSpPr>
        <p:spPr>
          <a:xfrm>
            <a:off x="916360" y="1347614"/>
            <a:ext cx="14317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北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文本框 1"/>
          <p:cNvSpPr txBox="1"/>
          <p:nvPr/>
        </p:nvSpPr>
        <p:spPr>
          <a:xfrm>
            <a:off x="5652120" y="3694261"/>
            <a:ext cx="23042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右面是（   ）。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文本框 1"/>
          <p:cNvSpPr txBox="1"/>
          <p:nvPr/>
        </p:nvSpPr>
        <p:spPr>
          <a:xfrm>
            <a:off x="6948264" y="3651870"/>
            <a:ext cx="14317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南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30" name="直接箭头连接符 29"/>
          <p:cNvCxnSpPr/>
          <p:nvPr/>
        </p:nvCxnSpPr>
        <p:spPr>
          <a:xfrm>
            <a:off x="4436368" y="3962996"/>
            <a:ext cx="249188" cy="19293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文本框 1"/>
          <p:cNvSpPr txBox="1"/>
          <p:nvPr/>
        </p:nvSpPr>
        <p:spPr>
          <a:xfrm>
            <a:off x="4652392" y="3982293"/>
            <a:ext cx="14317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南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92083" y="479078"/>
            <a:ext cx="366860" cy="456339"/>
          </a:xfrm>
          <a:prstGeom prst="rect">
            <a:avLst/>
          </a:prstGeom>
        </p:spPr>
      </p:pic>
      <p:sp>
        <p:nvSpPr>
          <p:cNvPr id="31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探究新知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4" name="图片 33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5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4" grpId="0"/>
      <p:bldP spid="18" grpId="0"/>
      <p:bldP spid="19" grpId="0"/>
      <p:bldP spid="21" grpId="0"/>
      <p:bldP spid="23" grpId="0"/>
      <p:bldP spid="24" grpId="0"/>
      <p:bldP spid="27" grpId="0"/>
      <p:bldP spid="28" grpId="0"/>
      <p:bldP spid="29" grpId="0"/>
      <p:bldP spid="3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TextBox 35"/>
          <p:cNvSpPr txBox="1"/>
          <p:nvPr/>
        </p:nvSpPr>
        <p:spPr>
          <a:xfrm>
            <a:off x="323528" y="572075"/>
            <a:ext cx="852518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在教室里面向东站立，右手侧平举，说出右边的方向。再分别面向南、西、北，说说右边各是什么方向。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954337" y="1779662"/>
            <a:ext cx="4201839" cy="28247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8" name="文本框 1"/>
          <p:cNvSpPr txBox="1"/>
          <p:nvPr/>
        </p:nvSpPr>
        <p:spPr>
          <a:xfrm>
            <a:off x="3694475" y="1707654"/>
            <a:ext cx="109354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东</a:t>
            </a:r>
            <a:endParaRPr lang="en-US" altLang="zh-CN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文本框 1"/>
          <p:cNvSpPr txBox="1"/>
          <p:nvPr/>
        </p:nvSpPr>
        <p:spPr>
          <a:xfrm>
            <a:off x="5062627" y="2787774"/>
            <a:ext cx="109354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南</a:t>
            </a:r>
            <a:endParaRPr lang="en-US" altLang="zh-CN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935733" y="1771714"/>
            <a:ext cx="4201839" cy="28247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6" name="文本框 1"/>
          <p:cNvSpPr txBox="1"/>
          <p:nvPr/>
        </p:nvSpPr>
        <p:spPr>
          <a:xfrm>
            <a:off x="3622467" y="1707654"/>
            <a:ext cx="109354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南</a:t>
            </a:r>
            <a:endParaRPr lang="en-US" altLang="zh-CN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文本框 1"/>
          <p:cNvSpPr txBox="1"/>
          <p:nvPr/>
        </p:nvSpPr>
        <p:spPr>
          <a:xfrm>
            <a:off x="5062627" y="2830165"/>
            <a:ext cx="109354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西</a:t>
            </a:r>
            <a:endParaRPr lang="en-US" altLang="zh-CN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935732" y="1773163"/>
            <a:ext cx="4201839" cy="28247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5" name="文本框 1"/>
          <p:cNvSpPr txBox="1"/>
          <p:nvPr/>
        </p:nvSpPr>
        <p:spPr>
          <a:xfrm>
            <a:off x="5029139" y="2813809"/>
            <a:ext cx="109354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北</a:t>
            </a:r>
            <a:endParaRPr lang="en-US" altLang="zh-CN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文本框 1"/>
          <p:cNvSpPr txBox="1"/>
          <p:nvPr/>
        </p:nvSpPr>
        <p:spPr>
          <a:xfrm>
            <a:off x="3625175" y="1707654"/>
            <a:ext cx="109354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西</a:t>
            </a:r>
            <a:endParaRPr lang="en-US" altLang="zh-CN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2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920849" y="1773163"/>
            <a:ext cx="4201839" cy="28247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3" name="文本框 1"/>
          <p:cNvSpPr txBox="1"/>
          <p:nvPr/>
        </p:nvSpPr>
        <p:spPr>
          <a:xfrm>
            <a:off x="5062627" y="2787774"/>
            <a:ext cx="109354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东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文本框 1"/>
          <p:cNvSpPr txBox="1"/>
          <p:nvPr/>
        </p:nvSpPr>
        <p:spPr>
          <a:xfrm>
            <a:off x="3635896" y="1707654"/>
            <a:ext cx="109354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北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8" name="图片 27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9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38" grpId="0"/>
      <p:bldP spid="13" grpId="0"/>
      <p:bldP spid="16" grpId="0"/>
      <p:bldP spid="19" grpId="0"/>
      <p:bldP spid="15" grpId="0"/>
      <p:bldP spid="17" grpId="0"/>
      <p:bldP spid="23" grpId="0"/>
      <p:bldP spid="2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10245"/>
          <p:cNvSpPr txBox="1">
            <a:spLocks noChangeArrowheads="1"/>
          </p:cNvSpPr>
          <p:nvPr/>
        </p:nvSpPr>
        <p:spPr bwMode="auto">
          <a:xfrm>
            <a:off x="707557" y="973202"/>
            <a:ext cx="7218802" cy="8309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1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.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放学回家，小红的前面是西，她的右面、后面和左面各是什么方向？</a:t>
            </a:r>
            <a:r>
              <a:rPr lang="en-US" altLang="zh-CN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 </a:t>
            </a:r>
            <a:endParaRPr lang="zh-CN" altLang="en-US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7" name="文本框 1"/>
          <p:cNvSpPr txBox="1"/>
          <p:nvPr/>
        </p:nvSpPr>
        <p:spPr>
          <a:xfrm>
            <a:off x="6883127" y="1678037"/>
            <a:ext cx="13681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  ）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835696" y="2065759"/>
            <a:ext cx="4962525" cy="2162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14" name="直接箭头连接符 13"/>
          <p:cNvCxnSpPr/>
          <p:nvPr/>
        </p:nvCxnSpPr>
        <p:spPr>
          <a:xfrm flipV="1">
            <a:off x="6759724" y="1995686"/>
            <a:ext cx="288032" cy="21602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箭头连接符 14"/>
          <p:cNvCxnSpPr/>
          <p:nvPr/>
        </p:nvCxnSpPr>
        <p:spPr>
          <a:xfrm flipH="1">
            <a:off x="1712072" y="4165675"/>
            <a:ext cx="263150" cy="20627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箭头连接符 15"/>
          <p:cNvCxnSpPr/>
          <p:nvPr/>
        </p:nvCxnSpPr>
        <p:spPr>
          <a:xfrm flipH="1" flipV="1">
            <a:off x="1696169" y="1923678"/>
            <a:ext cx="279053" cy="21602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箭头连接符 16"/>
          <p:cNvCxnSpPr/>
          <p:nvPr/>
        </p:nvCxnSpPr>
        <p:spPr>
          <a:xfrm>
            <a:off x="6779146" y="4227934"/>
            <a:ext cx="249188" cy="19293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文本框 1"/>
          <p:cNvSpPr txBox="1"/>
          <p:nvPr/>
        </p:nvSpPr>
        <p:spPr>
          <a:xfrm>
            <a:off x="6804248" y="4198317"/>
            <a:ext cx="13681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  ）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文本框 1"/>
          <p:cNvSpPr txBox="1"/>
          <p:nvPr/>
        </p:nvSpPr>
        <p:spPr>
          <a:xfrm>
            <a:off x="854264" y="4198317"/>
            <a:ext cx="13681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  ）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文本框 1"/>
          <p:cNvSpPr txBox="1"/>
          <p:nvPr/>
        </p:nvSpPr>
        <p:spPr>
          <a:xfrm>
            <a:off x="827584" y="1707654"/>
            <a:ext cx="13681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  ）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文本框 1"/>
          <p:cNvSpPr txBox="1"/>
          <p:nvPr/>
        </p:nvSpPr>
        <p:spPr>
          <a:xfrm>
            <a:off x="1115616" y="4198317"/>
            <a:ext cx="13681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西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文本框 1"/>
          <p:cNvSpPr txBox="1"/>
          <p:nvPr/>
        </p:nvSpPr>
        <p:spPr>
          <a:xfrm>
            <a:off x="1115616" y="1707654"/>
            <a:ext cx="13681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北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文本框 1"/>
          <p:cNvSpPr txBox="1"/>
          <p:nvPr/>
        </p:nvSpPr>
        <p:spPr>
          <a:xfrm>
            <a:off x="7164288" y="1665734"/>
            <a:ext cx="13681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东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文本框 1"/>
          <p:cNvSpPr txBox="1"/>
          <p:nvPr/>
        </p:nvSpPr>
        <p:spPr>
          <a:xfrm>
            <a:off x="7092280" y="4198317"/>
            <a:ext cx="13681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南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92082" y="492072"/>
            <a:ext cx="366860" cy="456338"/>
          </a:xfrm>
          <a:prstGeom prst="rect">
            <a:avLst/>
          </a:prstGeom>
        </p:spPr>
      </p:pic>
      <p:sp>
        <p:nvSpPr>
          <p:cNvPr id="27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</a:t>
            </a:r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练习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5" name="图片 34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6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7" grpId="0"/>
      <p:bldP spid="18" grpId="0"/>
      <p:bldP spid="19" grpId="0"/>
      <p:bldP spid="20" grpId="0"/>
      <p:bldP spid="22" grpId="0"/>
      <p:bldP spid="23" grpId="0"/>
      <p:bldP spid="24" grpId="0"/>
      <p:bldP spid="2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10245"/>
          <p:cNvSpPr txBox="1">
            <a:spLocks noChangeArrowheads="1"/>
          </p:cNvSpPr>
          <p:nvPr/>
        </p:nvSpPr>
        <p:spPr bwMode="auto">
          <a:xfrm>
            <a:off x="467544" y="483518"/>
            <a:ext cx="7218802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当你面向北的时候，怎样很快确定其他三个方向呢？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7" name="文本框 1"/>
          <p:cNvSpPr txBox="1"/>
          <p:nvPr/>
        </p:nvSpPr>
        <p:spPr>
          <a:xfrm>
            <a:off x="6883127" y="1173981"/>
            <a:ext cx="13681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  ）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835696" y="1561703"/>
            <a:ext cx="4962525" cy="2162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14" name="直接箭头连接符 13"/>
          <p:cNvCxnSpPr/>
          <p:nvPr/>
        </p:nvCxnSpPr>
        <p:spPr>
          <a:xfrm flipV="1">
            <a:off x="6759724" y="1491630"/>
            <a:ext cx="288032" cy="21602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箭头连接符 14"/>
          <p:cNvCxnSpPr/>
          <p:nvPr/>
        </p:nvCxnSpPr>
        <p:spPr>
          <a:xfrm flipH="1">
            <a:off x="1712072" y="3661619"/>
            <a:ext cx="263150" cy="20627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箭头连接符 15"/>
          <p:cNvCxnSpPr/>
          <p:nvPr/>
        </p:nvCxnSpPr>
        <p:spPr>
          <a:xfrm flipH="1" flipV="1">
            <a:off x="1696169" y="1419622"/>
            <a:ext cx="279053" cy="21602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箭头连接符 16"/>
          <p:cNvCxnSpPr/>
          <p:nvPr/>
        </p:nvCxnSpPr>
        <p:spPr>
          <a:xfrm>
            <a:off x="6779146" y="3723878"/>
            <a:ext cx="249188" cy="19293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文本框 1"/>
          <p:cNvSpPr txBox="1"/>
          <p:nvPr/>
        </p:nvSpPr>
        <p:spPr>
          <a:xfrm>
            <a:off x="6804248" y="3694261"/>
            <a:ext cx="13681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  ）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文本框 1"/>
          <p:cNvSpPr txBox="1"/>
          <p:nvPr/>
        </p:nvSpPr>
        <p:spPr>
          <a:xfrm>
            <a:off x="854264" y="3694261"/>
            <a:ext cx="13681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  ）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文本框 1"/>
          <p:cNvSpPr txBox="1"/>
          <p:nvPr/>
        </p:nvSpPr>
        <p:spPr>
          <a:xfrm>
            <a:off x="827584" y="1203598"/>
            <a:ext cx="13681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  ）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文本框 1"/>
          <p:cNvSpPr txBox="1"/>
          <p:nvPr/>
        </p:nvSpPr>
        <p:spPr>
          <a:xfrm>
            <a:off x="1115616" y="3694261"/>
            <a:ext cx="13681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北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文本框 1"/>
          <p:cNvSpPr txBox="1"/>
          <p:nvPr/>
        </p:nvSpPr>
        <p:spPr>
          <a:xfrm>
            <a:off x="1115616" y="1203598"/>
            <a:ext cx="13681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东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文本框 1"/>
          <p:cNvSpPr txBox="1"/>
          <p:nvPr/>
        </p:nvSpPr>
        <p:spPr>
          <a:xfrm>
            <a:off x="7164288" y="1161678"/>
            <a:ext cx="13681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南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文本框 1"/>
          <p:cNvSpPr txBox="1"/>
          <p:nvPr/>
        </p:nvSpPr>
        <p:spPr>
          <a:xfrm>
            <a:off x="7092280" y="3694261"/>
            <a:ext cx="13681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西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7" name="图片 26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8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7" grpId="0"/>
      <p:bldP spid="18" grpId="0"/>
      <p:bldP spid="19" grpId="0"/>
      <p:bldP spid="20" grpId="0"/>
      <p:bldP spid="22" grpId="0"/>
      <p:bldP spid="23" grpId="0"/>
      <p:bldP spid="24" grpId="0"/>
      <p:bldP spid="2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文本框 10245"/>
          <p:cNvSpPr txBox="1">
            <a:spLocks noChangeArrowheads="1"/>
          </p:cNvSpPr>
          <p:nvPr/>
        </p:nvSpPr>
        <p:spPr bwMode="auto">
          <a:xfrm>
            <a:off x="539552" y="555526"/>
            <a:ext cx="7904690" cy="8309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2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.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和你的好朋友在教室里面对面站立，先分别指一指各自的前、后、左、右，再指出东、南、西、北四个方向。</a:t>
            </a:r>
            <a:r>
              <a:rPr lang="en-US" altLang="zh-CN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 </a:t>
            </a:r>
            <a:endParaRPr lang="zh-CN" altLang="en-US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1" name="Picture 3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7681805" y="2231859"/>
            <a:ext cx="878655" cy="13461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圆角矩形标注 12"/>
          <p:cNvSpPr/>
          <p:nvPr/>
        </p:nvSpPr>
        <p:spPr>
          <a:xfrm>
            <a:off x="1619672" y="2211710"/>
            <a:ext cx="2160240" cy="494292"/>
          </a:xfrm>
          <a:prstGeom prst="wedgeRoundRectCallout">
            <a:avLst>
              <a:gd name="adj1" fmla="val -58734"/>
              <a:gd name="adj2" fmla="val 36804"/>
              <a:gd name="adj3" fmla="val 16667"/>
            </a:avLst>
          </a:prstGeom>
          <a:pattFill prst="pct5">
            <a:fgClr>
              <a:schemeClr val="bg1"/>
            </a:fgClr>
            <a:bgClr>
              <a:schemeClr val="bg1"/>
            </a:bgClr>
          </a:patt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你有什么发现？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圆角矩形标注 13"/>
          <p:cNvSpPr/>
          <p:nvPr/>
        </p:nvSpPr>
        <p:spPr>
          <a:xfrm>
            <a:off x="3995936" y="1923678"/>
            <a:ext cx="3312368" cy="2232248"/>
          </a:xfrm>
          <a:prstGeom prst="wedgeRoundRectCallout">
            <a:avLst>
              <a:gd name="adj1" fmla="val 60950"/>
              <a:gd name="adj2" fmla="val -4451"/>
              <a:gd name="adj3" fmla="val 16667"/>
            </a:avLst>
          </a:prstGeom>
          <a:pattFill prst="pct5">
            <a:fgClr>
              <a:schemeClr val="bg1"/>
            </a:fgClr>
            <a:bgClr>
              <a:schemeClr val="bg1"/>
            </a:bgClr>
          </a:patt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当面对的方向改变时，自己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前、后、左、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右的方向也随着改变，但东、南、西、北等方向不会因为面对的方向而改变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827584" y="2181058"/>
            <a:ext cx="1126831" cy="1614828"/>
          </a:xfrm>
          <a:prstGeom prst="rect">
            <a:avLst/>
          </a:prstGeom>
        </p:spPr>
      </p:pic>
      <p:grpSp>
        <p:nvGrpSpPr>
          <p:cNvPr id="16" name="组合 15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7" name="图片 16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9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13" grpId="0" animBg="1"/>
      <p:bldP spid="1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906712" y="907019"/>
            <a:ext cx="5257576" cy="30328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8" name="文本框 10245"/>
          <p:cNvSpPr txBox="1">
            <a:spLocks noChangeArrowheads="1"/>
          </p:cNvSpPr>
          <p:nvPr/>
        </p:nvSpPr>
        <p:spPr bwMode="auto">
          <a:xfrm>
            <a:off x="539552" y="483518"/>
            <a:ext cx="8237663" cy="95410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3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.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小华住的房间窗户朝南。你能说说房间里的东面和西面各有什么吗？</a:t>
            </a:r>
            <a:endParaRPr lang="zh-CN" altLang="en-US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圆角矩形标注 12"/>
          <p:cNvSpPr/>
          <p:nvPr/>
        </p:nvSpPr>
        <p:spPr>
          <a:xfrm>
            <a:off x="2922166" y="3876082"/>
            <a:ext cx="3897506" cy="522599"/>
          </a:xfrm>
          <a:prstGeom prst="wedgeRoundRectCallout">
            <a:avLst>
              <a:gd name="adj1" fmla="val -61947"/>
              <a:gd name="adj2" fmla="val -41534"/>
              <a:gd name="adj3" fmla="val 16667"/>
            </a:avLst>
          </a:prstGeom>
          <a:pattFill prst="pct5">
            <a:fgClr>
              <a:schemeClr val="bg1"/>
            </a:fgClr>
            <a:bgClr>
              <a:schemeClr val="bg1"/>
            </a:bgClr>
          </a:patt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你住的房间是怎样布置的？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文本框 1"/>
          <p:cNvSpPr txBox="1"/>
          <p:nvPr/>
        </p:nvSpPr>
        <p:spPr>
          <a:xfrm>
            <a:off x="4355976" y="1059582"/>
            <a:ext cx="13681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南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文本框 1"/>
          <p:cNvSpPr txBox="1"/>
          <p:nvPr/>
        </p:nvSpPr>
        <p:spPr>
          <a:xfrm>
            <a:off x="2123728" y="2283718"/>
            <a:ext cx="13681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东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文本框 1"/>
          <p:cNvSpPr txBox="1"/>
          <p:nvPr/>
        </p:nvSpPr>
        <p:spPr>
          <a:xfrm>
            <a:off x="6516216" y="2313335"/>
            <a:ext cx="13681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西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891453" y="3409639"/>
            <a:ext cx="1015642" cy="1455486"/>
          </a:xfrm>
          <a:prstGeom prst="rect">
            <a:avLst/>
          </a:prstGeom>
        </p:spPr>
      </p:pic>
      <p:grpSp>
        <p:nvGrpSpPr>
          <p:cNvPr id="20" name="组合 19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1" name="图片 20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2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13" grpId="0" animBg="1"/>
      <p:bldP spid="15" grpId="0"/>
      <p:bldP spid="16" grpId="0"/>
      <p:bldP spid="1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文本框 10245"/>
          <p:cNvSpPr txBox="1">
            <a:spLocks noChangeArrowheads="1"/>
          </p:cNvSpPr>
          <p:nvPr/>
        </p:nvSpPr>
        <p:spPr bwMode="auto">
          <a:xfrm>
            <a:off x="395536" y="483518"/>
            <a:ext cx="8136904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4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.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站在操场中间，看看操场的东、西、南、北各有什么。</a:t>
            </a:r>
            <a:r>
              <a:rPr lang="en-US" altLang="zh-CN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 </a:t>
            </a:r>
            <a:endParaRPr lang="zh-CN" altLang="en-US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1" name="Picture 3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7887578" y="2679762"/>
            <a:ext cx="878655" cy="13461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圆角矩形标注 13"/>
          <p:cNvSpPr/>
          <p:nvPr/>
        </p:nvSpPr>
        <p:spPr>
          <a:xfrm>
            <a:off x="6012159" y="1491630"/>
            <a:ext cx="2314745" cy="494292"/>
          </a:xfrm>
          <a:prstGeom prst="wedgeRoundRectCallout">
            <a:avLst>
              <a:gd name="adj1" fmla="val -64019"/>
              <a:gd name="adj2" fmla="val -15988"/>
              <a:gd name="adj3" fmla="val 16667"/>
            </a:avLst>
          </a:prstGeom>
          <a:pattFill prst="pct5">
            <a:fgClr>
              <a:schemeClr val="bg1"/>
            </a:fgClr>
            <a:bgClr>
              <a:schemeClr val="bg1"/>
            </a:bgClr>
          </a:patt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谁能来说一说？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圆角矩形标注 12"/>
          <p:cNvSpPr/>
          <p:nvPr/>
        </p:nvSpPr>
        <p:spPr>
          <a:xfrm>
            <a:off x="4860032" y="2769330"/>
            <a:ext cx="2939482" cy="1440160"/>
          </a:xfrm>
          <a:prstGeom prst="wedgeRoundRectCallout">
            <a:avLst>
              <a:gd name="adj1" fmla="val 56655"/>
              <a:gd name="adj2" fmla="val -8686"/>
              <a:gd name="adj3" fmla="val 16667"/>
            </a:avLst>
          </a:prstGeom>
          <a:pattFill prst="pct5">
            <a:fgClr>
              <a:schemeClr val="bg1"/>
            </a:fgClr>
            <a:bgClr>
              <a:schemeClr val="bg1"/>
            </a:bgClr>
          </a:patt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操场的东面是教学楼、西面是小区，南面是办公楼、北面是幼儿园。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0971" y="1131590"/>
            <a:ext cx="4333875" cy="30963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5220072" y="1162562"/>
            <a:ext cx="1015642" cy="1455486"/>
          </a:xfrm>
          <a:prstGeom prst="rect">
            <a:avLst/>
          </a:prstGeom>
        </p:spPr>
      </p:pic>
      <p:grpSp>
        <p:nvGrpSpPr>
          <p:cNvPr id="16" name="组合 15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7" name="图片 16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9" name="文本框 26">
              <a:hlinkClick r:id="rId6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14" grpId="0" animBg="1"/>
      <p:bldP spid="13" grpId="0" animBg="1"/>
    </p:bldLst>
  </p:timing>
</p:sld>
</file>

<file path=ppt/tags/tag1.xml><?xml version="1.0" encoding="utf-8"?>
<p:tagLst xmlns:p="http://schemas.openxmlformats.org/presentationml/2006/main">
  <p:tag name="KSO_WPP_MARK_KEY" val="460e283c-8642-47e8-94c9-e33d61f71f9b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578</Words>
  <Application>WPS 演示</Application>
  <PresentationFormat>全屏显示(16:9)</PresentationFormat>
  <Paragraphs>160</Paragraphs>
  <Slides>11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5" baseType="lpstr">
      <vt:lpstr>Arial</vt:lpstr>
      <vt:lpstr>宋体</vt:lpstr>
      <vt:lpstr>Wingdings</vt:lpstr>
      <vt:lpstr>黑体</vt:lpstr>
      <vt:lpstr>微软雅黑</vt:lpstr>
      <vt:lpstr>楷体</vt:lpstr>
      <vt:lpstr>幼圆</vt:lpstr>
      <vt:lpstr>Times New Roman</vt:lpstr>
      <vt:lpstr>楷体_GB2312</vt:lpstr>
      <vt:lpstr>等线</vt:lpstr>
      <vt:lpstr>Arial</vt:lpstr>
      <vt:lpstr>Calibri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9</cp:revision>
  <dcterms:created xsi:type="dcterms:W3CDTF">2017-03-17T02:28:00Z</dcterms:created>
  <dcterms:modified xsi:type="dcterms:W3CDTF">2023-02-01T02:10:15Z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61F4F4F0E38440BC9512BDF41522C83F</vt:lpwstr>
  </property>
</Properties>
</file>