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82" r:id="rId3"/>
    <p:sldId id="510" r:id="rId4"/>
    <p:sldId id="472" r:id="rId5"/>
    <p:sldId id="556" r:id="rId7"/>
    <p:sldId id="518" r:id="rId8"/>
    <p:sldId id="502" r:id="rId9"/>
    <p:sldId id="515" r:id="rId10"/>
    <p:sldId id="517" r:id="rId11"/>
    <p:sldId id="568" r:id="rId12"/>
    <p:sldId id="569" r:id="rId13"/>
    <p:sldId id="573" r:id="rId14"/>
    <p:sldId id="574" r:id="rId15"/>
    <p:sldId id="575" r:id="rId16"/>
    <p:sldId id="576" r:id="rId17"/>
    <p:sldId id="577" r:id="rId18"/>
    <p:sldId id="507" r:id="rId19"/>
    <p:sldId id="501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楷体_GB2312" panose="0201060903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3" userDrawn="1">
          <p15:clr>
            <a:srgbClr val="A4A3A4"/>
          </p15:clr>
        </p15:guide>
        <p15:guide id="2" pos="2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9900"/>
    <a:srgbClr val="0000FF"/>
    <a:srgbClr val="FF9933"/>
    <a:srgbClr val="AFF22A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33"/>
        <p:guide pos="2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认识万以内的数 千以内数的认识（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jpeg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0" y="1452979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认识千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以</a:t>
            </a: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内的数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69586" y="648742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认识万以内的数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320404" y="608370"/>
            <a:ext cx="77799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先读一读，再根据每组数的排列规律接着写。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95536" y="1491630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707，708，709，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395536" y="2031543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270，280，290，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95536" y="2571456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980，985，990，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95536" y="3111370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503，502，501，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3904427" y="1491630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710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5436349" y="1491630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3904427" y="2031543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5436349" y="2031543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310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3904427" y="2571456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995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5264123" y="2571456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3904427" y="3111370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5364594" y="3111370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499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1367" y="1570999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1622" y="1570999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9812" y="1570999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9762" y="211138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4937" y="211138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2332" y="211138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91367" y="265113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61622" y="265113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9812" y="265113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1367" y="322644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61622" y="322644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19812" y="3226444"/>
            <a:ext cx="36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06597" y="1492894"/>
            <a:ext cx="2044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个位依次加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06597" y="2047884"/>
            <a:ext cx="2277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十位依次加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76447" y="2603509"/>
            <a:ext cx="2044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个位依次加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76447" y="3111509"/>
            <a:ext cx="2044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个位依次减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39" grpId="0"/>
      <p:bldP spid="40" grpId="0"/>
      <p:bldP spid="41" grpId="0"/>
      <p:bldP spid="42" grpId="0"/>
      <p:bldP spid="7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 48"/>
          <p:cNvSpPr/>
          <p:nvPr/>
        </p:nvSpPr>
        <p:spPr>
          <a:xfrm>
            <a:off x="755829" y="987574"/>
            <a:ext cx="7416824" cy="3096344"/>
          </a:xfrm>
          <a:prstGeom prst="roundRect">
            <a:avLst>
              <a:gd name="adj" fmla="val 5539"/>
            </a:avLst>
          </a:prstGeom>
          <a:solidFill>
            <a:srgbClr val="9FC9AC"/>
          </a:solidFill>
          <a:ln w="12700">
            <a:solidFill>
              <a:srgbClr val="3C86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71853" y="1150379"/>
            <a:ext cx="1728192" cy="4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1043861" y="1707654"/>
            <a:ext cx="6868888" cy="20162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很久以前，我们的祖先在生产劳动和日常生活中，就有了记数的需要。例如，出去打猎的时候，要数一数出去了多少人；回来的时候，要数一数捕获了多少只野兽。他们常用下面的方法来记数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67544" y="699542"/>
            <a:ext cx="7632848" cy="3528392"/>
          </a:xfrm>
          <a:prstGeom prst="roundRect">
            <a:avLst>
              <a:gd name="adj" fmla="val 5539"/>
            </a:avLst>
          </a:prstGeom>
          <a:solidFill>
            <a:srgbClr val="9FC9AC"/>
          </a:solidFill>
          <a:ln w="12700">
            <a:solidFill>
              <a:srgbClr val="3C86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790592"/>
            <a:ext cx="1728192" cy="4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33－你知道吗－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7624" y="1419622"/>
            <a:ext cx="1699048" cy="2293333"/>
          </a:xfrm>
          <a:prstGeom prst="rect">
            <a:avLst/>
          </a:prstGeom>
        </p:spPr>
      </p:pic>
      <p:pic>
        <p:nvPicPr>
          <p:cNvPr id="47" name="图片 46" descr="33－你知道吗－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9789" y="1419622"/>
            <a:ext cx="1455238" cy="2278096"/>
          </a:xfrm>
          <a:prstGeom prst="rect">
            <a:avLst/>
          </a:prstGeom>
        </p:spPr>
      </p:pic>
      <p:pic>
        <p:nvPicPr>
          <p:cNvPr id="48" name="图片 47" descr="33－你知道吗－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68144" y="1419622"/>
            <a:ext cx="1485715" cy="2308571"/>
          </a:xfrm>
          <a:prstGeom prst="rect">
            <a:avLst/>
          </a:prstGeom>
        </p:spPr>
      </p:pic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1187624" y="3715411"/>
            <a:ext cx="1800200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33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用石子记数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3491880" y="3715411"/>
            <a:ext cx="1800200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33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结绳记数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5724128" y="3715411"/>
            <a:ext cx="1800200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33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刻痕记数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576" y="843558"/>
            <a:ext cx="7632848" cy="3384376"/>
          </a:xfrm>
          <a:prstGeom prst="roundRect">
            <a:avLst>
              <a:gd name="adj" fmla="val 5539"/>
            </a:avLst>
          </a:prstGeom>
          <a:solidFill>
            <a:srgbClr val="9FC9AC"/>
          </a:solidFill>
          <a:ln w="12700">
            <a:solidFill>
              <a:srgbClr val="3C86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71600" y="934608"/>
            <a:ext cx="1728192" cy="4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971600" y="1474696"/>
            <a:ext cx="4320480" cy="26642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物体的个数多了，怎样数呢？聪明的祖先想出了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逢十进一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的办法。数一个物体，就在地上放一块小石子，有了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块小石子，再把它们换成一块大一点的石子，表示已经有了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个十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33－你知道吗－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4088" y="1635646"/>
            <a:ext cx="1422223" cy="1904762"/>
          </a:xfrm>
          <a:prstGeom prst="rect">
            <a:avLst/>
          </a:prstGeom>
        </p:spPr>
      </p:pic>
      <p:pic>
        <p:nvPicPr>
          <p:cNvPr id="6" name="图片 5" descr="33－你知道吗－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76256" y="1707654"/>
            <a:ext cx="1295238" cy="190476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8343" y="699542"/>
            <a:ext cx="7632848" cy="3672408"/>
          </a:xfrm>
          <a:prstGeom prst="roundRect">
            <a:avLst>
              <a:gd name="adj" fmla="val 5539"/>
            </a:avLst>
          </a:prstGeom>
          <a:solidFill>
            <a:srgbClr val="9FC9AC"/>
          </a:solidFill>
          <a:ln w="12700">
            <a:solidFill>
              <a:srgbClr val="3C86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72359" y="934608"/>
            <a:ext cx="1728192" cy="4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972359" y="1449295"/>
            <a:ext cx="7416824" cy="4489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后来人们逐渐创造了一些记数的符号，这就是数字。</a:t>
            </a:r>
            <a:endParaRPr lang="zh-CN" altLang="en-US" sz="2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8" name="图片 17" descr="33-你知道吗-6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5F2E8"/>
              </a:clrFrom>
              <a:clrTo>
                <a:srgbClr val="E5F2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655" y="1995686"/>
            <a:ext cx="4185462" cy="1872617"/>
          </a:xfrm>
          <a:prstGeom prst="rect">
            <a:avLst/>
          </a:prstGeom>
        </p:spPr>
      </p:pic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1116375" y="1961818"/>
            <a:ext cx="2520280" cy="4489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甲骨文数字</a:t>
            </a:r>
            <a:endParaRPr lang="zh-CN" altLang="en-US" b="1" dirty="0">
              <a:latin typeface="+mn-ea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1116375" y="2690365"/>
            <a:ext cx="2520280" cy="4489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用算筹表示的数字</a:t>
            </a:r>
            <a:endParaRPr lang="zh-CN" altLang="en-US" b="1" dirty="0"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1116375" y="3418912"/>
            <a:ext cx="2520280" cy="4489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早期的阿拉伯数字</a:t>
            </a:r>
            <a:endParaRPr lang="zh-CN" altLang="en-US" b="1" dirty="0">
              <a:latin typeface="+mn-ea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3594320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056225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4518130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4980035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6365750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5441940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5903845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6827655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7289558" y="3795886"/>
            <a:ext cx="50405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2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8343" y="699542"/>
            <a:ext cx="7632848" cy="3672408"/>
          </a:xfrm>
          <a:prstGeom prst="roundRect">
            <a:avLst>
              <a:gd name="adj" fmla="val 5539"/>
            </a:avLst>
          </a:prstGeom>
          <a:solidFill>
            <a:srgbClr val="9FC9AC"/>
          </a:solidFill>
          <a:ln w="12700">
            <a:solidFill>
              <a:srgbClr val="3C86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72359" y="934608"/>
            <a:ext cx="1728192" cy="4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972359" y="1474696"/>
            <a:ext cx="7416824" cy="7370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在用算筹记数时，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637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就表示成        。如果遇到一个数位上是零，如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607 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，祖先们是怎样表示的呢？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1006227" y="2787774"/>
            <a:ext cx="2016224" cy="13681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开始，用空格表示这一位上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3058455" y="2787774"/>
            <a:ext cx="2448272" cy="151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为了表示得更清楚，后来用  表示这一位上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5545271" y="2787774"/>
            <a:ext cx="2843808" cy="151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ts val="33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再后来，为了书写方便，逐渐改用  表示这一位上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027433" y="2355726"/>
            <a:ext cx="7200800" cy="1872208"/>
            <a:chOff x="1242698" y="2355726"/>
            <a:chExt cx="7200800" cy="1800200"/>
          </a:xfrm>
        </p:grpSpPr>
        <p:sp>
          <p:nvSpPr>
            <p:cNvPr id="25" name="矩形 24"/>
            <p:cNvSpPr/>
            <p:nvPr/>
          </p:nvSpPr>
          <p:spPr>
            <a:xfrm>
              <a:off x="1242698" y="2355726"/>
              <a:ext cx="7200800" cy="1800200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203848" y="2355726"/>
              <a:ext cx="0" cy="18002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796136" y="2355726"/>
              <a:ext cx="0" cy="18002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 descr="33-你知道吗-10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5F2E8"/>
              </a:clrFrom>
              <a:clrTo>
                <a:srgbClr val="E5F2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951" y="2457407"/>
            <a:ext cx="1142858" cy="392858"/>
          </a:xfrm>
          <a:prstGeom prst="rect">
            <a:avLst/>
          </a:prstGeom>
        </p:spPr>
      </p:pic>
      <p:pic>
        <p:nvPicPr>
          <p:cNvPr id="30" name="图片 29" descr="33-你知道吗-8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E5F2E8"/>
              </a:clrFrom>
              <a:clrTo>
                <a:srgbClr val="E5F2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407" y="2450265"/>
            <a:ext cx="1121429" cy="400000"/>
          </a:xfrm>
          <a:prstGeom prst="rect">
            <a:avLst/>
          </a:prstGeom>
        </p:spPr>
      </p:pic>
      <p:pic>
        <p:nvPicPr>
          <p:cNvPr id="31" name="图片 30" descr="33-你知道吗-9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E5F2E8"/>
              </a:clrFrom>
              <a:clrTo>
                <a:srgbClr val="E5F2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671" y="2464550"/>
            <a:ext cx="1150000" cy="385715"/>
          </a:xfrm>
          <a:prstGeom prst="rect">
            <a:avLst/>
          </a:prstGeom>
        </p:spPr>
      </p:pic>
      <p:pic>
        <p:nvPicPr>
          <p:cNvPr id="33" name="图片 32" descr="33-你知道吗-7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E5F2E8"/>
              </a:clrFrom>
              <a:clrTo>
                <a:srgbClr val="E5F2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0723" y="1423894"/>
            <a:ext cx="1080120" cy="39342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005162" y="3435846"/>
            <a:ext cx="252720" cy="25272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325997" y="3435846"/>
            <a:ext cx="275400" cy="2754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noFill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7" y="174030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1995686"/>
            <a:ext cx="459232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读数时从最高位读起；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79671" y="2643758"/>
            <a:ext cx="569658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的，这个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要读出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59632" y="3367985"/>
            <a:ext cx="5499127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的，这个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2320" y="3203106"/>
            <a:ext cx="1193165" cy="953770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35166" y="965842"/>
            <a:ext cx="1810836" cy="1447919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370841" y="2919059"/>
            <a:ext cx="5937463" cy="1237817"/>
          </a:xfrm>
          <a:prstGeom prst="wedgeRoundRectCallout">
            <a:avLst>
              <a:gd name="adj1" fmla="val 56170"/>
              <a:gd name="adj2" fmla="val 783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03648" y="2956547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四百由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四百二十由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四百二十五由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112770" y="1326582"/>
            <a:ext cx="3835494" cy="885128"/>
          </a:xfrm>
          <a:prstGeom prst="wedgeRoundRectCallout">
            <a:avLst>
              <a:gd name="adj1" fmla="val -56298"/>
              <a:gd name="adj2" fmla="val 576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95404" y="1326582"/>
            <a:ext cx="3794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你能说出四百、四百二十、四百二十五的组成吗？</a:t>
            </a:r>
            <a:endPara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5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1-3-2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2423" y="1420023"/>
            <a:ext cx="1828571" cy="1790476"/>
          </a:xfrm>
          <a:prstGeom prst="rect">
            <a:avLst/>
          </a:prstGeom>
        </p:spPr>
      </p:pic>
      <p:pic>
        <p:nvPicPr>
          <p:cNvPr id="8" name="图片 7" descr="31-3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5523" y="1420023"/>
            <a:ext cx="1752381" cy="1813334"/>
          </a:xfrm>
          <a:prstGeom prst="rect">
            <a:avLst/>
          </a:prstGeom>
        </p:spPr>
      </p:pic>
      <p:pic>
        <p:nvPicPr>
          <p:cNvPr id="9" name="图片 8" descr="31-3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1071" y="1420024"/>
            <a:ext cx="1676190" cy="1805714"/>
          </a:xfrm>
          <a:prstGeom prst="rect">
            <a:avLst/>
          </a:prstGeom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886498" y="3580264"/>
            <a:ext cx="187220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877321" y="3580264"/>
            <a:ext cx="31837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个十和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个一组成的数是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7142874" y="3580264"/>
            <a:ext cx="16561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个千是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86448" y="1419622"/>
            <a:ext cx="6912610" cy="3025140"/>
            <a:chOff x="971600" y="1419622"/>
            <a:chExt cx="6912768" cy="2376264"/>
          </a:xfrm>
        </p:grpSpPr>
        <p:sp>
          <p:nvSpPr>
            <p:cNvPr id="15" name="矩形 14"/>
            <p:cNvSpPr/>
            <p:nvPr/>
          </p:nvSpPr>
          <p:spPr>
            <a:xfrm>
              <a:off x="971600" y="1419622"/>
              <a:ext cx="6912768" cy="2376264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43808" y="1419622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058767" y="1419622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5775183" y="3934616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534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7359359" y="3941129"/>
            <a:ext cx="86409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4" name="文本框 10245"/>
          <p:cNvSpPr txBox="1">
            <a:spLocks noChangeArrowheads="1"/>
          </p:cNvSpPr>
          <p:nvPr/>
        </p:nvSpPr>
        <p:spPr bwMode="auto">
          <a:xfrm>
            <a:off x="1835696" y="3188678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5" name="文本框 10245"/>
          <p:cNvSpPr txBox="1">
            <a:spLocks noChangeArrowheads="1"/>
          </p:cNvSpPr>
          <p:nvPr/>
        </p:nvSpPr>
        <p:spPr bwMode="auto">
          <a:xfrm>
            <a:off x="2280406" y="3169422"/>
            <a:ext cx="1440160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5   0   0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" name="文本框 10245"/>
          <p:cNvSpPr txBox="1">
            <a:spLocks noChangeArrowheads="1"/>
          </p:cNvSpPr>
          <p:nvPr/>
        </p:nvSpPr>
        <p:spPr bwMode="auto">
          <a:xfrm>
            <a:off x="4406778" y="3188678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" name="文本框 10245"/>
          <p:cNvSpPr txBox="1">
            <a:spLocks noChangeArrowheads="1"/>
          </p:cNvSpPr>
          <p:nvPr/>
        </p:nvSpPr>
        <p:spPr bwMode="auto">
          <a:xfrm>
            <a:off x="4851488" y="3169422"/>
            <a:ext cx="1440160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5   3   4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8" name="文本框 10245"/>
          <p:cNvSpPr txBox="1">
            <a:spLocks noChangeArrowheads="1"/>
          </p:cNvSpPr>
          <p:nvPr/>
        </p:nvSpPr>
        <p:spPr bwMode="auto">
          <a:xfrm>
            <a:off x="6901657" y="3188678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9" name="文本框 10245"/>
          <p:cNvSpPr txBox="1">
            <a:spLocks noChangeArrowheads="1"/>
          </p:cNvSpPr>
          <p:nvPr/>
        </p:nvSpPr>
        <p:spPr bwMode="auto">
          <a:xfrm>
            <a:off x="7130420" y="3169422"/>
            <a:ext cx="1571437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1   0   0   0</a:t>
            </a:r>
            <a:endParaRPr lang="zh-CN" altLang="en-US" sz="22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7704" y="927213"/>
            <a:ext cx="6538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先在计数器上拨一拨，再写一写、读一读。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83568" y="1131590"/>
            <a:ext cx="1166673" cy="1064551"/>
            <a:chOff x="670145" y="1457273"/>
            <a:chExt cx="1555361" cy="1419401"/>
          </a:xfrm>
        </p:grpSpPr>
        <p:pic>
          <p:nvPicPr>
            <p:cNvPr id="33" name="图片 32" descr="28Z58PICt4r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75" grpId="0"/>
      <p:bldP spid="77" grpId="0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57535" y="699542"/>
            <a:ext cx="1790476" cy="1862484"/>
            <a:chOff x="4139952" y="1563638"/>
            <a:chExt cx="1790476" cy="1862484"/>
          </a:xfrm>
        </p:grpSpPr>
        <p:pic>
          <p:nvPicPr>
            <p:cNvPr id="3" name="图片 2" descr="31-11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9952" y="1643264"/>
              <a:ext cx="1790476" cy="178285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4283968" y="1563638"/>
              <a:ext cx="1440160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19419" y="716553"/>
            <a:ext cx="1813334" cy="1862484"/>
            <a:chOff x="1835696" y="1563638"/>
            <a:chExt cx="1813334" cy="1862484"/>
          </a:xfrm>
        </p:grpSpPr>
        <p:pic>
          <p:nvPicPr>
            <p:cNvPr id="22" name="图片 21" descr="31-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5696" y="1635646"/>
              <a:ext cx="1813334" cy="179047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2123728" y="1563638"/>
              <a:ext cx="1296144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1187371" y="3075806"/>
            <a:ext cx="2833713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1534749" y="2591006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5220072" y="2591006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571747" y="3075806"/>
            <a:ext cx="2833713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组成。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1835696" y="2571750"/>
            <a:ext cx="1800453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6  4  0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3203848" y="3088545"/>
            <a:ext cx="504056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百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5423104" y="2571750"/>
            <a:ext cx="1741184" cy="428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4  0  6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2267744" y="3457052"/>
            <a:ext cx="504056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6588224" y="3088545"/>
            <a:ext cx="504056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百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5652120" y="3457052"/>
            <a:ext cx="504056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一下\课件专用人物图\课件专用人物图\5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178624" y="3075806"/>
            <a:ext cx="1211638" cy="968028"/>
          </a:xfrm>
          <a:prstGeom prst="rect">
            <a:avLst/>
          </a:prstGeom>
          <a:noFill/>
        </p:spPr>
      </p:pic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683568" y="978863"/>
            <a:ext cx="495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27584" y="2149770"/>
            <a:ext cx="7020000" cy="0"/>
          </a:xfrm>
          <a:prstGeom prst="line">
            <a:avLst/>
          </a:prstGeom>
          <a:ln w="127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04360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67727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31094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4461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7828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21195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84562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47929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611296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746638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7380312" y="2094696"/>
            <a:ext cx="0" cy="54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10245"/>
          <p:cNvSpPr txBox="1">
            <a:spLocks noChangeArrowheads="1"/>
          </p:cNvSpPr>
          <p:nvPr/>
        </p:nvSpPr>
        <p:spPr bwMode="auto">
          <a:xfrm>
            <a:off x="683568" y="1707654"/>
            <a:ext cx="792088" cy="4420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7" name="文本框 10245"/>
          <p:cNvSpPr txBox="1">
            <a:spLocks noChangeArrowheads="1"/>
          </p:cNvSpPr>
          <p:nvPr/>
        </p:nvSpPr>
        <p:spPr bwMode="auto">
          <a:xfrm>
            <a:off x="2544784" y="2166704"/>
            <a:ext cx="792088" cy="42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1275750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" name="文本框 10245"/>
          <p:cNvSpPr txBox="1">
            <a:spLocks noChangeArrowheads="1"/>
          </p:cNvSpPr>
          <p:nvPr/>
        </p:nvSpPr>
        <p:spPr bwMode="auto">
          <a:xfrm>
            <a:off x="1910267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0" name="文本框 10245"/>
          <p:cNvSpPr txBox="1">
            <a:spLocks noChangeArrowheads="1"/>
          </p:cNvSpPr>
          <p:nvPr/>
        </p:nvSpPr>
        <p:spPr bwMode="auto">
          <a:xfrm>
            <a:off x="3813818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" name="文本框 10245"/>
          <p:cNvSpPr txBox="1">
            <a:spLocks noChangeArrowheads="1"/>
          </p:cNvSpPr>
          <p:nvPr/>
        </p:nvSpPr>
        <p:spPr bwMode="auto">
          <a:xfrm>
            <a:off x="5082852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" name="文本框 10245"/>
          <p:cNvSpPr txBox="1">
            <a:spLocks noChangeArrowheads="1"/>
          </p:cNvSpPr>
          <p:nvPr/>
        </p:nvSpPr>
        <p:spPr bwMode="auto">
          <a:xfrm>
            <a:off x="3179301" y="2166704"/>
            <a:ext cx="792088" cy="42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3" name="文本框 10245"/>
          <p:cNvSpPr txBox="1">
            <a:spLocks noChangeArrowheads="1"/>
          </p:cNvSpPr>
          <p:nvPr/>
        </p:nvSpPr>
        <p:spPr bwMode="auto">
          <a:xfrm>
            <a:off x="4448335" y="2166704"/>
            <a:ext cx="792088" cy="42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4" name="文本框 10245"/>
          <p:cNvSpPr txBox="1">
            <a:spLocks noChangeArrowheads="1"/>
          </p:cNvSpPr>
          <p:nvPr/>
        </p:nvSpPr>
        <p:spPr bwMode="auto">
          <a:xfrm>
            <a:off x="6351886" y="2166704"/>
            <a:ext cx="792088" cy="42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5" name="文本框 10245"/>
          <p:cNvSpPr txBox="1">
            <a:spLocks noChangeArrowheads="1"/>
          </p:cNvSpPr>
          <p:nvPr/>
        </p:nvSpPr>
        <p:spPr bwMode="auto">
          <a:xfrm>
            <a:off x="5717369" y="2166704"/>
            <a:ext cx="792088" cy="424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" name="文本框 10245"/>
          <p:cNvSpPr txBox="1">
            <a:spLocks noChangeArrowheads="1"/>
          </p:cNvSpPr>
          <p:nvPr/>
        </p:nvSpPr>
        <p:spPr bwMode="auto">
          <a:xfrm>
            <a:off x="6986404" y="2166704"/>
            <a:ext cx="897964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(    )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" name="文本框 10245"/>
          <p:cNvSpPr txBox="1">
            <a:spLocks noChangeArrowheads="1"/>
          </p:cNvSpPr>
          <p:nvPr/>
        </p:nvSpPr>
        <p:spPr bwMode="auto">
          <a:xfrm>
            <a:off x="2544784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8" name="文本框 10245"/>
          <p:cNvSpPr txBox="1">
            <a:spLocks noChangeArrowheads="1"/>
          </p:cNvSpPr>
          <p:nvPr/>
        </p:nvSpPr>
        <p:spPr bwMode="auto">
          <a:xfrm>
            <a:off x="3179301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9" name="文本框 10245"/>
          <p:cNvSpPr txBox="1">
            <a:spLocks noChangeArrowheads="1"/>
          </p:cNvSpPr>
          <p:nvPr/>
        </p:nvSpPr>
        <p:spPr bwMode="auto">
          <a:xfrm>
            <a:off x="4448335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" name="文本框 10245"/>
          <p:cNvSpPr txBox="1">
            <a:spLocks noChangeArrowheads="1"/>
          </p:cNvSpPr>
          <p:nvPr/>
        </p:nvSpPr>
        <p:spPr bwMode="auto">
          <a:xfrm>
            <a:off x="5717369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" name="文本框 10245"/>
          <p:cNvSpPr txBox="1">
            <a:spLocks noChangeArrowheads="1"/>
          </p:cNvSpPr>
          <p:nvPr/>
        </p:nvSpPr>
        <p:spPr bwMode="auto">
          <a:xfrm>
            <a:off x="6351886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900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" name="文本框 10245"/>
          <p:cNvSpPr txBox="1">
            <a:spLocks noChangeArrowheads="1"/>
          </p:cNvSpPr>
          <p:nvPr/>
        </p:nvSpPr>
        <p:spPr bwMode="auto">
          <a:xfrm>
            <a:off x="7045750" y="2166704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endParaRPr lang="zh-CN" altLang="en-US" sz="2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2411760" y="3401750"/>
            <a:ext cx="5417611" cy="466144"/>
            <a:chOff x="2195735" y="3003798"/>
            <a:chExt cx="5417611" cy="526689"/>
          </a:xfrm>
        </p:grpSpPr>
        <p:sp>
          <p:nvSpPr>
            <p:cNvPr id="85" name="AutoShape 12"/>
            <p:cNvSpPr>
              <a:spLocks noChangeArrowheads="1"/>
            </p:cNvSpPr>
            <p:nvPr/>
          </p:nvSpPr>
          <p:spPr bwMode="auto">
            <a:xfrm>
              <a:off x="2195735" y="3003799"/>
              <a:ext cx="5227066" cy="526688"/>
            </a:xfrm>
            <a:prstGeom prst="wedgeRoundRectCallout">
              <a:avLst>
                <a:gd name="adj1" fmla="val -53665"/>
                <a:gd name="adj2" fmla="val 17597"/>
                <a:gd name="adj3" fmla="val 16667"/>
              </a:avLst>
            </a:prstGeom>
            <a:noFill/>
            <a:ln w="9525">
              <a:solidFill>
                <a:srgbClr val="2FD1D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" name="文本框 10245"/>
            <p:cNvSpPr txBox="1">
              <a:spLocks noChangeArrowheads="1"/>
            </p:cNvSpPr>
            <p:nvPr/>
          </p:nvSpPr>
          <p:spPr bwMode="auto">
            <a:xfrm>
              <a:off x="2248533" y="3003798"/>
              <a:ext cx="5364813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700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，哪个数比较接近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1000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？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88" name="文本框 10245"/>
          <p:cNvSpPr txBox="1">
            <a:spLocks noChangeArrowheads="1"/>
          </p:cNvSpPr>
          <p:nvPr/>
        </p:nvSpPr>
        <p:spPr bwMode="auto">
          <a:xfrm>
            <a:off x="5084122" y="2154639"/>
            <a:ext cx="792088" cy="43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</a:t>
            </a:r>
            <a:endParaRPr lang="zh-CN" altLang="en-US" sz="2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317879" y="1562303"/>
            <a:ext cx="5031740" cy="581660"/>
          </a:xfrm>
          <a:custGeom>
            <a:avLst/>
            <a:gdLst>
              <a:gd name="connisteX0" fmla="*/ 0 w 5031740"/>
              <a:gd name="connsiteY0" fmla="*/ 781051 h 788671"/>
              <a:gd name="connisteX1" fmla="*/ 2519680 w 5031740"/>
              <a:gd name="connsiteY1" fmla="*/ 1 h 788671"/>
              <a:gd name="connisteX2" fmla="*/ 5031740 w 5031740"/>
              <a:gd name="connsiteY2" fmla="*/ 788671 h 7886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5031740" h="788672">
                <a:moveTo>
                  <a:pt x="0" y="781052"/>
                </a:moveTo>
                <a:cubicBezTo>
                  <a:pt x="453390" y="608967"/>
                  <a:pt x="1513205" y="-1268"/>
                  <a:pt x="2519680" y="2"/>
                </a:cubicBezTo>
                <a:cubicBezTo>
                  <a:pt x="3526155" y="1272"/>
                  <a:pt x="4579620" y="615317"/>
                  <a:pt x="5031740" y="788672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480814" y="1806778"/>
            <a:ext cx="1891665" cy="337185"/>
          </a:xfrm>
          <a:custGeom>
            <a:avLst/>
            <a:gdLst>
              <a:gd name="connisteX0" fmla="*/ 0 w 1891665"/>
              <a:gd name="connsiteY0" fmla="*/ 513099 h 513099"/>
              <a:gd name="connisteX1" fmla="*/ 1087120 w 1891665"/>
              <a:gd name="connsiteY1" fmla="*/ 19 h 513099"/>
              <a:gd name="connisteX2" fmla="*/ 1891665 w 1891665"/>
              <a:gd name="connsiteY2" fmla="*/ 497859 h 513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891665" h="513099">
                <a:moveTo>
                  <a:pt x="0" y="513099"/>
                </a:moveTo>
                <a:cubicBezTo>
                  <a:pt x="201295" y="400704"/>
                  <a:pt x="708660" y="3194"/>
                  <a:pt x="1087120" y="19"/>
                </a:cubicBezTo>
                <a:cubicBezTo>
                  <a:pt x="1465580" y="-3156"/>
                  <a:pt x="1752600" y="388004"/>
                  <a:pt x="1891665" y="497859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78" grpId="0"/>
      <p:bldP spid="79" grpId="0"/>
      <p:bldP spid="80" grpId="0"/>
      <p:bldP spid="81" grpId="0"/>
      <p:bldP spid="82" grpId="0"/>
      <p:bldP spid="88" grpId="0"/>
      <p:bldP spid="14" grpId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541744" y="483518"/>
            <a:ext cx="495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 descr="31-2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371" y="1360353"/>
            <a:ext cx="6689524" cy="1836190"/>
          </a:xfrm>
          <a:prstGeom prst="rect">
            <a:avLst/>
          </a:prstGeom>
        </p:spPr>
      </p:pic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1115363" y="3194072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1416057" y="3174816"/>
            <a:ext cx="1787791" cy="428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6  2  7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3563635" y="3194072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6011907" y="3194072"/>
            <a:ext cx="20162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    ）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3923675" y="3174816"/>
            <a:ext cx="1728445" cy="428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5 0  3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6444208" y="3174816"/>
            <a:ext cx="144016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4  3  0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95536" y="546815"/>
            <a:ext cx="48245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你能读出下面各数吗？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32-3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1347614"/>
            <a:ext cx="6876256" cy="22446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1577" y="3673826"/>
            <a:ext cx="90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四百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7122" y="3673826"/>
            <a:ext cx="1946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二百五十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0807" y="2239996"/>
            <a:ext cx="2260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一百六十八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8417" y="3673826"/>
            <a:ext cx="2046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三百零二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467544" y="483518"/>
            <a:ext cx="376449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写出下面各数。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827584" y="1907194"/>
            <a:ext cx="21051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八百九十六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3882623" y="1907194"/>
            <a:ext cx="17864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五百三十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6677166" y="1907194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827584" y="2483314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六百八十九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3882623" y="2483314"/>
            <a:ext cx="16974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五百零三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677166" y="2483314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2716726" y="1907194"/>
            <a:ext cx="9191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896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2699792" y="2483313"/>
            <a:ext cx="9231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689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5309014" y="1907194"/>
            <a:ext cx="9191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530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5309014" y="2483314"/>
            <a:ext cx="11351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7524328" y="1907194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7524328" y="2483314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95536" y="483518"/>
            <a:ext cx="76962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每个数中的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各表示多少？连一连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060542" y="1324471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932395" y="1324471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06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6804248" y="1324471"/>
            <a:ext cx="7200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28184" y="2048109"/>
            <a:ext cx="1514865" cy="1508610"/>
            <a:chOff x="1345877" y="1956885"/>
            <a:chExt cx="1514865" cy="1508610"/>
          </a:xfrm>
        </p:grpSpPr>
        <p:pic>
          <p:nvPicPr>
            <p:cNvPr id="14" name="图片 13" descr="28－长方体100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34075" y="1956885"/>
              <a:ext cx="1226667" cy="1203810"/>
            </a:xfrm>
            <a:prstGeom prst="rect">
              <a:avLst/>
            </a:prstGeom>
          </p:spPr>
        </p:pic>
        <p:pic>
          <p:nvPicPr>
            <p:cNvPr id="26" name="图片 25" descr="28－长方体100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98526" y="2109285"/>
              <a:ext cx="1226667" cy="1203810"/>
            </a:xfrm>
            <a:prstGeom prst="rect">
              <a:avLst/>
            </a:prstGeom>
          </p:spPr>
        </p:pic>
        <p:pic>
          <p:nvPicPr>
            <p:cNvPr id="27" name="图片 26" descr="28－长方体100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45877" y="2261685"/>
              <a:ext cx="1226667" cy="1203810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229889" y="3142523"/>
            <a:ext cx="198095" cy="414196"/>
            <a:chOff x="4067944" y="3219745"/>
            <a:chExt cx="198095" cy="414196"/>
          </a:xfrm>
        </p:grpSpPr>
        <p:pic>
          <p:nvPicPr>
            <p:cNvPr id="28" name="图片 27" descr="28－正方体1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7944" y="3435846"/>
              <a:ext cx="198095" cy="198095"/>
            </a:xfrm>
            <a:prstGeom prst="rect">
              <a:avLst/>
            </a:prstGeom>
          </p:spPr>
        </p:pic>
        <p:pic>
          <p:nvPicPr>
            <p:cNvPr id="29" name="图片 28" descr="28－正方体1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7944" y="3325698"/>
              <a:ext cx="198095" cy="198095"/>
            </a:xfrm>
            <a:prstGeom prst="rect">
              <a:avLst/>
            </a:prstGeom>
          </p:spPr>
        </p:pic>
        <p:pic>
          <p:nvPicPr>
            <p:cNvPr id="30" name="图片 29" descr="28－正方体1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7944" y="3219745"/>
              <a:ext cx="198095" cy="198095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1043608" y="2391004"/>
            <a:ext cx="770350" cy="1165715"/>
            <a:chOff x="1043608" y="2355726"/>
            <a:chExt cx="770350" cy="1165715"/>
          </a:xfrm>
        </p:grpSpPr>
        <p:pic>
          <p:nvPicPr>
            <p:cNvPr id="31" name="图片 30" descr="28－长方体10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3608" y="2355726"/>
              <a:ext cx="194286" cy="1165715"/>
            </a:xfrm>
            <a:prstGeom prst="rect">
              <a:avLst/>
            </a:prstGeom>
          </p:spPr>
        </p:pic>
        <p:pic>
          <p:nvPicPr>
            <p:cNvPr id="34" name="图片 33" descr="28－长方体10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1640" y="2355726"/>
              <a:ext cx="194286" cy="1165715"/>
            </a:xfrm>
            <a:prstGeom prst="rect">
              <a:avLst/>
            </a:prstGeom>
          </p:spPr>
        </p:pic>
        <p:pic>
          <p:nvPicPr>
            <p:cNvPr id="35" name="图片 34" descr="28－长方体10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9672" y="2355726"/>
              <a:ext cx="194286" cy="1165715"/>
            </a:xfrm>
            <a:prstGeom prst="rect">
              <a:avLst/>
            </a:prstGeom>
          </p:spPr>
        </p:pic>
      </p:grpSp>
      <p:cxnSp>
        <p:nvCxnSpPr>
          <p:cNvPr id="36" name="直接连接符 35"/>
          <p:cNvCxnSpPr/>
          <p:nvPr/>
        </p:nvCxnSpPr>
        <p:spPr>
          <a:xfrm>
            <a:off x="1619672" y="1714381"/>
            <a:ext cx="2664296" cy="126652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139952" y="1684511"/>
            <a:ext cx="2989764" cy="36359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428783" y="1684511"/>
            <a:ext cx="5735505" cy="7064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96925" y="3723878"/>
            <a:ext cx="7749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几在百位上就表示几百，在十位上就表示几十，在个位上就表示几。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PP_MARK_KEY" val="ba573747-c07f-42a3-876d-e5f5d5e9cf8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WPS 演示</Application>
  <PresentationFormat>全屏显示(16:9)</PresentationFormat>
  <Paragraphs>317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16</cp:revision>
  <dcterms:created xsi:type="dcterms:W3CDTF">2017-03-17T02:28:00Z</dcterms:created>
  <dcterms:modified xsi:type="dcterms:W3CDTF">2023-02-01T02:15:13Z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906516CA2A7B4EACAFEB01022B21C127</vt:lpwstr>
  </property>
</Properties>
</file>