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3"/>
  </p:notesMasterIdLst>
  <p:sldIdLst>
    <p:sldId id="317" r:id="rId3"/>
    <p:sldId id="318" r:id="rId4"/>
    <p:sldId id="299" r:id="rId5"/>
    <p:sldId id="337" r:id="rId6"/>
    <p:sldId id="288" r:id="rId7"/>
    <p:sldId id="309" r:id="rId8"/>
    <p:sldId id="339" r:id="rId9"/>
    <p:sldId id="336" r:id="rId10"/>
    <p:sldId id="340" r:id="rId11"/>
    <p:sldId id="307" r:id="rId12"/>
    <p:sldId id="338" r:id="rId13"/>
    <p:sldId id="308" r:id="rId14"/>
    <p:sldId id="304" r:id="rId15"/>
    <p:sldId id="335" r:id="rId16"/>
    <p:sldId id="289" r:id="rId17"/>
    <p:sldId id="313" r:id="rId18"/>
    <p:sldId id="310" r:id="rId19"/>
    <p:sldId id="290" r:id="rId20"/>
    <p:sldId id="315" r:id="rId21"/>
    <p:sldId id="291" r:id="rId22"/>
  </p:sldIdLst>
  <p:sldSz cx="12192000" cy="6858000"/>
  <p:notesSz cx="7103745" cy="10234295"/>
  <p:embeddedFontLst>
    <p:embeddedFont>
      <p:font typeface="华文楷体" panose="02010600040101010101" pitchFamily="2" charset="-122"/>
      <p:regular r:id="rId27"/>
    </p:embeddedFont>
    <p:embeddedFont>
      <p:font typeface="微软雅黑" panose="020B0503020204020204" pitchFamily="34" charset="-122"/>
      <p:regular r:id="rId28"/>
    </p:embeddedFont>
    <p:embeddedFont>
      <p:font typeface="楷体" panose="02010609060101010101" pitchFamily="49" charset="-122"/>
      <p:regular r:id="rId29"/>
    </p:embeddedFont>
    <p:embeddedFont>
      <p:font typeface="Calibri" panose="020F0502020204030204" charset="0"/>
      <p:regular r:id="rId30"/>
      <p:bold r:id="rId31"/>
      <p:italic r:id="rId32"/>
      <p:boldItalic r:id="rId33"/>
    </p:embeddedFont>
  </p:embeddedFontLst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18" userDrawn="1">
          <p15:clr>
            <a:srgbClr val="A4A3A4"/>
          </p15:clr>
        </p15:guide>
        <p15:guide id="2" pos="388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00"/>
    <a:srgbClr val="DCC7E0"/>
    <a:srgbClr val="E04236"/>
    <a:srgbClr val="74C153"/>
    <a:srgbClr val="C5DE90"/>
    <a:srgbClr val="9F5F86"/>
    <a:srgbClr val="BA8CA8"/>
    <a:srgbClr val="AEC80C"/>
    <a:srgbClr val="CCDD5F"/>
    <a:srgbClr val="77C4A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390" y="-96"/>
      </p:cViewPr>
      <p:guideLst>
        <p:guide orient="horz" pos="2218"/>
        <p:guide pos="388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8.xml"/><Relationship Id="rId33" Type="http://schemas.openxmlformats.org/officeDocument/2006/relationships/font" Target="fonts/font7.fntdata"/><Relationship Id="rId32" Type="http://schemas.openxmlformats.org/officeDocument/2006/relationships/font" Target="fonts/font6.fntdata"/><Relationship Id="rId31" Type="http://schemas.openxmlformats.org/officeDocument/2006/relationships/font" Target="fonts/font5.fntdata"/><Relationship Id="rId30" Type="http://schemas.openxmlformats.org/officeDocument/2006/relationships/font" Target="fonts/font4.fntdata"/><Relationship Id="rId3" Type="http://schemas.openxmlformats.org/officeDocument/2006/relationships/slide" Target="slides/slide1.xml"/><Relationship Id="rId29" Type="http://schemas.openxmlformats.org/officeDocument/2006/relationships/font" Target="fonts/font3.fntdata"/><Relationship Id="rId28" Type="http://schemas.openxmlformats.org/officeDocument/2006/relationships/font" Target="fonts/font2.fntdata"/><Relationship Id="rId27" Type="http://schemas.openxmlformats.org/officeDocument/2006/relationships/font" Target="fonts/font1.fntdata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167998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42770" y="1431824"/>
            <a:ext cx="6872756" cy="38659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35830" y="5512523"/>
            <a:ext cx="5886637" cy="451024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167998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7" Type="http://schemas.openxmlformats.org/officeDocument/2006/relationships/theme" Target="../theme/theme1.xml"/><Relationship Id="rId26" Type="http://schemas.openxmlformats.org/officeDocument/2006/relationships/tags" Target="../tags/tag6.xml"/><Relationship Id="rId25" Type="http://schemas.openxmlformats.org/officeDocument/2006/relationships/tags" Target="../tags/tag5.xml"/><Relationship Id="rId24" Type="http://schemas.openxmlformats.org/officeDocument/2006/relationships/tags" Target="../tags/tag4.xml"/><Relationship Id="rId23" Type="http://schemas.openxmlformats.org/officeDocument/2006/relationships/tags" Target="../tags/tag3.xml"/><Relationship Id="rId22" Type="http://schemas.openxmlformats.org/officeDocument/2006/relationships/tags" Target="../tags/tag2.xml"/><Relationship Id="rId21" Type="http://schemas.openxmlformats.org/officeDocument/2006/relationships/tags" Target="../tags/tag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1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2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3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4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5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6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6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9.xml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tags" Target="../tags/tag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0" y="1865088"/>
            <a:ext cx="1219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rgbClr val="FF0000"/>
                </a:solidFill>
              </a:rPr>
              <a:t>认识分米和毫米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99812" y="4789676"/>
            <a:ext cx="259237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rgbClr val="FF0000"/>
                </a:solidFill>
              </a:rPr>
              <a:t>苏教版  数学  二年级  下册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3471301" y="3505947"/>
            <a:ext cx="5477692" cy="0"/>
          </a:xfrm>
          <a:prstGeom prst="line">
            <a:avLst/>
          </a:prstGeom>
          <a:ln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4827063" y="731794"/>
            <a:ext cx="25378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五  分</a:t>
            </a: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米和毫米</a:t>
            </a:r>
            <a:endParaRPr lang="zh-CN" altLang="en-US" sz="28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3－例2－数学书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583499" y="836712"/>
            <a:ext cx="4652827" cy="288032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6526492" y="1560026"/>
            <a:ext cx="3984598" cy="954107"/>
            <a:chOff x="4894868" y="1170021"/>
            <a:chExt cx="2988448" cy="715581"/>
          </a:xfrm>
        </p:grpSpPr>
        <p:sp>
          <p:nvSpPr>
            <p:cNvPr id="4" name="AutoShape 12"/>
            <p:cNvSpPr>
              <a:spLocks noChangeArrowheads="1"/>
            </p:cNvSpPr>
            <p:nvPr/>
          </p:nvSpPr>
          <p:spPr bwMode="auto">
            <a:xfrm>
              <a:off x="4894868" y="1192553"/>
              <a:ext cx="2701468" cy="684000"/>
            </a:xfrm>
            <a:prstGeom prst="wedgeRoundRectCallout">
              <a:avLst>
                <a:gd name="adj1" fmla="val 58306"/>
                <a:gd name="adj2" fmla="val 6602"/>
                <a:gd name="adj3" fmla="val 16667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/>
            <a:lstStyle/>
            <a:p>
              <a:pPr algn="ctr">
                <a:defRPr/>
              </a:pPr>
              <a:endParaRPr lang="zh-CN" altLang="en-US" sz="2800">
                <a:latin typeface="+mn-ea"/>
              </a:endParaRPr>
            </a:p>
          </p:txBody>
        </p:sp>
        <p:sp>
          <p:nvSpPr>
            <p:cNvPr id="6" name="文本框 10245"/>
            <p:cNvSpPr txBox="1">
              <a:spLocks noChangeArrowheads="1"/>
            </p:cNvSpPr>
            <p:nvPr/>
          </p:nvSpPr>
          <p:spPr bwMode="auto">
            <a:xfrm>
              <a:off x="4930988" y="1170021"/>
              <a:ext cx="2952328" cy="71558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latin typeface="+mn-ea"/>
                  <a:sym typeface="宋体" panose="02010600030101010101" pitchFamily="2" charset="-122"/>
                </a:rPr>
                <a:t>量一量数学书的厚度，你有什么发现？</a:t>
              </a:r>
              <a:r>
                <a:rPr lang="en-US" altLang="zh-CN" sz="2800" dirty="0">
                  <a:solidFill>
                    <a:srgbClr val="0000FF"/>
                  </a:solidFill>
                  <a:latin typeface="+mn-ea"/>
                  <a:sym typeface="宋体" panose="02010600030101010101" pitchFamily="2" charset="-122"/>
                </a:rPr>
                <a:t> </a:t>
              </a:r>
              <a:endParaRPr lang="zh-CN" altLang="en-US" sz="2800" dirty="0">
                <a:solidFill>
                  <a:srgbClr val="0000FF"/>
                </a:solidFill>
                <a:latin typeface="+mn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862580" y="4523740"/>
            <a:ext cx="2733675" cy="954405"/>
            <a:chOff x="2156488" y="2949888"/>
            <a:chExt cx="2050256" cy="715580"/>
          </a:xfrm>
        </p:grpSpPr>
        <p:sp>
          <p:nvSpPr>
            <p:cNvPr id="13" name="AutoShape 12"/>
            <p:cNvSpPr>
              <a:spLocks noChangeArrowheads="1"/>
            </p:cNvSpPr>
            <p:nvPr/>
          </p:nvSpPr>
          <p:spPr bwMode="auto">
            <a:xfrm flipH="1">
              <a:off x="2156488" y="2965604"/>
              <a:ext cx="2050256" cy="683895"/>
            </a:xfrm>
            <a:prstGeom prst="wedgeRoundRectCallout">
              <a:avLst>
                <a:gd name="adj1" fmla="val 60570"/>
                <a:gd name="adj2" fmla="val 20839"/>
                <a:gd name="adj3" fmla="val 16667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algn="ctr">
                <a:defRPr/>
              </a:pPr>
              <a:endParaRPr lang="zh-CN" altLang="en-US" sz="2800">
                <a:latin typeface="+mn-ea"/>
              </a:endParaRPr>
            </a:p>
          </p:txBody>
        </p:sp>
        <p:sp>
          <p:nvSpPr>
            <p:cNvPr id="14" name="文本框 10245"/>
            <p:cNvSpPr txBox="1">
              <a:spLocks noChangeArrowheads="1"/>
            </p:cNvSpPr>
            <p:nvPr/>
          </p:nvSpPr>
          <p:spPr bwMode="auto">
            <a:xfrm>
              <a:off x="2181731" y="2949888"/>
              <a:ext cx="2016224" cy="71558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latin typeface="+mn-ea"/>
                </a:rPr>
                <a:t>数学书的厚度不到</a:t>
              </a:r>
              <a:r>
                <a:rPr lang="en-US" altLang="zh-CN" sz="2800" dirty="0">
                  <a:latin typeface="+mn-ea"/>
                  <a:cs typeface="Arial" panose="020B0604020202020204" pitchFamily="34" charset="0"/>
                </a:rPr>
                <a:t>1</a:t>
              </a:r>
              <a:r>
                <a:rPr lang="zh-CN" altLang="en-US" sz="2800" dirty="0">
                  <a:latin typeface="+mn-ea"/>
                </a:rPr>
                <a:t>厘米。</a:t>
              </a:r>
              <a:endParaRPr lang="zh-CN" altLang="en-US" sz="2800" dirty="0">
                <a:latin typeface="+mn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991350" y="4452620"/>
            <a:ext cx="2400300" cy="954405"/>
            <a:chOff x="5138781" y="3090833"/>
            <a:chExt cx="1800200" cy="715580"/>
          </a:xfrm>
        </p:grpSpPr>
        <p:sp>
          <p:nvSpPr>
            <p:cNvPr id="16" name="AutoShape 12"/>
            <p:cNvSpPr>
              <a:spLocks noChangeArrowheads="1"/>
            </p:cNvSpPr>
            <p:nvPr/>
          </p:nvSpPr>
          <p:spPr bwMode="auto">
            <a:xfrm>
              <a:off x="5139596" y="3122413"/>
              <a:ext cx="1592643" cy="684000"/>
            </a:xfrm>
            <a:prstGeom prst="wedgeRoundRectCallout">
              <a:avLst>
                <a:gd name="adj1" fmla="val 58838"/>
                <a:gd name="adj2" fmla="val 18980"/>
                <a:gd name="adj3" fmla="val 16667"/>
              </a:avLst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/>
            <a:lstStyle/>
            <a:p>
              <a:pPr algn="ctr">
                <a:defRPr/>
              </a:pPr>
              <a:endParaRPr lang="zh-CN" altLang="en-US" sz="2800">
                <a:latin typeface="+mn-ea"/>
              </a:endParaRPr>
            </a:p>
          </p:txBody>
        </p:sp>
        <p:sp>
          <p:nvSpPr>
            <p:cNvPr id="17" name="文本框 10245"/>
            <p:cNvSpPr txBox="1">
              <a:spLocks noChangeArrowheads="1"/>
            </p:cNvSpPr>
            <p:nvPr/>
          </p:nvSpPr>
          <p:spPr bwMode="auto">
            <a:xfrm>
              <a:off x="5138781" y="3090833"/>
              <a:ext cx="1800200" cy="71558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latin typeface="+mn-ea"/>
                </a:rPr>
                <a:t>在直尺上数，是</a:t>
              </a:r>
              <a:r>
                <a:rPr lang="en-US" altLang="zh-CN" sz="2800" dirty="0">
                  <a:latin typeface="+mn-ea"/>
                  <a:cs typeface="Arial" panose="020B0604020202020204" pitchFamily="34" charset="0"/>
                </a:rPr>
                <a:t>6</a:t>
              </a:r>
              <a:r>
                <a:rPr lang="zh-CN" altLang="en-US" sz="2800" dirty="0">
                  <a:latin typeface="+mn-ea"/>
                  <a:cs typeface="Arial" panose="020B0604020202020204" pitchFamily="34" charset="0"/>
                </a:rPr>
                <a:t>个小格。</a:t>
              </a:r>
              <a:endParaRPr lang="zh-CN" altLang="en-US" sz="2800" dirty="0">
                <a:latin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1303974" y="780576"/>
            <a:ext cx="9034462" cy="181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dirty="0">
                <a:latin typeface="+mn-ea"/>
              </a:rPr>
              <a:t>直尺上1厘米中间每一小格的长度是</a:t>
            </a:r>
            <a:r>
              <a:rPr lang="zh-CN" altLang="en-US" sz="3200" dirty="0">
                <a:solidFill>
                  <a:srgbClr val="FF0000"/>
                </a:solidFill>
                <a:latin typeface="+mn-ea"/>
              </a:rPr>
              <a:t>1毫米</a:t>
            </a:r>
            <a:r>
              <a:rPr lang="zh-CN" altLang="en-US" sz="3200" dirty="0">
                <a:latin typeface="+mn-ea"/>
              </a:rPr>
              <a:t>。</a:t>
            </a:r>
            <a:endParaRPr lang="en-US" altLang="zh-CN" sz="3200" dirty="0">
              <a:latin typeface="+mn-ea"/>
            </a:endParaRPr>
          </a:p>
          <a:p>
            <a:pPr eaLnBrk="0" hangingPunct="0"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dirty="0">
                <a:latin typeface="+mn-ea"/>
              </a:rPr>
              <a:t>毫米用字母</a:t>
            </a:r>
            <a:r>
              <a:rPr lang="zh-CN" altLang="en-US" sz="3200" dirty="0">
                <a:solidFill>
                  <a:srgbClr val="FF0000"/>
                </a:solidFill>
                <a:latin typeface="+mn-ea"/>
              </a:rPr>
              <a:t>mm</a:t>
            </a:r>
            <a:r>
              <a:rPr lang="zh-CN" altLang="en-US" sz="3200" dirty="0">
                <a:latin typeface="+mn-ea"/>
              </a:rPr>
              <a:t>表示。</a:t>
            </a:r>
            <a:endParaRPr lang="zh-CN" altLang="en-US" sz="3200" dirty="0">
              <a:latin typeface="+mn-ea"/>
            </a:endParaRPr>
          </a:p>
        </p:txBody>
      </p:sp>
      <p:grpSp>
        <p:nvGrpSpPr>
          <p:cNvPr id="3" name="Group 3"/>
          <p:cNvGrpSpPr/>
          <p:nvPr/>
        </p:nvGrpSpPr>
        <p:grpSpPr bwMode="auto">
          <a:xfrm>
            <a:off x="2415858" y="4461193"/>
            <a:ext cx="3859212" cy="866775"/>
            <a:chOff x="0" y="0"/>
            <a:chExt cx="2431" cy="546"/>
          </a:xfrm>
        </p:grpSpPr>
        <p:sp>
          <p:nvSpPr>
            <p:cNvPr id="4" name="Rectangle 4"/>
            <p:cNvSpPr>
              <a:spLocks noChangeArrowheads="1"/>
            </p:cNvSpPr>
            <p:nvPr/>
          </p:nvSpPr>
          <p:spPr bwMode="auto">
            <a:xfrm>
              <a:off x="27" y="0"/>
              <a:ext cx="2404" cy="546"/>
            </a:xfrm>
            <a:prstGeom prst="rect">
              <a:avLst/>
            </a:prstGeom>
            <a:solidFill>
              <a:srgbClr val="FFCC99"/>
            </a:solidFill>
            <a:ln w="9525" cmpd="sng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eaLnBrk="0" hangingPunct="0"/>
              <a:endParaRPr lang="zh-CN" altLang="en-US">
                <a:latin typeface="+mn-ea"/>
              </a:endParaRPr>
            </a:p>
          </p:txBody>
        </p:sp>
        <p:sp>
          <p:nvSpPr>
            <p:cNvPr id="5" name="Line 5"/>
            <p:cNvSpPr>
              <a:spLocks noChangeShapeType="1"/>
            </p:cNvSpPr>
            <p:nvPr/>
          </p:nvSpPr>
          <p:spPr bwMode="auto">
            <a:xfrm>
              <a:off x="103" y="15"/>
              <a:ext cx="0" cy="312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>
                <a:latin typeface="+mn-ea"/>
              </a:endParaRPr>
            </a:p>
          </p:txBody>
        </p:sp>
        <p:sp>
          <p:nvSpPr>
            <p:cNvPr id="6" name="Line 6"/>
            <p:cNvSpPr>
              <a:spLocks noChangeShapeType="1"/>
            </p:cNvSpPr>
            <p:nvPr/>
          </p:nvSpPr>
          <p:spPr bwMode="auto">
            <a:xfrm>
              <a:off x="176" y="15"/>
              <a:ext cx="0" cy="195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>
                <a:latin typeface="+mn-ea"/>
              </a:endParaRPr>
            </a:p>
          </p:txBody>
        </p:sp>
        <p:sp>
          <p:nvSpPr>
            <p:cNvPr id="7" name="Line 7"/>
            <p:cNvSpPr>
              <a:spLocks noChangeShapeType="1"/>
            </p:cNvSpPr>
            <p:nvPr/>
          </p:nvSpPr>
          <p:spPr bwMode="auto">
            <a:xfrm>
              <a:off x="249" y="15"/>
              <a:ext cx="0" cy="195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>
                <a:latin typeface="+mn-ea"/>
              </a:endParaRPr>
            </a:p>
          </p:txBody>
        </p:sp>
        <p:sp>
          <p:nvSpPr>
            <p:cNvPr id="8" name="Line 8"/>
            <p:cNvSpPr>
              <a:spLocks noChangeShapeType="1"/>
            </p:cNvSpPr>
            <p:nvPr/>
          </p:nvSpPr>
          <p:spPr bwMode="auto">
            <a:xfrm>
              <a:off x="321" y="15"/>
              <a:ext cx="0" cy="195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>
                <a:latin typeface="+mn-ea"/>
              </a:endParaRPr>
            </a:p>
          </p:txBody>
        </p:sp>
        <p:sp>
          <p:nvSpPr>
            <p:cNvPr id="9" name="Line 9"/>
            <p:cNvSpPr>
              <a:spLocks noChangeShapeType="1"/>
            </p:cNvSpPr>
            <p:nvPr/>
          </p:nvSpPr>
          <p:spPr bwMode="auto">
            <a:xfrm>
              <a:off x="397" y="15"/>
              <a:ext cx="0" cy="195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>
                <a:latin typeface="+mn-ea"/>
              </a:endParaRPr>
            </a:p>
          </p:txBody>
        </p:sp>
        <p:sp>
          <p:nvSpPr>
            <p:cNvPr id="10" name="Line 10"/>
            <p:cNvSpPr>
              <a:spLocks noChangeShapeType="1"/>
            </p:cNvSpPr>
            <p:nvPr/>
          </p:nvSpPr>
          <p:spPr bwMode="auto">
            <a:xfrm>
              <a:off x="470" y="15"/>
              <a:ext cx="0" cy="273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>
                <a:latin typeface="+mn-ea"/>
              </a:endParaRPr>
            </a:p>
          </p:txBody>
        </p:sp>
        <p:sp>
          <p:nvSpPr>
            <p:cNvPr id="11" name="Line 11"/>
            <p:cNvSpPr>
              <a:spLocks noChangeShapeType="1"/>
            </p:cNvSpPr>
            <p:nvPr/>
          </p:nvSpPr>
          <p:spPr bwMode="auto">
            <a:xfrm>
              <a:off x="542" y="15"/>
              <a:ext cx="0" cy="195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>
                <a:latin typeface="+mn-ea"/>
              </a:endParaRPr>
            </a:p>
          </p:txBody>
        </p:sp>
        <p:sp>
          <p:nvSpPr>
            <p:cNvPr id="12" name="Line 12"/>
            <p:cNvSpPr>
              <a:spLocks noChangeShapeType="1"/>
            </p:cNvSpPr>
            <p:nvPr/>
          </p:nvSpPr>
          <p:spPr bwMode="auto">
            <a:xfrm>
              <a:off x="617" y="15"/>
              <a:ext cx="0" cy="195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>
                <a:latin typeface="+mn-ea"/>
              </a:endParaRPr>
            </a:p>
          </p:txBody>
        </p:sp>
        <p:sp>
          <p:nvSpPr>
            <p:cNvPr id="13" name="Line 13"/>
            <p:cNvSpPr>
              <a:spLocks noChangeShapeType="1"/>
            </p:cNvSpPr>
            <p:nvPr/>
          </p:nvSpPr>
          <p:spPr bwMode="auto">
            <a:xfrm>
              <a:off x="691" y="15"/>
              <a:ext cx="0" cy="195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>
                <a:latin typeface="+mn-ea"/>
              </a:endParaRPr>
            </a:p>
          </p:txBody>
        </p:sp>
        <p:sp>
          <p:nvSpPr>
            <p:cNvPr id="14" name="Line 14"/>
            <p:cNvSpPr>
              <a:spLocks noChangeShapeType="1"/>
            </p:cNvSpPr>
            <p:nvPr/>
          </p:nvSpPr>
          <p:spPr bwMode="auto">
            <a:xfrm>
              <a:off x="763" y="15"/>
              <a:ext cx="0" cy="195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>
                <a:latin typeface="+mn-ea"/>
              </a:endParaRPr>
            </a:p>
          </p:txBody>
        </p:sp>
        <p:sp>
          <p:nvSpPr>
            <p:cNvPr id="15" name="Line 15"/>
            <p:cNvSpPr>
              <a:spLocks noChangeShapeType="1"/>
            </p:cNvSpPr>
            <p:nvPr/>
          </p:nvSpPr>
          <p:spPr bwMode="auto">
            <a:xfrm>
              <a:off x="838" y="15"/>
              <a:ext cx="0" cy="312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>
                <a:latin typeface="+mn-ea"/>
              </a:endParaRPr>
            </a:p>
          </p:txBody>
        </p:sp>
        <p:sp>
          <p:nvSpPr>
            <p:cNvPr id="16" name="Text Box 16"/>
            <p:cNvSpPr txBox="1">
              <a:spLocks noChangeArrowheads="1"/>
            </p:cNvSpPr>
            <p:nvPr/>
          </p:nvSpPr>
          <p:spPr bwMode="auto">
            <a:xfrm>
              <a:off x="0" y="302"/>
              <a:ext cx="2415" cy="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>
                  <a:solidFill>
                    <a:srgbClr val="0000FF"/>
                  </a:solidFill>
                  <a:latin typeface="+mn-ea"/>
                </a:rPr>
                <a:t>0                1cm          2               3 </a:t>
              </a:r>
              <a:endParaRPr lang="zh-CN" altLang="en-US">
                <a:solidFill>
                  <a:srgbClr val="0000FF"/>
                </a:solidFill>
                <a:latin typeface="+mn-ea"/>
              </a:endParaRPr>
            </a:p>
          </p:txBody>
        </p:sp>
        <p:sp>
          <p:nvSpPr>
            <p:cNvPr id="17" name="Line 17"/>
            <p:cNvSpPr>
              <a:spLocks noChangeShapeType="1"/>
            </p:cNvSpPr>
            <p:nvPr/>
          </p:nvSpPr>
          <p:spPr bwMode="auto">
            <a:xfrm>
              <a:off x="907" y="12"/>
              <a:ext cx="0" cy="195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>
                <a:latin typeface="+mn-ea"/>
              </a:endParaRPr>
            </a:p>
          </p:txBody>
        </p:sp>
        <p:sp>
          <p:nvSpPr>
            <p:cNvPr id="18" name="Line 18"/>
            <p:cNvSpPr>
              <a:spLocks noChangeShapeType="1"/>
            </p:cNvSpPr>
            <p:nvPr/>
          </p:nvSpPr>
          <p:spPr bwMode="auto">
            <a:xfrm>
              <a:off x="980" y="12"/>
              <a:ext cx="0" cy="195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>
                <a:latin typeface="+mn-ea"/>
              </a:endParaRPr>
            </a:p>
          </p:txBody>
        </p:sp>
        <p:sp>
          <p:nvSpPr>
            <p:cNvPr id="19" name="Line 19"/>
            <p:cNvSpPr>
              <a:spLocks noChangeShapeType="1"/>
            </p:cNvSpPr>
            <p:nvPr/>
          </p:nvSpPr>
          <p:spPr bwMode="auto">
            <a:xfrm>
              <a:off x="1052" y="12"/>
              <a:ext cx="0" cy="195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>
                <a:latin typeface="+mn-ea"/>
              </a:endParaRPr>
            </a:p>
          </p:txBody>
        </p:sp>
        <p:sp>
          <p:nvSpPr>
            <p:cNvPr id="20" name="Line 20"/>
            <p:cNvSpPr>
              <a:spLocks noChangeShapeType="1"/>
            </p:cNvSpPr>
            <p:nvPr/>
          </p:nvSpPr>
          <p:spPr bwMode="auto">
            <a:xfrm>
              <a:off x="1128" y="12"/>
              <a:ext cx="0" cy="195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>
                <a:latin typeface="+mn-ea"/>
              </a:endParaRPr>
            </a:p>
          </p:txBody>
        </p:sp>
        <p:sp>
          <p:nvSpPr>
            <p:cNvPr id="21" name="Line 21"/>
            <p:cNvSpPr>
              <a:spLocks noChangeShapeType="1"/>
            </p:cNvSpPr>
            <p:nvPr/>
          </p:nvSpPr>
          <p:spPr bwMode="auto">
            <a:xfrm>
              <a:off x="1201" y="12"/>
              <a:ext cx="0" cy="273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>
                <a:latin typeface="+mn-ea"/>
              </a:endParaRPr>
            </a:p>
          </p:txBody>
        </p:sp>
        <p:sp>
          <p:nvSpPr>
            <p:cNvPr id="22" name="Line 22"/>
            <p:cNvSpPr>
              <a:spLocks noChangeShapeType="1"/>
            </p:cNvSpPr>
            <p:nvPr/>
          </p:nvSpPr>
          <p:spPr bwMode="auto">
            <a:xfrm>
              <a:off x="1273" y="12"/>
              <a:ext cx="0" cy="195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>
                <a:latin typeface="+mn-ea"/>
              </a:endParaRPr>
            </a:p>
          </p:txBody>
        </p:sp>
        <p:sp>
          <p:nvSpPr>
            <p:cNvPr id="23" name="Line 23"/>
            <p:cNvSpPr>
              <a:spLocks noChangeShapeType="1"/>
            </p:cNvSpPr>
            <p:nvPr/>
          </p:nvSpPr>
          <p:spPr bwMode="auto">
            <a:xfrm>
              <a:off x="1348" y="12"/>
              <a:ext cx="0" cy="195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>
                <a:latin typeface="+mn-ea"/>
              </a:endParaRPr>
            </a:p>
          </p:txBody>
        </p:sp>
        <p:sp>
          <p:nvSpPr>
            <p:cNvPr id="24" name="Line 24"/>
            <p:cNvSpPr>
              <a:spLocks noChangeShapeType="1"/>
            </p:cNvSpPr>
            <p:nvPr/>
          </p:nvSpPr>
          <p:spPr bwMode="auto">
            <a:xfrm>
              <a:off x="1422" y="12"/>
              <a:ext cx="0" cy="195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>
                <a:latin typeface="+mn-ea"/>
              </a:endParaRPr>
            </a:p>
          </p:txBody>
        </p:sp>
        <p:sp>
          <p:nvSpPr>
            <p:cNvPr id="25" name="Line 25"/>
            <p:cNvSpPr>
              <a:spLocks noChangeShapeType="1"/>
            </p:cNvSpPr>
            <p:nvPr/>
          </p:nvSpPr>
          <p:spPr bwMode="auto">
            <a:xfrm>
              <a:off x="1494" y="12"/>
              <a:ext cx="0" cy="195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>
                <a:latin typeface="+mn-ea"/>
              </a:endParaRPr>
            </a:p>
          </p:txBody>
        </p:sp>
        <p:sp>
          <p:nvSpPr>
            <p:cNvPr id="26" name="Line 26"/>
            <p:cNvSpPr>
              <a:spLocks noChangeShapeType="1"/>
            </p:cNvSpPr>
            <p:nvPr/>
          </p:nvSpPr>
          <p:spPr bwMode="auto">
            <a:xfrm>
              <a:off x="1569" y="12"/>
              <a:ext cx="0" cy="312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>
                <a:latin typeface="+mn-ea"/>
              </a:endParaRPr>
            </a:p>
          </p:txBody>
        </p:sp>
        <p:sp>
          <p:nvSpPr>
            <p:cNvPr id="27" name="Line 27"/>
            <p:cNvSpPr>
              <a:spLocks noChangeShapeType="1"/>
            </p:cNvSpPr>
            <p:nvPr/>
          </p:nvSpPr>
          <p:spPr bwMode="auto">
            <a:xfrm>
              <a:off x="1633" y="5"/>
              <a:ext cx="0" cy="195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>
                <a:latin typeface="+mn-ea"/>
              </a:endParaRPr>
            </a:p>
          </p:txBody>
        </p:sp>
        <p:sp>
          <p:nvSpPr>
            <p:cNvPr id="28" name="Line 28"/>
            <p:cNvSpPr>
              <a:spLocks noChangeShapeType="1"/>
            </p:cNvSpPr>
            <p:nvPr/>
          </p:nvSpPr>
          <p:spPr bwMode="auto">
            <a:xfrm>
              <a:off x="1706" y="5"/>
              <a:ext cx="0" cy="195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>
                <a:latin typeface="+mn-ea"/>
              </a:endParaRPr>
            </a:p>
          </p:txBody>
        </p:sp>
        <p:sp>
          <p:nvSpPr>
            <p:cNvPr id="29" name="Line 29"/>
            <p:cNvSpPr>
              <a:spLocks noChangeShapeType="1"/>
            </p:cNvSpPr>
            <p:nvPr/>
          </p:nvSpPr>
          <p:spPr bwMode="auto">
            <a:xfrm>
              <a:off x="1778" y="5"/>
              <a:ext cx="0" cy="195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>
                <a:latin typeface="+mn-ea"/>
              </a:endParaRPr>
            </a:p>
          </p:txBody>
        </p:sp>
        <p:sp>
          <p:nvSpPr>
            <p:cNvPr id="30" name="Line 30"/>
            <p:cNvSpPr>
              <a:spLocks noChangeShapeType="1"/>
            </p:cNvSpPr>
            <p:nvPr/>
          </p:nvSpPr>
          <p:spPr bwMode="auto">
            <a:xfrm>
              <a:off x="1854" y="5"/>
              <a:ext cx="0" cy="195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>
                <a:latin typeface="+mn-ea"/>
              </a:endParaRPr>
            </a:p>
          </p:txBody>
        </p:sp>
        <p:sp>
          <p:nvSpPr>
            <p:cNvPr id="31" name="Line 31"/>
            <p:cNvSpPr>
              <a:spLocks noChangeShapeType="1"/>
            </p:cNvSpPr>
            <p:nvPr/>
          </p:nvSpPr>
          <p:spPr bwMode="auto">
            <a:xfrm>
              <a:off x="1927" y="5"/>
              <a:ext cx="0" cy="273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>
                <a:latin typeface="+mn-ea"/>
              </a:endParaRPr>
            </a:p>
          </p:txBody>
        </p:sp>
        <p:sp>
          <p:nvSpPr>
            <p:cNvPr id="32" name="Line 32"/>
            <p:cNvSpPr>
              <a:spLocks noChangeShapeType="1"/>
            </p:cNvSpPr>
            <p:nvPr/>
          </p:nvSpPr>
          <p:spPr bwMode="auto">
            <a:xfrm>
              <a:off x="1999" y="5"/>
              <a:ext cx="0" cy="195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>
                <a:latin typeface="+mn-ea"/>
              </a:endParaRPr>
            </a:p>
          </p:txBody>
        </p:sp>
        <p:sp>
          <p:nvSpPr>
            <p:cNvPr id="33" name="Line 33"/>
            <p:cNvSpPr>
              <a:spLocks noChangeShapeType="1"/>
            </p:cNvSpPr>
            <p:nvPr/>
          </p:nvSpPr>
          <p:spPr bwMode="auto">
            <a:xfrm>
              <a:off x="2074" y="5"/>
              <a:ext cx="0" cy="195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>
                <a:latin typeface="+mn-ea"/>
              </a:endParaRPr>
            </a:p>
          </p:txBody>
        </p:sp>
        <p:sp>
          <p:nvSpPr>
            <p:cNvPr id="34" name="Line 34"/>
            <p:cNvSpPr>
              <a:spLocks noChangeShapeType="1"/>
            </p:cNvSpPr>
            <p:nvPr/>
          </p:nvSpPr>
          <p:spPr bwMode="auto">
            <a:xfrm>
              <a:off x="2148" y="5"/>
              <a:ext cx="0" cy="195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>
                <a:latin typeface="+mn-ea"/>
              </a:endParaRPr>
            </a:p>
          </p:txBody>
        </p:sp>
        <p:sp>
          <p:nvSpPr>
            <p:cNvPr id="35" name="Line 35"/>
            <p:cNvSpPr>
              <a:spLocks noChangeShapeType="1"/>
            </p:cNvSpPr>
            <p:nvPr/>
          </p:nvSpPr>
          <p:spPr bwMode="auto">
            <a:xfrm>
              <a:off x="2220" y="5"/>
              <a:ext cx="0" cy="195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>
                <a:latin typeface="+mn-ea"/>
              </a:endParaRPr>
            </a:p>
          </p:txBody>
        </p:sp>
        <p:sp>
          <p:nvSpPr>
            <p:cNvPr id="36" name="Line 36"/>
            <p:cNvSpPr>
              <a:spLocks noChangeShapeType="1"/>
            </p:cNvSpPr>
            <p:nvPr/>
          </p:nvSpPr>
          <p:spPr bwMode="auto">
            <a:xfrm>
              <a:off x="2295" y="5"/>
              <a:ext cx="0" cy="312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>
                <a:latin typeface="+mn-ea"/>
              </a:endParaRPr>
            </a:p>
          </p:txBody>
        </p:sp>
      </p:grpSp>
      <p:grpSp>
        <p:nvGrpSpPr>
          <p:cNvPr id="37" name="Group 37"/>
          <p:cNvGrpSpPr/>
          <p:nvPr/>
        </p:nvGrpSpPr>
        <p:grpSpPr bwMode="auto">
          <a:xfrm>
            <a:off x="1614170" y="3027680"/>
            <a:ext cx="1246188" cy="1733550"/>
            <a:chOff x="0" y="0"/>
            <a:chExt cx="785" cy="1092"/>
          </a:xfrm>
        </p:grpSpPr>
        <p:sp>
          <p:nvSpPr>
            <p:cNvPr id="38" name="Line 38"/>
            <p:cNvSpPr>
              <a:spLocks noChangeShapeType="1"/>
            </p:cNvSpPr>
            <p:nvPr/>
          </p:nvSpPr>
          <p:spPr bwMode="auto">
            <a:xfrm>
              <a:off x="645" y="911"/>
              <a:ext cx="0" cy="181"/>
            </a:xfrm>
            <a:prstGeom prst="line">
              <a:avLst/>
            </a:prstGeom>
            <a:noFill/>
            <a:ln w="101600" cmpd="sng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>
                <a:latin typeface="+mn-ea"/>
              </a:endParaRPr>
            </a:p>
          </p:txBody>
        </p:sp>
        <p:sp>
          <p:nvSpPr>
            <p:cNvPr id="39" name="Text Box 39"/>
            <p:cNvSpPr txBox="1">
              <a:spLocks noChangeArrowheads="1"/>
            </p:cNvSpPr>
            <p:nvPr/>
          </p:nvSpPr>
          <p:spPr bwMode="auto">
            <a:xfrm>
              <a:off x="0" y="0"/>
              <a:ext cx="785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3200" dirty="0">
                  <a:solidFill>
                    <a:srgbClr val="FF3300"/>
                  </a:solidFill>
                  <a:latin typeface="+mn-ea"/>
                </a:rPr>
                <a:t>1毫米</a:t>
              </a:r>
              <a:endParaRPr lang="zh-CN" altLang="en-US" sz="3200" dirty="0">
                <a:solidFill>
                  <a:srgbClr val="FF3300"/>
                </a:solidFill>
                <a:latin typeface="+mn-ea"/>
              </a:endParaRPr>
            </a:p>
          </p:txBody>
        </p:sp>
        <p:sp>
          <p:nvSpPr>
            <p:cNvPr id="40" name="Line 40"/>
            <p:cNvSpPr>
              <a:spLocks noChangeShapeType="1"/>
            </p:cNvSpPr>
            <p:nvPr/>
          </p:nvSpPr>
          <p:spPr bwMode="auto">
            <a:xfrm>
              <a:off x="409" y="317"/>
              <a:ext cx="226" cy="590"/>
            </a:xfrm>
            <a:prstGeom prst="line">
              <a:avLst/>
            </a:prstGeom>
            <a:noFill/>
            <a:ln w="9525" cmpd="sng">
              <a:solidFill>
                <a:srgbClr val="0000FF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>
                <a:latin typeface="+mn-ea"/>
              </a:endParaRPr>
            </a:p>
          </p:txBody>
        </p:sp>
      </p:grpSp>
      <p:grpSp>
        <p:nvGrpSpPr>
          <p:cNvPr id="41" name="Group 41"/>
          <p:cNvGrpSpPr/>
          <p:nvPr/>
        </p:nvGrpSpPr>
        <p:grpSpPr bwMode="auto">
          <a:xfrm>
            <a:off x="2514283" y="4989831"/>
            <a:ext cx="1246188" cy="968376"/>
            <a:chOff x="-56" y="1"/>
            <a:chExt cx="785" cy="610"/>
          </a:xfrm>
        </p:grpSpPr>
        <p:sp>
          <p:nvSpPr>
            <p:cNvPr id="42" name="AutoShape 42"/>
            <p:cNvSpPr/>
            <p:nvPr/>
          </p:nvSpPr>
          <p:spPr bwMode="auto">
            <a:xfrm rot="5400000">
              <a:off x="261" y="-272"/>
              <a:ext cx="181" cy="726"/>
            </a:xfrm>
            <a:prstGeom prst="rightBrace">
              <a:avLst>
                <a:gd name="adj1" fmla="val 33351"/>
                <a:gd name="adj2" fmla="val 50000"/>
              </a:avLst>
            </a:prstGeom>
            <a:noFill/>
            <a:ln w="38100" cmpd="sng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eaLnBrk="0" hangingPunct="0"/>
              <a:endParaRPr lang="zh-CN" altLang="en-US">
                <a:latin typeface="+mn-ea"/>
              </a:endParaRPr>
            </a:p>
          </p:txBody>
        </p:sp>
        <p:sp>
          <p:nvSpPr>
            <p:cNvPr id="43" name="Text Box 43"/>
            <p:cNvSpPr txBox="1">
              <a:spLocks noChangeArrowheads="1"/>
            </p:cNvSpPr>
            <p:nvPr/>
          </p:nvSpPr>
          <p:spPr bwMode="auto">
            <a:xfrm>
              <a:off x="-56" y="243"/>
              <a:ext cx="785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3200">
                  <a:solidFill>
                    <a:srgbClr val="FF3300"/>
                  </a:solidFill>
                  <a:latin typeface="+mn-ea"/>
                </a:rPr>
                <a:t>1厘米</a:t>
              </a:r>
              <a:endParaRPr lang="zh-CN" altLang="en-US" sz="3200">
                <a:solidFill>
                  <a:srgbClr val="FF3300"/>
                </a:solidFill>
                <a:latin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53-直尺 - 副本.png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52874" y="2744817"/>
            <a:ext cx="5451699" cy="1521007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2790604" y="2828125"/>
            <a:ext cx="1152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902928" y="2828125"/>
            <a:ext cx="115200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015252" y="2802002"/>
            <a:ext cx="1152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127576" y="2828125"/>
            <a:ext cx="115200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239900" y="2828125"/>
            <a:ext cx="1152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3352224" y="2802002"/>
            <a:ext cx="115200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3464548" y="2828125"/>
            <a:ext cx="1152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3576872" y="2828125"/>
            <a:ext cx="115200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3689196" y="2802002"/>
            <a:ext cx="1152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3801516" y="2828125"/>
            <a:ext cx="115200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3368260" y="4521268"/>
            <a:ext cx="3888052" cy="67207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9" name="标题 3"/>
          <p:cNvSpPr>
            <a:spLocks noGrp="1" noChangeArrowheads="1"/>
          </p:cNvSpPr>
          <p:nvPr/>
        </p:nvSpPr>
        <p:spPr bwMode="auto">
          <a:xfrm>
            <a:off x="3200050" y="4545179"/>
            <a:ext cx="4224469" cy="59885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>
              <a:lnSpc>
                <a:spcPts val="4665"/>
              </a:lnSpc>
            </a:pPr>
            <a:r>
              <a:rPr lang="en-US" altLang="zh-CN" sz="2800" dirty="0">
                <a:latin typeface="+mn-ea"/>
                <a:cs typeface="Arial" panose="020B0604020202020204" pitchFamily="34" charset="0"/>
              </a:rPr>
              <a:t>1</a:t>
            </a:r>
            <a:r>
              <a:rPr lang="zh-CN" altLang="en-US" sz="2800" dirty="0">
                <a:latin typeface="+mn-ea"/>
                <a:cs typeface="Arial" panose="020B0604020202020204" pitchFamily="34" charset="0"/>
              </a:rPr>
              <a:t>厘米＝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</a:rPr>
              <a:t>（     ）</a:t>
            </a:r>
            <a:r>
              <a:rPr lang="zh-CN" altLang="en-US" sz="2800" dirty="0">
                <a:latin typeface="+mn-ea"/>
                <a:cs typeface="Arial" panose="020B0604020202020204" pitchFamily="34" charset="0"/>
              </a:rPr>
              <a:t>毫米</a:t>
            </a:r>
            <a:endParaRPr lang="zh-CN" altLang="en-US" sz="2800" dirty="0">
              <a:latin typeface="+mn-ea"/>
              <a:cs typeface="Arial" panose="020B0604020202020204" pitchFamily="34" charset="0"/>
            </a:endParaRPr>
          </a:p>
        </p:txBody>
      </p:sp>
      <p:sp>
        <p:nvSpPr>
          <p:cNvPr id="20" name="标题 3"/>
          <p:cNvSpPr>
            <a:spLocks noGrp="1" noChangeArrowheads="1"/>
          </p:cNvSpPr>
          <p:nvPr/>
        </p:nvSpPr>
        <p:spPr bwMode="auto">
          <a:xfrm>
            <a:off x="5113154" y="4557878"/>
            <a:ext cx="931277" cy="59885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>
              <a:lnSpc>
                <a:spcPts val="4665"/>
              </a:lnSpc>
            </a:pPr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</a:rPr>
              <a:t>10</a:t>
            </a:r>
            <a:endParaRPr lang="zh-CN" altLang="en-US" sz="2800" dirty="0">
              <a:solidFill>
                <a:srgbClr val="FF0000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22" name="圆角矩形 11"/>
          <p:cNvSpPr/>
          <p:nvPr/>
        </p:nvSpPr>
        <p:spPr>
          <a:xfrm>
            <a:off x="1026160" y="901700"/>
            <a:ext cx="8639810" cy="785495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+mn-ea"/>
                <a:sym typeface="+mn-ea"/>
              </a:rPr>
              <a:t>指着直尺上的小格数一数</a:t>
            </a:r>
            <a:r>
              <a:rPr lang="en-US" altLang="zh-CN" sz="3200" b="1" dirty="0">
                <a:solidFill>
                  <a:schemeClr val="tx1"/>
                </a:solidFill>
                <a:latin typeface="+mn-ea"/>
                <a:sym typeface="+mn-ea"/>
              </a:rPr>
              <a:t>1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  <a:sym typeface="+mn-ea"/>
              </a:rPr>
              <a:t>厘米有多少毫米。</a:t>
            </a:r>
            <a:r>
              <a:rPr lang="zh-CN" altLang="en-US" sz="3200" b="1" dirty="0">
                <a:solidFill>
                  <a:schemeClr val="bg1"/>
                </a:solidFill>
                <a:latin typeface="+mn-ea"/>
                <a:sym typeface="+mn-ea"/>
              </a:rPr>
              <a:t> </a:t>
            </a:r>
            <a:endParaRPr lang="zh-CN" altLang="en-US" sz="3200" b="1" dirty="0">
              <a:solidFill>
                <a:schemeClr val="bg1"/>
              </a:solidFill>
              <a:latin typeface="+mn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9" grpId="0"/>
      <p:bldP spid="19" grpId="1"/>
      <p:bldP spid="20" grpId="0"/>
      <p:bldP spid="20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3－例2－身份证.png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30785" y="550995"/>
            <a:ext cx="3901471" cy="2784309"/>
          </a:xfrm>
          <a:prstGeom prst="rect">
            <a:avLst/>
          </a:prstGeom>
        </p:spPr>
      </p:pic>
      <p:pic>
        <p:nvPicPr>
          <p:cNvPr id="3" name="图片 2" descr="53－例2－硬币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74402" y="1484879"/>
            <a:ext cx="1920213" cy="1370372"/>
          </a:xfrm>
          <a:prstGeom prst="rect">
            <a:avLst/>
          </a:prstGeom>
        </p:spPr>
      </p:pic>
      <p:sp>
        <p:nvSpPr>
          <p:cNvPr id="4" name="文本框 10245"/>
          <p:cNvSpPr txBox="1">
            <a:spLocks noChangeArrowheads="1"/>
          </p:cNvSpPr>
          <p:nvPr/>
        </p:nvSpPr>
        <p:spPr bwMode="auto">
          <a:xfrm>
            <a:off x="1890359" y="2663230"/>
            <a:ext cx="3072341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</a:rPr>
              <a:t>5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</a:rPr>
              <a:t>角硬币的厚度大约是</a:t>
            </a:r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</a:rPr>
              <a:t>毫米。</a:t>
            </a:r>
            <a:endParaRPr lang="zh-CN" altLang="en-US" sz="2800" dirty="0">
              <a:solidFill>
                <a:srgbClr val="FF0000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5" name="文本框 10245"/>
          <p:cNvSpPr txBox="1">
            <a:spLocks noChangeArrowheads="1"/>
          </p:cNvSpPr>
          <p:nvPr/>
        </p:nvSpPr>
        <p:spPr bwMode="auto">
          <a:xfrm>
            <a:off x="6120418" y="2663230"/>
            <a:ext cx="2880320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</a:rPr>
              <a:t>身份证的厚度大约是</a:t>
            </a:r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</a:rPr>
              <a:t>毫米。</a:t>
            </a:r>
            <a:endParaRPr lang="zh-CN" altLang="en-US" sz="2800" dirty="0">
              <a:solidFill>
                <a:srgbClr val="FF0000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6" name="文本框 10245"/>
          <p:cNvSpPr txBox="1">
            <a:spLocks noChangeArrowheads="1"/>
          </p:cNvSpPr>
          <p:nvPr/>
        </p:nvSpPr>
        <p:spPr bwMode="auto">
          <a:xfrm>
            <a:off x="1890366" y="5213921"/>
            <a:ext cx="5376597" cy="59497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4265"/>
              </a:lnSpc>
            </a:pP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用大拇指和食指比划</a:t>
            </a:r>
            <a:r>
              <a:rPr lang="en-US" altLang="zh-CN" sz="2800" dirty="0">
                <a:latin typeface="+mn-ea"/>
                <a:cs typeface="Arial" panose="020B0604020202020204" pitchFamily="34" charset="0"/>
              </a:rPr>
              <a:t>1</a:t>
            </a:r>
            <a:r>
              <a:rPr lang="zh-CN" altLang="en-US" sz="2800" dirty="0">
                <a:latin typeface="+mn-ea"/>
                <a:cs typeface="Arial" panose="020B0604020202020204" pitchFamily="34" charset="0"/>
              </a:rPr>
              <a:t>毫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米。</a:t>
            </a:r>
            <a:endParaRPr lang="zh-CN" altLang="en-US" sz="2800" dirty="0">
              <a:latin typeface="+mn-ea"/>
            </a:endParaRPr>
          </a:p>
        </p:txBody>
      </p:sp>
      <p:sp>
        <p:nvSpPr>
          <p:cNvPr id="9" name="文本框 10245"/>
          <p:cNvSpPr txBox="1">
            <a:spLocks noChangeArrowheads="1"/>
          </p:cNvSpPr>
          <p:nvPr/>
        </p:nvSpPr>
        <p:spPr bwMode="auto">
          <a:xfrm>
            <a:off x="1890395" y="4232910"/>
            <a:ext cx="762381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+mn-ea"/>
                <a:cs typeface="Arial" panose="020B0604020202020204" pitchFamily="34" charset="0"/>
              </a:rPr>
              <a:t>从数学书上数出</a:t>
            </a:r>
            <a:r>
              <a:rPr lang="en-US" altLang="zh-CN" sz="2800" dirty="0">
                <a:latin typeface="+mn-ea"/>
                <a:cs typeface="Arial" panose="020B0604020202020204" pitchFamily="34" charset="0"/>
              </a:rPr>
              <a:t>10</a:t>
            </a:r>
            <a:r>
              <a:rPr lang="zh-CN" altLang="en-US" sz="2800" dirty="0">
                <a:latin typeface="+mn-ea"/>
                <a:cs typeface="Arial" panose="020B0604020202020204" pitchFamily="34" charset="0"/>
              </a:rPr>
              <a:t>张纸，看看厚度大约是多少。</a:t>
            </a:r>
            <a:endParaRPr lang="zh-CN" altLang="en-US" sz="2800" dirty="0">
              <a:solidFill>
                <a:srgbClr val="0000FF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9" grpId="0"/>
      <p:bldP spid="9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1428690" y="1334624"/>
            <a:ext cx="2323300" cy="595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标题 3"/>
          <p:cNvSpPr>
            <a:spLocks noGrp="1" noChangeArrowheads="1"/>
          </p:cNvSpPr>
          <p:nvPr/>
        </p:nvSpPr>
        <p:spPr bwMode="auto">
          <a:xfrm>
            <a:off x="1332680" y="2352625"/>
            <a:ext cx="9793089" cy="13441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latin typeface="+mn-ea"/>
              </a:rPr>
              <a:t>       </a:t>
            </a:r>
            <a:r>
              <a:rPr lang="zh-CN" altLang="en-US" sz="3200" dirty="0">
                <a:latin typeface="+mn-ea"/>
              </a:rPr>
              <a:t>微米是比毫米还要小的长度单位，</a:t>
            </a:r>
            <a:r>
              <a:rPr lang="en-US" altLang="zh-CN" sz="32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</a:t>
            </a:r>
            <a:r>
              <a:rPr lang="zh-CN" altLang="en-US" sz="3200" dirty="0">
                <a:latin typeface="+mn-ea"/>
              </a:rPr>
              <a:t>毫米等于</a:t>
            </a:r>
            <a:r>
              <a:rPr lang="en-US" altLang="zh-CN" sz="32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1000</a:t>
            </a:r>
            <a:r>
              <a:rPr lang="zh-CN" altLang="en-US" sz="3200" dirty="0">
                <a:latin typeface="+mn-ea"/>
              </a:rPr>
              <a:t>微米。一张普通白纸的厚度大约是</a:t>
            </a:r>
            <a:r>
              <a:rPr lang="en-US" altLang="zh-CN" sz="32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100</a:t>
            </a:r>
            <a:r>
              <a:rPr lang="zh-CN" altLang="en-US" sz="3200" dirty="0">
                <a:latin typeface="+mn-ea"/>
              </a:rPr>
              <a:t>微米。</a:t>
            </a:r>
            <a:endParaRPr lang="zh-CN" altLang="en-US" sz="3200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/>
        </p:nvSpPr>
        <p:spPr>
          <a:xfrm>
            <a:off x="108211" y="738064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1</a:t>
            </a:r>
            <a:endParaRPr lang="zh-CN" altLang="en-US" sz="2800" b="1" dirty="0"/>
          </a:p>
        </p:txBody>
      </p:sp>
      <p:sp>
        <p:nvSpPr>
          <p:cNvPr id="5" name="文本框 10245"/>
          <p:cNvSpPr txBox="1">
            <a:spLocks noChangeArrowheads="1"/>
          </p:cNvSpPr>
          <p:nvPr/>
        </p:nvSpPr>
        <p:spPr bwMode="auto">
          <a:xfrm>
            <a:off x="745638" y="745911"/>
            <a:ext cx="6432715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+mn-ea"/>
                <a:sym typeface="宋体" panose="02010600030101010101" pitchFamily="2" charset="-122"/>
              </a:rPr>
              <a:t>说出它们的长度各是多少毫米。</a:t>
            </a:r>
            <a:r>
              <a:rPr lang="en-US" altLang="zh-CN" sz="3200" b="1" dirty="0">
                <a:solidFill>
                  <a:srgbClr val="0000FF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zh-CN" altLang="en-US" sz="3200" b="1" dirty="0">
              <a:solidFill>
                <a:srgbClr val="0000FF"/>
              </a:solidFill>
              <a:latin typeface="+mn-ea"/>
            </a:endParaRPr>
          </a:p>
        </p:txBody>
      </p:sp>
      <p:pic>
        <p:nvPicPr>
          <p:cNvPr id="6" name="图片 5" descr="54-1.png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91478" y="2276872"/>
            <a:ext cx="8832981" cy="2463829"/>
          </a:xfrm>
          <a:prstGeom prst="rect">
            <a:avLst/>
          </a:prstGeom>
        </p:spPr>
      </p:pic>
      <p:sp>
        <p:nvSpPr>
          <p:cNvPr id="7" name="文本框 10245"/>
          <p:cNvSpPr txBox="1">
            <a:spLocks noChangeArrowheads="1"/>
          </p:cNvSpPr>
          <p:nvPr/>
        </p:nvSpPr>
        <p:spPr bwMode="auto">
          <a:xfrm>
            <a:off x="1830001" y="4895452"/>
            <a:ext cx="249627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（  </a:t>
            </a:r>
            <a:r>
              <a:rPr lang="en-US" altLang="zh-CN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    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）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毫米</a:t>
            </a:r>
            <a:endParaRPr lang="zh-CN" altLang="en-US" sz="2800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8" name="文本框 10245"/>
          <p:cNvSpPr txBox="1">
            <a:spLocks noChangeArrowheads="1"/>
          </p:cNvSpPr>
          <p:nvPr/>
        </p:nvSpPr>
        <p:spPr bwMode="auto">
          <a:xfrm>
            <a:off x="7307788" y="4855893"/>
            <a:ext cx="249627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（     ）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毫米</a:t>
            </a:r>
            <a:endParaRPr lang="zh-CN" altLang="en-US" sz="2800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9" name="标题 3"/>
          <p:cNvSpPr>
            <a:spLocks noGrp="1" noChangeArrowheads="1"/>
          </p:cNvSpPr>
          <p:nvPr/>
        </p:nvSpPr>
        <p:spPr bwMode="auto">
          <a:xfrm>
            <a:off x="2134798" y="4816455"/>
            <a:ext cx="931277" cy="59885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>
              <a:lnSpc>
                <a:spcPts val="4665"/>
              </a:lnSpc>
            </a:pPr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</a:rPr>
              <a:t>35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10" name="标题 3"/>
          <p:cNvSpPr>
            <a:spLocks noGrp="1" noChangeArrowheads="1"/>
          </p:cNvSpPr>
          <p:nvPr/>
        </p:nvSpPr>
        <p:spPr bwMode="auto">
          <a:xfrm>
            <a:off x="7548225" y="4780260"/>
            <a:ext cx="931277" cy="59885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>
              <a:lnSpc>
                <a:spcPts val="4665"/>
              </a:lnSpc>
            </a:pPr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</a:rPr>
              <a:t>28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108211" y="738064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2</a:t>
            </a:r>
            <a:endParaRPr lang="zh-CN" altLang="en-US" sz="2800" b="1" dirty="0"/>
          </a:p>
        </p:txBody>
      </p:sp>
      <p:pic>
        <p:nvPicPr>
          <p:cNvPr id="5" name="图片 4" descr="54-2-2.png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5215" y="2443193"/>
            <a:ext cx="5191111" cy="2506667"/>
          </a:xfrm>
          <a:prstGeom prst="rect">
            <a:avLst/>
          </a:prstGeom>
        </p:spPr>
      </p:pic>
      <p:pic>
        <p:nvPicPr>
          <p:cNvPr id="6" name="图片 5" descr="54-2-1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25901" y="2334483"/>
            <a:ext cx="3175112" cy="2924191"/>
          </a:xfrm>
          <a:prstGeom prst="rect">
            <a:avLst/>
          </a:prstGeom>
        </p:spPr>
      </p:pic>
      <p:sp>
        <p:nvSpPr>
          <p:cNvPr id="7" name="文本框 10245"/>
          <p:cNvSpPr txBox="1">
            <a:spLocks noChangeArrowheads="1"/>
          </p:cNvSpPr>
          <p:nvPr/>
        </p:nvSpPr>
        <p:spPr bwMode="auto">
          <a:xfrm>
            <a:off x="771187" y="745930"/>
            <a:ext cx="5197276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+mn-ea"/>
                <a:sym typeface="宋体" panose="02010600030101010101" pitchFamily="2" charset="-122"/>
              </a:rPr>
              <a:t>量出下面图形每条边的长。</a:t>
            </a:r>
            <a:endParaRPr lang="zh-CN" altLang="en-US" sz="3200" b="1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9" name="标题 3"/>
          <p:cNvSpPr>
            <a:spLocks noGrp="1" noChangeArrowheads="1"/>
          </p:cNvSpPr>
          <p:nvPr/>
        </p:nvSpPr>
        <p:spPr bwMode="auto">
          <a:xfrm>
            <a:off x="2331774" y="4593828"/>
            <a:ext cx="931277" cy="59885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>
              <a:lnSpc>
                <a:spcPts val="4665"/>
              </a:lnSpc>
            </a:pPr>
            <a:r>
              <a:rPr lang="en-US" altLang="zh-CN" sz="3200" dirty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</a:rPr>
              <a:t>30</a:t>
            </a:r>
            <a:endParaRPr lang="zh-CN" altLang="en-US" sz="3200" b="1" dirty="0">
              <a:latin typeface="Arial" panose="020B0604020202020204" pitchFamily="34" charset="0"/>
              <a:ea typeface="楷体_GB2312" pitchFamily="49" charset="-122"/>
              <a:cs typeface="Arial" panose="020B0604020202020204" pitchFamily="34" charset="0"/>
            </a:endParaRPr>
          </a:p>
        </p:txBody>
      </p:sp>
      <p:pic>
        <p:nvPicPr>
          <p:cNvPr id="10" name="图片 9" descr="直尺－1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18870" y="4555427"/>
            <a:ext cx="8695873" cy="1064635"/>
          </a:xfrm>
          <a:prstGeom prst="rect">
            <a:avLst/>
          </a:prstGeom>
        </p:spPr>
      </p:pic>
      <p:pic>
        <p:nvPicPr>
          <p:cNvPr id="11" name="图片 10" descr="直尺－1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 rot="14400000">
            <a:off x="-1653766" y="294219"/>
            <a:ext cx="8665401" cy="1060905"/>
          </a:xfrm>
          <a:prstGeom prst="rect">
            <a:avLst/>
          </a:prstGeom>
        </p:spPr>
      </p:pic>
      <p:sp>
        <p:nvSpPr>
          <p:cNvPr id="12" name="标题 3"/>
          <p:cNvSpPr>
            <a:spLocks noGrp="1" noChangeArrowheads="1"/>
          </p:cNvSpPr>
          <p:nvPr/>
        </p:nvSpPr>
        <p:spPr bwMode="auto">
          <a:xfrm rot="18000000" flipH="1">
            <a:off x="1584591" y="3331008"/>
            <a:ext cx="931277" cy="59885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>
              <a:lnSpc>
                <a:spcPts val="4665"/>
              </a:lnSpc>
            </a:pPr>
            <a:r>
              <a:rPr lang="en-US" altLang="zh-CN" sz="3200" dirty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</a:rPr>
              <a:t>30</a:t>
            </a:r>
            <a:endParaRPr lang="zh-CN" altLang="en-US" sz="3200" b="1" dirty="0">
              <a:latin typeface="Arial" panose="020B0604020202020204" pitchFamily="34" charset="0"/>
              <a:ea typeface="楷体_GB2312" pitchFamily="49" charset="-122"/>
              <a:cs typeface="Arial" panose="020B0604020202020204" pitchFamily="34" charset="0"/>
            </a:endParaRPr>
          </a:p>
        </p:txBody>
      </p:sp>
      <p:pic>
        <p:nvPicPr>
          <p:cNvPr id="13" name="图片 12" descr="直尺－1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 rot="7200000">
            <a:off x="-3715167" y="5245420"/>
            <a:ext cx="8665401" cy="1060905"/>
          </a:xfrm>
          <a:prstGeom prst="rect">
            <a:avLst/>
          </a:prstGeom>
        </p:spPr>
      </p:pic>
      <p:sp>
        <p:nvSpPr>
          <p:cNvPr id="14" name="标题 3"/>
          <p:cNvSpPr>
            <a:spLocks noGrp="1" noChangeArrowheads="1"/>
          </p:cNvSpPr>
          <p:nvPr/>
        </p:nvSpPr>
        <p:spPr bwMode="auto">
          <a:xfrm rot="3600000" flipH="1">
            <a:off x="3432987" y="2691144"/>
            <a:ext cx="931277" cy="59885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>
              <a:lnSpc>
                <a:spcPts val="4665"/>
              </a:lnSpc>
            </a:pPr>
            <a:r>
              <a:rPr lang="en-US" altLang="zh-CN" sz="2800" dirty="0">
                <a:latin typeface="+mn-ea"/>
                <a:cs typeface="Arial" panose="020B0604020202020204" pitchFamily="34" charset="0"/>
              </a:rPr>
              <a:t>30</a:t>
            </a:r>
            <a:endParaRPr lang="zh-CN" altLang="en-US" sz="2800" dirty="0">
              <a:latin typeface="+mn-ea"/>
              <a:cs typeface="Arial" panose="020B0604020202020204" pitchFamily="34" charset="0"/>
            </a:endParaRPr>
          </a:p>
        </p:txBody>
      </p:sp>
      <p:sp>
        <p:nvSpPr>
          <p:cNvPr id="15" name="标题 3"/>
          <p:cNvSpPr>
            <a:spLocks noGrp="1" noChangeArrowheads="1"/>
          </p:cNvSpPr>
          <p:nvPr/>
        </p:nvSpPr>
        <p:spPr bwMode="auto">
          <a:xfrm>
            <a:off x="7382239" y="4351007"/>
            <a:ext cx="931277" cy="59885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>
              <a:lnSpc>
                <a:spcPts val="4665"/>
              </a:lnSpc>
            </a:pPr>
            <a:r>
              <a:rPr lang="en-US" altLang="zh-CN" sz="3200" dirty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</a:rPr>
              <a:t>40</a:t>
            </a:r>
            <a:endParaRPr lang="zh-CN" altLang="en-US" sz="3200" b="1" dirty="0">
              <a:latin typeface="Arial" panose="020B0604020202020204" pitchFamily="34" charset="0"/>
              <a:ea typeface="楷体_GB2312" pitchFamily="49" charset="-122"/>
              <a:cs typeface="Arial" panose="020B0604020202020204" pitchFamily="34" charset="0"/>
            </a:endParaRPr>
          </a:p>
        </p:txBody>
      </p:sp>
      <p:sp>
        <p:nvSpPr>
          <p:cNvPr id="16" name="标题 3"/>
          <p:cNvSpPr>
            <a:spLocks noGrp="1" noChangeArrowheads="1"/>
          </p:cNvSpPr>
          <p:nvPr/>
        </p:nvSpPr>
        <p:spPr bwMode="auto">
          <a:xfrm rot="18940395">
            <a:off x="6261903" y="3399710"/>
            <a:ext cx="931277" cy="59885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>
              <a:lnSpc>
                <a:spcPts val="4665"/>
              </a:lnSpc>
            </a:pPr>
            <a:r>
              <a:rPr lang="en-US" altLang="zh-CN" sz="3200" dirty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</a:rPr>
              <a:t>25</a:t>
            </a:r>
            <a:endParaRPr lang="zh-CN" altLang="en-US" sz="3200" b="1" dirty="0">
              <a:latin typeface="Arial" panose="020B0604020202020204" pitchFamily="34" charset="0"/>
              <a:ea typeface="楷体_GB2312" pitchFamily="49" charset="-122"/>
              <a:cs typeface="Arial" panose="020B0604020202020204" pitchFamily="34" charset="0"/>
            </a:endParaRPr>
          </a:p>
        </p:txBody>
      </p:sp>
      <p:pic>
        <p:nvPicPr>
          <p:cNvPr id="17" name="图片 16" descr="直尺－1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14604" y="4363406"/>
            <a:ext cx="8695873" cy="1064635"/>
          </a:xfrm>
          <a:prstGeom prst="rect">
            <a:avLst/>
          </a:prstGeom>
        </p:spPr>
      </p:pic>
      <p:pic>
        <p:nvPicPr>
          <p:cNvPr id="18" name="图片 17" descr="直尺－1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 rot="8160000">
            <a:off x="164057" y="4955481"/>
            <a:ext cx="8695873" cy="1064635"/>
          </a:xfrm>
          <a:prstGeom prst="rect">
            <a:avLst/>
          </a:prstGeom>
        </p:spPr>
      </p:pic>
      <p:sp>
        <p:nvSpPr>
          <p:cNvPr id="19" name="标题 3"/>
          <p:cNvSpPr>
            <a:spLocks noGrp="1" noChangeArrowheads="1"/>
          </p:cNvSpPr>
          <p:nvPr/>
        </p:nvSpPr>
        <p:spPr bwMode="auto">
          <a:xfrm rot="18940395">
            <a:off x="9904122" y="3728018"/>
            <a:ext cx="931277" cy="59885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>
              <a:lnSpc>
                <a:spcPts val="4665"/>
              </a:lnSpc>
            </a:pPr>
            <a:r>
              <a:rPr lang="en-US" altLang="zh-CN" sz="2800" dirty="0">
                <a:latin typeface="+mn-ea"/>
                <a:cs typeface="Arial" panose="020B0604020202020204" pitchFamily="34" charset="0"/>
              </a:rPr>
              <a:t>25</a:t>
            </a:r>
            <a:endParaRPr lang="zh-CN" altLang="en-US" sz="2800" dirty="0">
              <a:latin typeface="+mn-ea"/>
              <a:cs typeface="Arial" panose="020B0604020202020204" pitchFamily="34" charset="0"/>
            </a:endParaRPr>
          </a:p>
        </p:txBody>
      </p:sp>
      <p:sp>
        <p:nvSpPr>
          <p:cNvPr id="20" name="标题 3"/>
          <p:cNvSpPr>
            <a:spLocks noGrp="1" noChangeArrowheads="1"/>
          </p:cNvSpPr>
          <p:nvPr/>
        </p:nvSpPr>
        <p:spPr bwMode="auto">
          <a:xfrm>
            <a:off x="8669426" y="2354928"/>
            <a:ext cx="931277" cy="59885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>
              <a:lnSpc>
                <a:spcPts val="4665"/>
              </a:lnSpc>
            </a:pPr>
            <a:r>
              <a:rPr lang="en-US" altLang="zh-CN" sz="2800" dirty="0">
                <a:latin typeface="+mn-ea"/>
                <a:cs typeface="Arial" panose="020B0604020202020204" pitchFamily="34" charset="0"/>
              </a:rPr>
              <a:t>40</a:t>
            </a:r>
            <a:endParaRPr lang="zh-CN" altLang="en-US" sz="2800" dirty="0">
              <a:latin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4" grpId="0"/>
      <p:bldP spid="15" grpId="0"/>
      <p:bldP spid="16" grpId="0"/>
      <p:bldP spid="19" grpId="0"/>
      <p:bldP spid="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108211" y="738064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3</a:t>
            </a:r>
            <a:endParaRPr lang="zh-CN" altLang="en-US" sz="2800" b="1" dirty="0"/>
          </a:p>
        </p:txBody>
      </p:sp>
      <p:pic>
        <p:nvPicPr>
          <p:cNvPr id="5" name="图片 4" descr="54－第3题.png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92932" y="1711345"/>
            <a:ext cx="5206715" cy="3715805"/>
          </a:xfrm>
          <a:prstGeom prst="rect">
            <a:avLst/>
          </a:prstGeom>
        </p:spPr>
      </p:pic>
      <p:sp>
        <p:nvSpPr>
          <p:cNvPr id="7" name="AutoShape 12"/>
          <p:cNvSpPr>
            <a:spLocks noChangeArrowheads="1"/>
          </p:cNvSpPr>
          <p:nvPr/>
        </p:nvSpPr>
        <p:spPr bwMode="auto">
          <a:xfrm flipH="1">
            <a:off x="2378254" y="2335293"/>
            <a:ext cx="3501595" cy="1478260"/>
          </a:xfrm>
          <a:prstGeom prst="wedgeRoundRectCallout">
            <a:avLst>
              <a:gd name="adj1" fmla="val 58306"/>
              <a:gd name="adj2" fmla="val 6602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endParaRPr lang="zh-CN" altLang="en-US" sz="2800">
              <a:latin typeface="+mn-ea"/>
            </a:endParaRPr>
          </a:p>
        </p:txBody>
      </p:sp>
      <p:sp>
        <p:nvSpPr>
          <p:cNvPr id="9" name="文本框 10245"/>
          <p:cNvSpPr txBox="1">
            <a:spLocks noChangeArrowheads="1"/>
          </p:cNvSpPr>
          <p:nvPr/>
        </p:nvSpPr>
        <p:spPr bwMode="auto">
          <a:xfrm>
            <a:off x="2411909" y="2387239"/>
            <a:ext cx="3648405" cy="13849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量一量课桌和板凳的高分别是多少厘米，各接近几分米。</a:t>
            </a:r>
            <a:r>
              <a:rPr lang="en-US" altLang="zh-CN" sz="2800" dirty="0">
                <a:solidFill>
                  <a:srgbClr val="0000FF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zh-CN" altLang="en-US" sz="2800" dirty="0">
              <a:solidFill>
                <a:srgbClr val="0000FF"/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498215" y="1416685"/>
            <a:ext cx="5195570" cy="3180715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3200" dirty="0">
                <a:solidFill>
                  <a:schemeClr val="bg1"/>
                </a:solidFill>
              </a:rPr>
              <a:t>1</a:t>
            </a:r>
            <a:r>
              <a:rPr lang="zh-CN" altLang="en-US" sz="3200" dirty="0">
                <a:solidFill>
                  <a:schemeClr val="bg1"/>
                </a:solidFill>
              </a:rPr>
              <a:t>米</a:t>
            </a:r>
            <a:r>
              <a:rPr lang="en-US" altLang="zh-CN" sz="3200" dirty="0">
                <a:solidFill>
                  <a:schemeClr val="bg1"/>
                </a:solidFill>
              </a:rPr>
              <a:t>=10</a:t>
            </a:r>
            <a:r>
              <a:rPr lang="zh-CN" altLang="en-US" sz="3200" dirty="0">
                <a:solidFill>
                  <a:schemeClr val="bg1"/>
                </a:solidFill>
              </a:rPr>
              <a:t>分米</a:t>
            </a:r>
            <a:endParaRPr lang="zh-CN" altLang="en-US" sz="3200" dirty="0">
              <a:solidFill>
                <a:schemeClr val="bg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altLang="zh-CN" sz="3200" dirty="0">
                <a:solidFill>
                  <a:schemeClr val="bg1"/>
                </a:solidFill>
              </a:rPr>
              <a:t>1</a:t>
            </a:r>
            <a:r>
              <a:rPr lang="zh-CN" altLang="en-US" sz="3200" dirty="0">
                <a:solidFill>
                  <a:schemeClr val="bg1"/>
                </a:solidFill>
              </a:rPr>
              <a:t>分米</a:t>
            </a:r>
            <a:r>
              <a:rPr lang="en-US" altLang="zh-CN" sz="3200" dirty="0">
                <a:solidFill>
                  <a:schemeClr val="bg1"/>
                </a:solidFill>
              </a:rPr>
              <a:t>=10</a:t>
            </a:r>
            <a:r>
              <a:rPr lang="zh-CN" altLang="en-US" sz="3200" dirty="0">
                <a:solidFill>
                  <a:schemeClr val="bg1"/>
                </a:solidFill>
              </a:rPr>
              <a:t>厘米</a:t>
            </a:r>
            <a:endParaRPr lang="zh-CN" altLang="en-US" sz="3200" dirty="0">
              <a:solidFill>
                <a:schemeClr val="bg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altLang="zh-CN" sz="3200" dirty="0">
                <a:solidFill>
                  <a:schemeClr val="bg1"/>
                </a:solidFill>
              </a:rPr>
              <a:t>1</a:t>
            </a:r>
            <a:r>
              <a:rPr lang="zh-CN" altLang="en-US" sz="3200" dirty="0">
                <a:solidFill>
                  <a:schemeClr val="bg1"/>
                </a:solidFill>
              </a:rPr>
              <a:t>厘米</a:t>
            </a:r>
            <a:r>
              <a:rPr lang="en-US" altLang="zh-CN" sz="3200" dirty="0">
                <a:solidFill>
                  <a:schemeClr val="bg1"/>
                </a:solidFill>
              </a:rPr>
              <a:t>=10</a:t>
            </a:r>
            <a:r>
              <a:rPr lang="zh-CN" altLang="en-US" sz="3200" dirty="0">
                <a:solidFill>
                  <a:schemeClr val="bg1"/>
                </a:solidFill>
              </a:rPr>
              <a:t>毫米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638016" y="727393"/>
            <a:ext cx="779224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3200" b="1" dirty="0">
                <a:latin typeface="+mn-ea"/>
              </a:rPr>
              <a:t>1.</a:t>
            </a:r>
            <a:r>
              <a:rPr lang="zh-CN" altLang="en-US" sz="3200" b="1" dirty="0">
                <a:latin typeface="+mn-ea"/>
              </a:rPr>
              <a:t>在（     ）里填上合适的长度单位</a:t>
            </a:r>
            <a:r>
              <a:rPr lang="zh-CN" altLang="en-US" sz="3200" dirty="0">
                <a:latin typeface="+mn-ea"/>
              </a:rPr>
              <a:t>。</a:t>
            </a:r>
            <a:endParaRPr lang="zh-CN" altLang="en-US" sz="3200" dirty="0">
              <a:latin typeface="+mn-ea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660525" y="2839403"/>
            <a:ext cx="3249613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dirty="0">
                <a:latin typeface="+mn-ea"/>
              </a:rPr>
              <a:t>铁钉长2(        )</a:t>
            </a:r>
            <a:endParaRPr lang="zh-CN" altLang="en-US" sz="3200" dirty="0">
              <a:latin typeface="+mn-ea"/>
            </a:endParaRPr>
          </a:p>
        </p:txBody>
      </p:sp>
      <p:sp>
        <p:nvSpPr>
          <p:cNvPr id="5" name="Text Box 11"/>
          <p:cNvSpPr txBox="1">
            <a:spLocks noChangeArrowheads="1"/>
          </p:cNvSpPr>
          <p:nvPr/>
        </p:nvSpPr>
        <p:spPr bwMode="auto">
          <a:xfrm>
            <a:off x="3331845" y="2863533"/>
            <a:ext cx="13557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+mn-ea"/>
              </a:rPr>
              <a:t>厘米</a:t>
            </a:r>
            <a:endParaRPr lang="zh-CN" altLang="en-US" sz="3200" dirty="0">
              <a:solidFill>
                <a:srgbClr val="FF0000"/>
              </a:solidFill>
              <a:latin typeface="+mn-ea"/>
            </a:endParaRPr>
          </a:p>
        </p:txBody>
      </p:sp>
      <p:pic>
        <p:nvPicPr>
          <p:cNvPr id="6" name="图片 37893" descr="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122488" y="1685924"/>
            <a:ext cx="1541691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6947376" y="2839834"/>
            <a:ext cx="2713038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dirty="0">
                <a:latin typeface="+mn-ea"/>
              </a:rPr>
              <a:t>床长2(     )</a:t>
            </a:r>
            <a:endParaRPr lang="zh-CN" altLang="en-US" sz="3200" dirty="0">
              <a:latin typeface="+mn-ea"/>
            </a:endParaRP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8236585" y="2848292"/>
            <a:ext cx="8509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+mn-ea"/>
              </a:rPr>
              <a:t>米</a:t>
            </a:r>
            <a:endParaRPr lang="zh-CN" altLang="en-US" sz="3200" dirty="0">
              <a:solidFill>
                <a:srgbClr val="FF0000"/>
              </a:solidFill>
              <a:latin typeface="+mn-ea"/>
            </a:endParaRPr>
          </a:p>
        </p:txBody>
      </p:sp>
      <p:pic>
        <p:nvPicPr>
          <p:cNvPr id="9" name="图片 38917" descr="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262814" y="1190036"/>
            <a:ext cx="1476375" cy="1634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1660526" y="5082541"/>
            <a:ext cx="3379787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dirty="0">
                <a:latin typeface="+mn-ea"/>
              </a:rPr>
              <a:t>大米粒宽2(        )</a:t>
            </a:r>
            <a:endParaRPr lang="zh-CN" altLang="en-US" sz="3200" dirty="0">
              <a:latin typeface="+mn-ea"/>
            </a:endParaRP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3736974" y="5094606"/>
            <a:ext cx="13557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+mn-ea"/>
              </a:rPr>
              <a:t>毫米</a:t>
            </a:r>
            <a:endParaRPr lang="zh-CN" altLang="en-US" sz="3200" dirty="0">
              <a:solidFill>
                <a:srgbClr val="FF0000"/>
              </a:solidFill>
              <a:latin typeface="+mn-ea"/>
            </a:endParaRPr>
          </a:p>
        </p:txBody>
      </p:sp>
      <p:pic>
        <p:nvPicPr>
          <p:cNvPr id="12" name="图片 39941" descr="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00655" y="4431030"/>
            <a:ext cx="589280" cy="328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7"/>
          <p:cNvSpPr txBox="1">
            <a:spLocks noChangeArrowheads="1"/>
          </p:cNvSpPr>
          <p:nvPr/>
        </p:nvSpPr>
        <p:spPr bwMode="auto">
          <a:xfrm>
            <a:off x="6307931" y="5094605"/>
            <a:ext cx="3506788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dirty="0">
                <a:latin typeface="+mn-ea"/>
              </a:rPr>
              <a:t>黄瓜长2(         )</a:t>
            </a:r>
            <a:endParaRPr lang="zh-CN" altLang="en-US" sz="3200" dirty="0">
              <a:latin typeface="+mn-ea"/>
            </a:endParaRPr>
          </a:p>
        </p:txBody>
      </p:sp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8031004" y="5110223"/>
            <a:ext cx="13557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+mn-ea"/>
              </a:rPr>
              <a:t>分米</a:t>
            </a:r>
            <a:endParaRPr lang="zh-CN" altLang="en-US" sz="3200">
              <a:solidFill>
                <a:srgbClr val="FF0000"/>
              </a:solidFill>
              <a:latin typeface="+mn-ea"/>
            </a:endParaRPr>
          </a:p>
        </p:txBody>
      </p:sp>
      <p:pic>
        <p:nvPicPr>
          <p:cNvPr id="15" name="图片 40965" descr="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47443" y="3886612"/>
            <a:ext cx="2382838" cy="1097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8" grpId="0"/>
      <p:bldP spid="8" grpId="1"/>
      <p:bldP spid="11" grpId="0"/>
      <p:bldP spid="11" grpId="1"/>
      <p:bldP spid="14" grpId="0"/>
      <p:bldP spid="1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4"/>
          <p:cNvSpPr/>
          <p:nvPr/>
        </p:nvSpPr>
        <p:spPr>
          <a:xfrm>
            <a:off x="295910" y="4881245"/>
            <a:ext cx="11622405" cy="1705610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endParaRPr lang="zh-CN" altLang="en-US" sz="2800" dirty="0"/>
          </a:p>
        </p:txBody>
      </p:sp>
      <p:sp>
        <p:nvSpPr>
          <p:cNvPr id="3" name="矩形 2"/>
          <p:cNvSpPr/>
          <p:nvPr/>
        </p:nvSpPr>
        <p:spPr>
          <a:xfrm>
            <a:off x="611864" y="4973423"/>
            <a:ext cx="10895887" cy="662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bg1"/>
                </a:solidFill>
              </a:rPr>
              <a:t>【</a:t>
            </a:r>
            <a:r>
              <a:rPr lang="zh-CN" altLang="en-US" sz="2800" dirty="0">
                <a:solidFill>
                  <a:schemeClr val="bg1"/>
                </a:solidFill>
              </a:rPr>
              <a:t>重点</a:t>
            </a:r>
            <a:r>
              <a:rPr lang="en-US" altLang="zh-CN" sz="2800" dirty="0">
                <a:solidFill>
                  <a:schemeClr val="bg1"/>
                </a:solidFill>
              </a:rPr>
              <a:t>】</a:t>
            </a:r>
            <a:r>
              <a:rPr lang="zh-CN" altLang="en-US" sz="2800" dirty="0"/>
              <a:t>认识长度单位“分米”和“毫米”。</a:t>
            </a:r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611864" y="5689281"/>
            <a:ext cx="10895887" cy="73723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bg1"/>
                </a:solidFill>
              </a:rPr>
              <a:t>【</a:t>
            </a:r>
            <a:r>
              <a:rPr lang="zh-CN" altLang="en-US" sz="2800" dirty="0">
                <a:solidFill>
                  <a:schemeClr val="bg1"/>
                </a:solidFill>
              </a:rPr>
              <a:t>难点</a:t>
            </a:r>
            <a:r>
              <a:rPr lang="en-US" altLang="zh-CN" sz="2800" dirty="0">
                <a:solidFill>
                  <a:schemeClr val="bg1"/>
                </a:solidFill>
              </a:rPr>
              <a:t>】</a:t>
            </a:r>
            <a:r>
              <a:rPr lang="zh-CN" altLang="en-US" sz="2800" dirty="0"/>
              <a:t>建立</a:t>
            </a:r>
            <a:r>
              <a:rPr lang="en-US" altLang="zh-CN" sz="2800" dirty="0"/>
              <a:t>1</a:t>
            </a:r>
            <a:r>
              <a:rPr lang="zh-CN" altLang="en-US" sz="2800" dirty="0"/>
              <a:t>分米、</a:t>
            </a:r>
            <a:r>
              <a:rPr lang="en-US" altLang="zh-CN" sz="2800" dirty="0"/>
              <a:t>1</a:t>
            </a:r>
            <a:r>
              <a:rPr lang="zh-CN" altLang="en-US" sz="2800" dirty="0"/>
              <a:t>毫米的长度概念。</a:t>
            </a:r>
            <a:endParaRPr lang="zh-CN" altLang="en-US" sz="2800" dirty="0"/>
          </a:p>
        </p:txBody>
      </p:sp>
      <p:sp>
        <p:nvSpPr>
          <p:cNvPr id="5" name="文本框 4"/>
          <p:cNvSpPr txBox="1"/>
          <p:nvPr/>
        </p:nvSpPr>
        <p:spPr>
          <a:xfrm>
            <a:off x="390740" y="375707"/>
            <a:ext cx="11528266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．使学生经历观察、比划、举例等实践活动，认识长度单位毫米和分米，初步建立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毫米、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分米的长度概念。知道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米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=10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分米，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分米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=10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厘米，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厘米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=10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毫米。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．在实际测量的过程中，学会选择合适的长度单位，了解长度单位之间的进率，学会估测，提高估测能力；通过测量长度提高测量操作能力，进一步积累测量物体、线段长度的经验。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583499" y="2355962"/>
          <a:ext cx="8564933" cy="17068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60000"/>
                <a:gridCol w="2222793"/>
                <a:gridCol w="4182140"/>
              </a:tblGrid>
              <a:tr h="568960">
                <a:tc>
                  <a:txBody>
                    <a:bodyPr/>
                    <a:lstStyle/>
                    <a:p>
                      <a:pPr algn="ctr"/>
                      <a:endParaRPr lang="zh-CN" altLang="en-US" sz="2800" b="0" dirty="0">
                        <a:latin typeface="+mn-ea"/>
                        <a:ea typeface="+mn-ea"/>
                      </a:endParaRPr>
                    </a:p>
                  </a:txBody>
                  <a:tcPr marL="121920" marR="121920" marT="60960" marB="6096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E6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 dirty="0">
                          <a:latin typeface="+mn-ea"/>
                          <a:ea typeface="+mn-ea"/>
                        </a:rPr>
                        <a:t>估  计</a:t>
                      </a:r>
                      <a:endParaRPr lang="zh-CN" altLang="en-US" sz="2800" b="0" dirty="0">
                        <a:latin typeface="+mn-ea"/>
                        <a:ea typeface="+mn-ea"/>
                      </a:endParaRPr>
                    </a:p>
                  </a:txBody>
                  <a:tcPr marL="121920" marR="121920" marT="60960" marB="60960" anchor="ctr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E6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 dirty="0">
                          <a:latin typeface="+mn-ea"/>
                          <a:ea typeface="+mn-ea"/>
                        </a:rPr>
                        <a:t>实  际</a:t>
                      </a:r>
                      <a:endParaRPr lang="zh-CN" altLang="en-US" sz="2800" b="0" dirty="0">
                        <a:latin typeface="+mn-ea"/>
                        <a:ea typeface="+mn-ea"/>
                      </a:endParaRPr>
                    </a:p>
                  </a:txBody>
                  <a:tcPr marL="121920" marR="121920" marT="60960" marB="60960" anchor="ctr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E6FF"/>
                    </a:solidFill>
                  </a:tcPr>
                </a:tc>
              </a:tr>
              <a:tr h="56896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 dirty="0">
                          <a:latin typeface="+mn-ea"/>
                          <a:ea typeface="+mn-ea"/>
                        </a:rPr>
                        <a:t>数学书的宽</a:t>
                      </a:r>
                      <a:endParaRPr lang="zh-CN" altLang="en-US" sz="2800" b="0" dirty="0">
                        <a:latin typeface="+mn-ea"/>
                        <a:ea typeface="+mn-ea"/>
                      </a:endParaRPr>
                    </a:p>
                  </a:txBody>
                  <a:tcPr marL="121920" marR="121920" marT="60960" marB="6096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E6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（</a:t>
                      </a:r>
                      <a:r>
                        <a:rPr lang="zh-CN" altLang="en-US" sz="2800" b="0" baseline="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  ）</a:t>
                      </a:r>
                      <a:r>
                        <a:rPr lang="zh-CN" altLang="en-US" sz="2800" b="0" baseline="0" dirty="0">
                          <a:latin typeface="+mn-ea"/>
                          <a:ea typeface="+mn-ea"/>
                        </a:rPr>
                        <a:t>厘米</a:t>
                      </a:r>
                      <a:endParaRPr lang="zh-CN" altLang="en-US" sz="2800" b="0" dirty="0">
                        <a:latin typeface="+mn-ea"/>
                        <a:ea typeface="+mn-ea"/>
                      </a:endParaRPr>
                    </a:p>
                  </a:txBody>
                  <a:tcPr marL="121920" marR="121920" marT="60960" marB="60960" anchor="ctr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E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800" b="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（</a:t>
                      </a:r>
                      <a:r>
                        <a:rPr lang="zh-CN" altLang="en-US" sz="2800" b="0" baseline="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  ）</a:t>
                      </a:r>
                      <a:r>
                        <a:rPr lang="zh-CN" altLang="en-US" sz="2800" b="0" baseline="0" dirty="0">
                          <a:latin typeface="+mn-ea"/>
                          <a:ea typeface="+mn-ea"/>
                        </a:rPr>
                        <a:t>厘米</a:t>
                      </a:r>
                      <a:r>
                        <a:rPr lang="zh-CN" altLang="en-US" sz="2800" b="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（</a:t>
                      </a:r>
                      <a:r>
                        <a:rPr lang="zh-CN" altLang="en-US" sz="2800" b="0" baseline="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  ）</a:t>
                      </a:r>
                      <a:r>
                        <a:rPr lang="zh-CN" altLang="en-US" sz="2800" b="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毫</a:t>
                      </a:r>
                      <a:r>
                        <a:rPr lang="zh-CN" altLang="en-US" sz="2800" b="0" baseline="0" dirty="0">
                          <a:latin typeface="+mn-ea"/>
                          <a:ea typeface="+mn-ea"/>
                        </a:rPr>
                        <a:t>米</a:t>
                      </a:r>
                      <a:endParaRPr lang="zh-CN" altLang="en-US" sz="2800" b="0" dirty="0">
                        <a:latin typeface="+mn-ea"/>
                        <a:ea typeface="+mn-ea"/>
                      </a:endParaRPr>
                    </a:p>
                  </a:txBody>
                  <a:tcPr marL="121920" marR="121920" marT="60960" marB="60960" anchor="ctr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E6FF"/>
                    </a:solidFill>
                  </a:tcPr>
                </a:tc>
              </a:tr>
              <a:tr h="56896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 dirty="0">
                          <a:latin typeface="+mn-ea"/>
                          <a:ea typeface="+mn-ea"/>
                        </a:rPr>
                        <a:t>讲台的宽</a:t>
                      </a:r>
                      <a:endParaRPr lang="zh-CN" altLang="en-US" sz="2800" b="0" dirty="0">
                        <a:latin typeface="+mn-ea"/>
                        <a:ea typeface="+mn-ea"/>
                      </a:endParaRPr>
                    </a:p>
                  </a:txBody>
                  <a:tcPr marL="121920" marR="121920" marT="60960" marB="6096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E6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（</a:t>
                      </a:r>
                      <a:r>
                        <a:rPr lang="zh-CN" altLang="en-US" sz="2800" b="0" baseline="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  ）</a:t>
                      </a:r>
                      <a:r>
                        <a:rPr lang="zh-CN" altLang="en-US" sz="2800" b="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分</a:t>
                      </a:r>
                      <a:r>
                        <a:rPr lang="zh-CN" altLang="en-US" sz="2800" b="0" baseline="0" dirty="0">
                          <a:latin typeface="+mn-ea"/>
                          <a:ea typeface="+mn-ea"/>
                        </a:rPr>
                        <a:t>米</a:t>
                      </a:r>
                      <a:endParaRPr lang="zh-CN" altLang="en-US" sz="2800" b="0" dirty="0">
                        <a:latin typeface="+mn-ea"/>
                        <a:ea typeface="+mn-ea"/>
                      </a:endParaRPr>
                    </a:p>
                  </a:txBody>
                  <a:tcPr marL="121920" marR="121920" marT="60960" marB="60960" anchor="ctr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E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800" b="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（</a:t>
                      </a:r>
                      <a:r>
                        <a:rPr lang="zh-CN" altLang="en-US" sz="2800" b="0" baseline="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  ）</a:t>
                      </a:r>
                      <a:r>
                        <a:rPr lang="zh-CN" altLang="en-US" sz="2800" b="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分</a:t>
                      </a:r>
                      <a:r>
                        <a:rPr lang="zh-CN" altLang="en-US" sz="2800" b="0" baseline="0" dirty="0">
                          <a:latin typeface="+mn-ea"/>
                          <a:ea typeface="+mn-ea"/>
                        </a:rPr>
                        <a:t>米</a:t>
                      </a:r>
                      <a:r>
                        <a:rPr lang="zh-CN" altLang="en-US" sz="2800" b="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（</a:t>
                      </a:r>
                      <a:r>
                        <a:rPr lang="zh-CN" altLang="en-US" sz="2800" b="0" baseline="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  ）</a:t>
                      </a:r>
                      <a:r>
                        <a:rPr lang="zh-CN" altLang="en-US" sz="2800" b="0" baseline="0" dirty="0">
                          <a:latin typeface="+mn-ea"/>
                          <a:ea typeface="+mn-ea"/>
                        </a:rPr>
                        <a:t>厘米</a:t>
                      </a:r>
                      <a:endParaRPr lang="zh-CN" altLang="en-US" sz="2800" b="0" dirty="0">
                        <a:latin typeface="+mn-ea"/>
                        <a:ea typeface="+mn-ea"/>
                      </a:endParaRPr>
                    </a:p>
                  </a:txBody>
                  <a:tcPr marL="121920" marR="121920" marT="60960" marB="60960" anchor="ctr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E6FF"/>
                    </a:solidFill>
                  </a:tcPr>
                </a:tc>
              </a:tr>
            </a:tbl>
          </a:graphicData>
        </a:graphic>
      </p:graphicFrame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638016" y="727393"/>
            <a:ext cx="7792244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sz="3200" b="1" dirty="0">
                <a:latin typeface="+mn-ea"/>
              </a:rPr>
              <a:t>2.先估计，再测量，把数据记录下来。</a:t>
            </a:r>
            <a:endParaRPr sz="3200" b="1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19810" y="1028700"/>
            <a:ext cx="66960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/>
              <a:t>我们已经学过了哪些长度单位？</a:t>
            </a:r>
            <a:endParaRPr lang="zh-CN" altLang="en-US" sz="3200" b="1" dirty="0"/>
          </a:p>
        </p:txBody>
      </p:sp>
      <p:sp>
        <p:nvSpPr>
          <p:cNvPr id="3" name="文本框 2"/>
          <p:cNvSpPr txBox="1"/>
          <p:nvPr/>
        </p:nvSpPr>
        <p:spPr>
          <a:xfrm>
            <a:off x="3522345" y="2508884"/>
            <a:ext cx="57531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/>
              <a:t>米                  厘米</a:t>
            </a:r>
            <a:endParaRPr lang="zh-CN" altLang="en-US" sz="3200" dirty="0"/>
          </a:p>
        </p:txBody>
      </p:sp>
      <p:sp>
        <p:nvSpPr>
          <p:cNvPr id="4" name="文本框 3"/>
          <p:cNvSpPr txBox="1"/>
          <p:nvPr/>
        </p:nvSpPr>
        <p:spPr>
          <a:xfrm>
            <a:off x="3522345" y="3185159"/>
            <a:ext cx="5143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m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203317" y="3185159"/>
            <a:ext cx="12001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cm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36694" y="4442459"/>
            <a:ext cx="39528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1</a:t>
            </a:r>
            <a:r>
              <a:rPr lang="zh-CN" altLang="en-US" sz="3200" dirty="0">
                <a:solidFill>
                  <a:srgbClr val="FF0000"/>
                </a:solidFill>
              </a:rPr>
              <a:t>米</a:t>
            </a:r>
            <a:r>
              <a:rPr lang="en-US" altLang="zh-CN" sz="3200" dirty="0">
                <a:solidFill>
                  <a:srgbClr val="FF0000"/>
                </a:solidFill>
              </a:rPr>
              <a:t>=100</a:t>
            </a:r>
            <a:r>
              <a:rPr lang="zh-CN" altLang="en-US" sz="3200" dirty="0">
                <a:solidFill>
                  <a:srgbClr val="FF0000"/>
                </a:solidFill>
              </a:rPr>
              <a:t>厘米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63979" y="1313437"/>
            <a:ext cx="10048875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3200" dirty="0">
                <a:latin typeface="+mn-ea"/>
              </a:rPr>
              <a:t>在测量比较</a:t>
            </a:r>
            <a:r>
              <a:rPr lang="zh-CN" altLang="en-US" sz="3200" dirty="0">
                <a:solidFill>
                  <a:srgbClr val="FF0000"/>
                </a:solidFill>
                <a:latin typeface="+mn-ea"/>
              </a:rPr>
              <a:t>短</a:t>
            </a:r>
            <a:r>
              <a:rPr lang="zh-CN" altLang="en-US" sz="3200" dirty="0">
                <a:latin typeface="+mn-ea"/>
              </a:rPr>
              <a:t>的物品的长度时，通常用</a:t>
            </a:r>
            <a:r>
              <a:rPr lang="zh-CN" altLang="en-US" sz="3200" dirty="0">
                <a:solidFill>
                  <a:srgbClr val="FF0000"/>
                </a:solidFill>
                <a:latin typeface="+mn-ea"/>
              </a:rPr>
              <a:t>厘米</a:t>
            </a:r>
            <a:r>
              <a:rPr lang="zh-CN" altLang="en-US" sz="3200" dirty="0">
                <a:latin typeface="+mn-ea"/>
              </a:rPr>
              <a:t>作单位。</a:t>
            </a:r>
            <a:endParaRPr lang="zh-CN" altLang="en-US" sz="3200" dirty="0">
              <a:latin typeface="+mn-ea"/>
            </a:endParaRPr>
          </a:p>
          <a:p>
            <a:pPr eaLnBrk="0" hangingPunct="0">
              <a:lnSpc>
                <a:spcPct val="150000"/>
              </a:lnSpc>
            </a:pPr>
            <a:endParaRPr lang="zh-CN" altLang="en-US" sz="3200" dirty="0">
              <a:latin typeface="+mn-ea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3200" dirty="0">
                <a:latin typeface="+mn-ea"/>
              </a:rPr>
              <a:t> </a:t>
            </a:r>
            <a:endParaRPr lang="zh-CN" altLang="en-US" sz="3200" dirty="0">
              <a:latin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00174" y="3242363"/>
            <a:ext cx="91236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dirty="0">
                <a:latin typeface="+mn-ea"/>
              </a:rPr>
              <a:t>在测量比较</a:t>
            </a:r>
            <a:r>
              <a:rPr lang="zh-CN" altLang="en-US" sz="3200" dirty="0">
                <a:solidFill>
                  <a:srgbClr val="FF0000"/>
                </a:solidFill>
                <a:latin typeface="+mn-ea"/>
              </a:rPr>
              <a:t>长</a:t>
            </a:r>
            <a:r>
              <a:rPr lang="zh-CN" altLang="en-US" sz="3200" dirty="0">
                <a:latin typeface="+mn-ea"/>
              </a:rPr>
              <a:t>的物品的长度时，通常用</a:t>
            </a:r>
            <a:r>
              <a:rPr lang="zh-CN" altLang="en-US" sz="3200" dirty="0">
                <a:solidFill>
                  <a:srgbClr val="FF0000"/>
                </a:solidFill>
                <a:latin typeface="+mn-ea"/>
              </a:rPr>
              <a:t>米</a:t>
            </a:r>
            <a:r>
              <a:rPr lang="zh-CN" altLang="en-US" sz="3200" dirty="0">
                <a:latin typeface="+mn-ea"/>
              </a:rPr>
              <a:t>作单位。</a:t>
            </a:r>
            <a:endParaRPr lang="zh-CN" altLang="en-US" sz="3200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2-例1-1.png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19533" y="2397456"/>
            <a:ext cx="3840427" cy="1628251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17520" y="981075"/>
            <a:ext cx="4921885" cy="954405"/>
            <a:chOff x="2030514" y="2170519"/>
            <a:chExt cx="3691243" cy="715580"/>
          </a:xfrm>
        </p:grpSpPr>
        <p:sp>
          <p:nvSpPr>
            <p:cNvPr id="5" name="AutoShape 12"/>
            <p:cNvSpPr>
              <a:spLocks noChangeArrowheads="1"/>
            </p:cNvSpPr>
            <p:nvPr/>
          </p:nvSpPr>
          <p:spPr bwMode="auto">
            <a:xfrm>
              <a:off x="2030514" y="2186309"/>
              <a:ext cx="3333574" cy="684000"/>
            </a:xfrm>
            <a:prstGeom prst="wedgeRoundRectCallout">
              <a:avLst>
                <a:gd name="adj1" fmla="val -63425"/>
                <a:gd name="adj2" fmla="val 24412"/>
                <a:gd name="adj3" fmla="val 16667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algn="ctr">
                <a:defRPr/>
              </a:pPr>
              <a:endParaRPr lang="zh-CN" altLang="en-US" sz="2800">
                <a:latin typeface="+mn-ea"/>
              </a:endParaRPr>
            </a:p>
          </p:txBody>
        </p:sp>
        <p:sp>
          <p:nvSpPr>
            <p:cNvPr id="6" name="文本框 10245"/>
            <p:cNvSpPr txBox="1">
              <a:spLocks noChangeArrowheads="1"/>
            </p:cNvSpPr>
            <p:nvPr/>
          </p:nvSpPr>
          <p:spPr bwMode="auto">
            <a:xfrm>
              <a:off x="2075759" y="2170519"/>
              <a:ext cx="3645998" cy="71558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latin typeface="+mn-ea"/>
                  <a:sym typeface="宋体" panose="02010600030101010101" pitchFamily="2" charset="-122"/>
                </a:rPr>
                <a:t>我的文具盒长大约</a:t>
              </a:r>
              <a:r>
                <a:rPr lang="en-US" altLang="zh-CN" sz="2800" dirty="0">
                  <a:latin typeface="+mn-ea"/>
                  <a:cs typeface="Arial" panose="020B0604020202020204" pitchFamily="34" charset="0"/>
                </a:rPr>
                <a:t>20</a:t>
              </a:r>
              <a:r>
                <a:rPr lang="zh-CN" altLang="en-US" sz="2800" dirty="0">
                  <a:latin typeface="+mn-ea"/>
                  <a:sym typeface="宋体" panose="02010600030101010101" pitchFamily="2" charset="-122"/>
                </a:rPr>
                <a:t>厘米，宽大约</a:t>
              </a:r>
              <a:r>
                <a:rPr lang="en-US" altLang="zh-CN" sz="2800" dirty="0">
                  <a:latin typeface="+mn-ea"/>
                  <a:cs typeface="Arial" panose="020B0604020202020204" pitchFamily="34" charset="0"/>
                </a:rPr>
                <a:t>10</a:t>
              </a:r>
              <a:r>
                <a:rPr lang="zh-CN" altLang="en-US" sz="2800" dirty="0">
                  <a:latin typeface="+mn-ea"/>
                  <a:sym typeface="宋体" panose="02010600030101010101" pitchFamily="2" charset="-122"/>
                </a:rPr>
                <a:t>厘米。</a:t>
              </a:r>
              <a:endParaRPr lang="zh-CN" altLang="en-US" sz="2800" dirty="0">
                <a:solidFill>
                  <a:srgbClr val="0000FF"/>
                </a:solidFill>
                <a:latin typeface="+mn-ea"/>
              </a:endParaRPr>
            </a:p>
          </p:txBody>
        </p:sp>
      </p:grpSp>
      <p:sp>
        <p:nvSpPr>
          <p:cNvPr id="12" name="圆角矩形 29"/>
          <p:cNvSpPr/>
          <p:nvPr/>
        </p:nvSpPr>
        <p:spPr>
          <a:xfrm>
            <a:off x="1422400" y="4563745"/>
            <a:ext cx="7954010" cy="1457960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bg1"/>
                </a:solidFill>
              </a:rPr>
              <a:t>10</a:t>
            </a:r>
            <a:r>
              <a:rPr lang="zh-CN" altLang="en-US" sz="2800" dirty="0">
                <a:solidFill>
                  <a:schemeClr val="bg1"/>
                </a:solidFill>
              </a:rPr>
              <a:t>厘米是</a:t>
            </a:r>
            <a:r>
              <a:rPr lang="en-US" altLang="zh-CN" sz="2800" dirty="0">
                <a:solidFill>
                  <a:schemeClr val="bg1"/>
                </a:solidFill>
              </a:rPr>
              <a:t>1</a:t>
            </a:r>
            <a:r>
              <a:rPr lang="zh-CN" altLang="en-US" sz="2800" dirty="0">
                <a:solidFill>
                  <a:schemeClr val="bg1"/>
                </a:solidFill>
              </a:rPr>
              <a:t>分米，</a:t>
            </a:r>
            <a:r>
              <a:rPr lang="en-US" altLang="zh-CN" sz="2800" dirty="0">
                <a:solidFill>
                  <a:schemeClr val="bg1"/>
                </a:solidFill>
              </a:rPr>
              <a:t>20</a:t>
            </a:r>
            <a:r>
              <a:rPr lang="zh-CN" altLang="en-US" sz="2800" dirty="0">
                <a:solidFill>
                  <a:schemeClr val="bg1"/>
                </a:solidFill>
              </a:rPr>
              <a:t>厘米是</a:t>
            </a:r>
            <a:r>
              <a:rPr lang="en-US" altLang="zh-CN" sz="2800" dirty="0">
                <a:solidFill>
                  <a:schemeClr val="bg1"/>
                </a:solidFill>
              </a:rPr>
              <a:t>2</a:t>
            </a:r>
            <a:r>
              <a:rPr lang="zh-CN" altLang="en-US" sz="2800" dirty="0">
                <a:solidFill>
                  <a:schemeClr val="bg1"/>
                </a:solidFill>
              </a:rPr>
              <a:t>分米。分米可以用字母“</a:t>
            </a:r>
            <a:r>
              <a:rPr lang="en-US" altLang="zh-CN" sz="2800" dirty="0">
                <a:solidFill>
                  <a:schemeClr val="bg1"/>
                </a:solidFill>
              </a:rPr>
              <a:t>dm”</a:t>
            </a:r>
            <a:r>
              <a:rPr lang="zh-CN" altLang="en-US" sz="2800" dirty="0">
                <a:solidFill>
                  <a:schemeClr val="bg1"/>
                </a:solidFill>
              </a:rPr>
              <a:t>表示。 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右大括号 4"/>
          <p:cNvSpPr/>
          <p:nvPr/>
        </p:nvSpPr>
        <p:spPr>
          <a:xfrm rot="5400000" flipH="1">
            <a:off x="5237919" y="-1204713"/>
            <a:ext cx="288032" cy="7584000"/>
          </a:xfrm>
          <a:prstGeom prst="rightBrace">
            <a:avLst>
              <a:gd name="adj1" fmla="val 90987"/>
              <a:gd name="adj2" fmla="val 49763"/>
            </a:avLst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+mn-ea"/>
            </a:endParaRPr>
          </a:p>
        </p:txBody>
      </p:sp>
      <p:pic>
        <p:nvPicPr>
          <p:cNvPr id="6" name="图片 5" descr="53-直尺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368900" y="2708725"/>
            <a:ext cx="8305721" cy="1014004"/>
          </a:xfrm>
          <a:prstGeom prst="rect">
            <a:avLst/>
          </a:prstGeom>
        </p:spPr>
      </p:pic>
      <p:sp>
        <p:nvSpPr>
          <p:cNvPr id="7" name="文本框 10245"/>
          <p:cNvSpPr txBox="1">
            <a:spLocks noChangeArrowheads="1"/>
          </p:cNvSpPr>
          <p:nvPr/>
        </p:nvSpPr>
        <p:spPr bwMode="auto">
          <a:xfrm>
            <a:off x="4571119" y="1904895"/>
            <a:ext cx="1728192" cy="543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latin typeface="+mn-ea"/>
                <a:cs typeface="Arial" panose="020B0604020202020204" pitchFamily="34" charset="0"/>
              </a:rPr>
              <a:t>1</a:t>
            </a:r>
            <a:r>
              <a:rPr lang="zh-CN" altLang="en-US" sz="2800" dirty="0">
                <a:latin typeface="+mn-ea"/>
                <a:cs typeface="Arial" panose="020B0604020202020204" pitchFamily="34" charset="0"/>
              </a:rPr>
              <a:t>分米</a:t>
            </a:r>
            <a:endParaRPr lang="zh-CN" altLang="en-US" sz="2800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59954" y="4005064"/>
            <a:ext cx="3888052" cy="67207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+mn-ea"/>
            </a:endParaRPr>
          </a:p>
        </p:txBody>
      </p:sp>
      <p:sp>
        <p:nvSpPr>
          <p:cNvPr id="9" name="标题 3"/>
          <p:cNvSpPr>
            <a:spLocks noGrp="1" noChangeArrowheads="1"/>
          </p:cNvSpPr>
          <p:nvPr/>
        </p:nvSpPr>
        <p:spPr bwMode="auto">
          <a:xfrm>
            <a:off x="3791744" y="4041675"/>
            <a:ext cx="4224469" cy="59885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>
              <a:lnSpc>
                <a:spcPts val="4665"/>
              </a:lnSpc>
            </a:pPr>
            <a:r>
              <a:rPr lang="en-US" altLang="zh-CN" sz="2800" dirty="0">
                <a:latin typeface="+mn-ea"/>
                <a:cs typeface="Arial" panose="020B0604020202020204" pitchFamily="34" charset="0"/>
              </a:rPr>
              <a:t>1</a:t>
            </a:r>
            <a:r>
              <a:rPr lang="zh-CN" altLang="en-US" sz="2800" dirty="0">
                <a:latin typeface="+mn-ea"/>
                <a:cs typeface="Arial" panose="020B0604020202020204" pitchFamily="34" charset="0"/>
              </a:rPr>
              <a:t>分米＝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</a:rPr>
              <a:t>（     ）</a:t>
            </a:r>
            <a:r>
              <a:rPr lang="zh-CN" altLang="en-US" sz="2800" dirty="0">
                <a:latin typeface="+mn-ea"/>
                <a:cs typeface="Arial" panose="020B0604020202020204" pitchFamily="34" charset="0"/>
              </a:rPr>
              <a:t>厘米</a:t>
            </a:r>
            <a:endParaRPr lang="zh-CN" altLang="en-US" sz="2800" dirty="0">
              <a:latin typeface="+mn-ea"/>
              <a:cs typeface="Arial" panose="020B0604020202020204" pitchFamily="34" charset="0"/>
            </a:endParaRPr>
          </a:p>
        </p:txBody>
      </p:sp>
      <p:sp>
        <p:nvSpPr>
          <p:cNvPr id="10" name="标题 3"/>
          <p:cNvSpPr>
            <a:spLocks noGrp="1" noChangeArrowheads="1"/>
          </p:cNvSpPr>
          <p:nvPr/>
        </p:nvSpPr>
        <p:spPr bwMode="auto">
          <a:xfrm>
            <a:off x="5698120" y="4057337"/>
            <a:ext cx="931277" cy="59885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>
              <a:lnSpc>
                <a:spcPts val="4665"/>
              </a:lnSpc>
            </a:pPr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</a:rPr>
              <a:t>10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724400" y="5268595"/>
            <a:ext cx="4946015" cy="598805"/>
            <a:chOff x="3563888" y="3797828"/>
            <a:chExt cx="3709604" cy="449140"/>
          </a:xfrm>
        </p:grpSpPr>
        <p:sp>
          <p:nvSpPr>
            <p:cNvPr id="12" name="AutoShape 12"/>
            <p:cNvSpPr>
              <a:spLocks noChangeArrowheads="1"/>
            </p:cNvSpPr>
            <p:nvPr/>
          </p:nvSpPr>
          <p:spPr bwMode="auto">
            <a:xfrm>
              <a:off x="3563888" y="3797828"/>
              <a:ext cx="3456384" cy="449140"/>
            </a:xfrm>
            <a:prstGeom prst="wedgeRoundRectCallout">
              <a:avLst>
                <a:gd name="adj1" fmla="val 55856"/>
                <a:gd name="adj2" fmla="val -14303"/>
                <a:gd name="adj3" fmla="val 16667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/>
            <a:lstStyle/>
            <a:p>
              <a:pPr algn="ctr">
                <a:defRPr/>
              </a:pPr>
              <a:endParaRPr lang="zh-CN" altLang="en-US" sz="2800">
                <a:latin typeface="+mn-ea"/>
              </a:endParaRPr>
            </a:p>
          </p:txBody>
        </p:sp>
        <p:sp>
          <p:nvSpPr>
            <p:cNvPr id="13" name="文本框 10245"/>
            <p:cNvSpPr txBox="1">
              <a:spLocks noChangeArrowheads="1"/>
            </p:cNvSpPr>
            <p:nvPr/>
          </p:nvSpPr>
          <p:spPr bwMode="auto">
            <a:xfrm>
              <a:off x="3601084" y="3827568"/>
              <a:ext cx="3672408" cy="40775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latin typeface="+mn-ea"/>
                  <a:cs typeface="Times New Roman" panose="02020603050405020304" pitchFamily="18" charset="0"/>
                </a:rPr>
                <a:t>你能画出</a:t>
              </a:r>
              <a:r>
                <a:rPr lang="en-US" altLang="zh-CN" sz="2800" dirty="0">
                  <a:latin typeface="+mn-ea"/>
                  <a:cs typeface="Arial" panose="020B0604020202020204" pitchFamily="34" charset="0"/>
                </a:rPr>
                <a:t>1</a:t>
              </a:r>
              <a:r>
                <a:rPr lang="zh-CN" altLang="en-US" sz="2800" dirty="0">
                  <a:latin typeface="+mn-ea"/>
                  <a:cs typeface="Arial" panose="020B0604020202020204" pitchFamily="34" charset="0"/>
                </a:rPr>
                <a:t>分米长的线段吗？</a:t>
              </a:r>
              <a:endParaRPr lang="zh-CN" altLang="en-US" sz="2800" dirty="0">
                <a:solidFill>
                  <a:srgbClr val="0000FF"/>
                </a:solidFill>
                <a:latin typeface="+mn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017520" y="1002030"/>
            <a:ext cx="4885690" cy="911860"/>
            <a:chOff x="2030514" y="2186309"/>
            <a:chExt cx="3664096" cy="684000"/>
          </a:xfrm>
        </p:grpSpPr>
        <p:sp>
          <p:nvSpPr>
            <p:cNvPr id="19" name="AutoShape 12"/>
            <p:cNvSpPr>
              <a:spLocks noChangeArrowheads="1"/>
            </p:cNvSpPr>
            <p:nvPr/>
          </p:nvSpPr>
          <p:spPr bwMode="auto">
            <a:xfrm>
              <a:off x="2030514" y="2186309"/>
              <a:ext cx="3333574" cy="684000"/>
            </a:xfrm>
            <a:prstGeom prst="wedgeRoundRectCallout">
              <a:avLst>
                <a:gd name="adj1" fmla="val -63425"/>
                <a:gd name="adj2" fmla="val 24412"/>
                <a:gd name="adj3" fmla="val 16667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algn="ctr">
                <a:defRPr/>
              </a:pPr>
              <a:endParaRPr lang="zh-CN" altLang="en-US" sz="2800">
                <a:latin typeface="+mn-ea"/>
              </a:endParaRPr>
            </a:p>
          </p:txBody>
        </p:sp>
        <p:sp>
          <p:nvSpPr>
            <p:cNvPr id="20" name="文本框 10245"/>
            <p:cNvSpPr txBox="1">
              <a:spLocks noChangeArrowheads="1"/>
            </p:cNvSpPr>
            <p:nvPr/>
          </p:nvSpPr>
          <p:spPr bwMode="auto">
            <a:xfrm>
              <a:off x="2048612" y="2333401"/>
              <a:ext cx="3645998" cy="3828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sz="2800" dirty="0">
                  <a:latin typeface="+mn-ea"/>
                </a:rPr>
                <a:t>在直尺上看看1分米有多长。</a:t>
              </a:r>
              <a:endParaRPr sz="2800" dirty="0">
                <a:latin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8" grpId="0" animBg="1"/>
      <p:bldP spid="9" grpId="0"/>
      <p:bldP spid="9" grpId="1"/>
      <p:bldP spid="10" grpId="0"/>
      <p:bldP spid="10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 bwMode="auto">
          <a:xfrm>
            <a:off x="1885950" y="3317875"/>
            <a:ext cx="8864600" cy="1377950"/>
            <a:chOff x="0" y="0"/>
            <a:chExt cx="5584" cy="868"/>
          </a:xfrm>
        </p:grpSpPr>
        <p:grpSp>
          <p:nvGrpSpPr>
            <p:cNvPr id="3" name="Group 4"/>
            <p:cNvGrpSpPr>
              <a:grpSpLocks noChangeAspect="1"/>
            </p:cNvGrpSpPr>
            <p:nvPr/>
          </p:nvGrpSpPr>
          <p:grpSpPr bwMode="auto">
            <a:xfrm>
              <a:off x="38" y="0"/>
              <a:ext cx="5542" cy="868"/>
              <a:chOff x="0" y="0"/>
              <a:chExt cx="5542" cy="868"/>
            </a:xfrm>
          </p:grpSpPr>
          <p:pic>
            <p:nvPicPr>
              <p:cNvPr id="18" name="图片 125954"/>
              <p:cNvPicPr>
                <a:picLocks noChangeAspect="1" noChangeArrowheads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 bwMode="auto">
              <a:xfrm>
                <a:off x="0" y="0"/>
                <a:ext cx="5542" cy="8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9" name="图片 125955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32" y="326"/>
                <a:ext cx="5410" cy="3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4" name="文本框 125967"/>
            <p:cNvSpPr txBox="1">
              <a:spLocks noChangeArrowheads="1"/>
            </p:cNvSpPr>
            <p:nvPr/>
          </p:nvSpPr>
          <p:spPr bwMode="auto">
            <a:xfrm>
              <a:off x="0" y="222"/>
              <a:ext cx="283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zh-CN" sz="3600" dirty="0">
                  <a:latin typeface="+mn-ea"/>
                </a:rPr>
                <a:t>0</a:t>
              </a:r>
              <a:endParaRPr lang="en-US" altLang="zh-CN" sz="3600" dirty="0">
                <a:latin typeface="+mn-ea"/>
              </a:endParaRPr>
            </a:p>
          </p:txBody>
        </p:sp>
        <p:sp>
          <p:nvSpPr>
            <p:cNvPr id="5" name="文本框 125968"/>
            <p:cNvSpPr txBox="1">
              <a:spLocks noChangeArrowheads="1"/>
            </p:cNvSpPr>
            <p:nvPr/>
          </p:nvSpPr>
          <p:spPr bwMode="auto">
            <a:xfrm>
              <a:off x="427" y="227"/>
              <a:ext cx="576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zh-CN" sz="3600" dirty="0">
                  <a:latin typeface="+mn-ea"/>
                </a:rPr>
                <a:t>1</a:t>
              </a:r>
              <a:r>
                <a:rPr lang="zh-CN" altLang="en-US" b="1" dirty="0">
                  <a:latin typeface="+mn-ea"/>
                </a:rPr>
                <a:t>厘米</a:t>
              </a:r>
              <a:endParaRPr lang="zh-CN" altLang="en-US" b="1" dirty="0">
                <a:latin typeface="+mn-ea"/>
              </a:endParaRPr>
            </a:p>
          </p:txBody>
        </p:sp>
        <p:sp>
          <p:nvSpPr>
            <p:cNvPr id="6" name="文本框 125969"/>
            <p:cNvSpPr txBox="1">
              <a:spLocks noChangeArrowheads="1"/>
            </p:cNvSpPr>
            <p:nvPr/>
          </p:nvSpPr>
          <p:spPr bwMode="auto">
            <a:xfrm>
              <a:off x="863" y="221"/>
              <a:ext cx="283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zh-CN" sz="3600">
                  <a:latin typeface="+mn-ea"/>
                </a:rPr>
                <a:t>2</a:t>
              </a:r>
              <a:endParaRPr lang="en-US" altLang="zh-CN" sz="3600">
                <a:latin typeface="+mn-ea"/>
              </a:endParaRPr>
            </a:p>
          </p:txBody>
        </p:sp>
        <p:sp>
          <p:nvSpPr>
            <p:cNvPr id="7" name="文本框 125970"/>
            <p:cNvSpPr txBox="1">
              <a:spLocks noChangeArrowheads="1"/>
            </p:cNvSpPr>
            <p:nvPr/>
          </p:nvSpPr>
          <p:spPr bwMode="auto">
            <a:xfrm>
              <a:off x="3856" y="210"/>
              <a:ext cx="283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zh-CN" sz="3600">
                  <a:latin typeface="+mn-ea"/>
                </a:rPr>
                <a:t>9</a:t>
              </a:r>
              <a:endParaRPr lang="en-US" altLang="zh-CN" sz="3600">
                <a:latin typeface="+mn-ea"/>
              </a:endParaRPr>
            </a:p>
          </p:txBody>
        </p:sp>
        <p:grpSp>
          <p:nvGrpSpPr>
            <p:cNvPr id="8" name="Group 11"/>
            <p:cNvGrpSpPr/>
            <p:nvPr/>
          </p:nvGrpSpPr>
          <p:grpSpPr bwMode="auto">
            <a:xfrm>
              <a:off x="1285" y="209"/>
              <a:ext cx="2439" cy="420"/>
              <a:chOff x="0" y="0"/>
              <a:chExt cx="2439" cy="420"/>
            </a:xfrm>
          </p:grpSpPr>
          <p:sp>
            <p:nvSpPr>
              <p:cNvPr id="12" name="文本框 125972"/>
              <p:cNvSpPr txBox="1">
                <a:spLocks noChangeArrowheads="1"/>
              </p:cNvSpPr>
              <p:nvPr/>
            </p:nvSpPr>
            <p:spPr bwMode="auto">
              <a:xfrm>
                <a:off x="855" y="15"/>
                <a:ext cx="283" cy="4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3600">
                    <a:latin typeface="+mn-ea"/>
                  </a:rPr>
                  <a:t>5</a:t>
                </a:r>
                <a:endParaRPr lang="en-US" altLang="zh-CN" sz="3600">
                  <a:latin typeface="+mn-ea"/>
                </a:endParaRPr>
              </a:p>
            </p:txBody>
          </p:sp>
          <p:sp>
            <p:nvSpPr>
              <p:cNvPr id="13" name="文本框 125973"/>
              <p:cNvSpPr txBox="1">
                <a:spLocks noChangeArrowheads="1"/>
              </p:cNvSpPr>
              <p:nvPr/>
            </p:nvSpPr>
            <p:spPr bwMode="auto">
              <a:xfrm>
                <a:off x="414" y="12"/>
                <a:ext cx="283" cy="4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3600">
                    <a:latin typeface="+mn-ea"/>
                  </a:rPr>
                  <a:t>4</a:t>
                </a:r>
                <a:endParaRPr lang="en-US" altLang="zh-CN" sz="3600">
                  <a:latin typeface="+mn-ea"/>
                </a:endParaRPr>
              </a:p>
            </p:txBody>
          </p:sp>
          <p:sp>
            <p:nvSpPr>
              <p:cNvPr id="14" name="文本框 125974"/>
              <p:cNvSpPr txBox="1">
                <a:spLocks noChangeArrowheads="1"/>
              </p:cNvSpPr>
              <p:nvPr/>
            </p:nvSpPr>
            <p:spPr bwMode="auto">
              <a:xfrm>
                <a:off x="0" y="16"/>
                <a:ext cx="283" cy="4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3600">
                    <a:latin typeface="+mn-ea"/>
                  </a:rPr>
                  <a:t>3</a:t>
                </a:r>
                <a:endParaRPr lang="en-US" altLang="zh-CN" sz="3600">
                  <a:latin typeface="+mn-ea"/>
                </a:endParaRPr>
              </a:p>
            </p:txBody>
          </p:sp>
          <p:sp>
            <p:nvSpPr>
              <p:cNvPr id="15" name="文本框 125975"/>
              <p:cNvSpPr txBox="1">
                <a:spLocks noChangeArrowheads="1"/>
              </p:cNvSpPr>
              <p:nvPr/>
            </p:nvSpPr>
            <p:spPr bwMode="auto">
              <a:xfrm>
                <a:off x="1721" y="15"/>
                <a:ext cx="283" cy="4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3600">
                    <a:latin typeface="+mn-ea"/>
                  </a:rPr>
                  <a:t>7</a:t>
                </a:r>
                <a:endParaRPr lang="en-US" altLang="zh-CN" sz="3600">
                  <a:latin typeface="+mn-ea"/>
                </a:endParaRPr>
              </a:p>
            </p:txBody>
          </p:sp>
          <p:sp>
            <p:nvSpPr>
              <p:cNvPr id="16" name="文本框 125976"/>
              <p:cNvSpPr txBox="1">
                <a:spLocks noChangeArrowheads="1"/>
              </p:cNvSpPr>
              <p:nvPr/>
            </p:nvSpPr>
            <p:spPr bwMode="auto">
              <a:xfrm>
                <a:off x="1290" y="10"/>
                <a:ext cx="283" cy="4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3600">
                    <a:latin typeface="+mn-ea"/>
                  </a:rPr>
                  <a:t>6</a:t>
                </a:r>
                <a:endParaRPr lang="en-US" altLang="zh-CN" sz="3600">
                  <a:latin typeface="+mn-ea"/>
                </a:endParaRPr>
              </a:p>
            </p:txBody>
          </p:sp>
          <p:sp>
            <p:nvSpPr>
              <p:cNvPr id="17" name="文本框 125977"/>
              <p:cNvSpPr txBox="1">
                <a:spLocks noChangeArrowheads="1"/>
              </p:cNvSpPr>
              <p:nvPr/>
            </p:nvSpPr>
            <p:spPr bwMode="auto">
              <a:xfrm>
                <a:off x="2156" y="0"/>
                <a:ext cx="283" cy="4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3600">
                    <a:latin typeface="+mn-ea"/>
                  </a:rPr>
                  <a:t>8</a:t>
                </a:r>
                <a:endParaRPr lang="en-US" altLang="zh-CN" sz="3600">
                  <a:latin typeface="+mn-ea"/>
                </a:endParaRPr>
              </a:p>
            </p:txBody>
          </p:sp>
        </p:grpSp>
        <p:sp>
          <p:nvSpPr>
            <p:cNvPr id="9" name="文本框 125978"/>
            <p:cNvSpPr txBox="1">
              <a:spLocks noChangeArrowheads="1"/>
            </p:cNvSpPr>
            <p:nvPr/>
          </p:nvSpPr>
          <p:spPr bwMode="auto">
            <a:xfrm>
              <a:off x="4222" y="214"/>
              <a:ext cx="460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zh-CN" sz="3600" dirty="0">
                  <a:latin typeface="+mn-ea"/>
                </a:rPr>
                <a:t>10</a:t>
              </a:r>
              <a:endParaRPr lang="en-US" altLang="zh-CN" sz="3600" dirty="0">
                <a:latin typeface="+mn-ea"/>
              </a:endParaRPr>
            </a:p>
          </p:txBody>
        </p:sp>
        <p:sp>
          <p:nvSpPr>
            <p:cNvPr id="10" name="文本框 125979"/>
            <p:cNvSpPr txBox="1">
              <a:spLocks noChangeArrowheads="1"/>
            </p:cNvSpPr>
            <p:nvPr/>
          </p:nvSpPr>
          <p:spPr bwMode="auto">
            <a:xfrm>
              <a:off x="5069" y="224"/>
              <a:ext cx="515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zh-CN" sz="3600" dirty="0">
                  <a:latin typeface="+mn-ea"/>
                </a:rPr>
                <a:t>12</a:t>
              </a:r>
              <a:endParaRPr lang="en-US" altLang="zh-CN" sz="3600" dirty="0">
                <a:latin typeface="+mn-ea"/>
              </a:endParaRPr>
            </a:p>
          </p:txBody>
        </p:sp>
        <p:sp>
          <p:nvSpPr>
            <p:cNvPr id="11" name="文本框 125980"/>
            <p:cNvSpPr txBox="1">
              <a:spLocks noChangeArrowheads="1"/>
            </p:cNvSpPr>
            <p:nvPr/>
          </p:nvSpPr>
          <p:spPr bwMode="auto">
            <a:xfrm>
              <a:off x="4647" y="216"/>
              <a:ext cx="460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zh-CN" sz="3600" dirty="0">
                  <a:latin typeface="+mn-ea"/>
                </a:rPr>
                <a:t>11</a:t>
              </a:r>
              <a:endParaRPr lang="en-US" altLang="zh-CN" sz="3600" dirty="0">
                <a:latin typeface="+mn-ea"/>
              </a:endParaRPr>
            </a:p>
          </p:txBody>
        </p:sp>
      </p:grpSp>
      <p:sp>
        <p:nvSpPr>
          <p:cNvPr id="21" name="直接连接符 125989"/>
          <p:cNvSpPr>
            <a:spLocks noChangeShapeType="1"/>
          </p:cNvSpPr>
          <p:nvPr/>
        </p:nvSpPr>
        <p:spPr bwMode="auto">
          <a:xfrm>
            <a:off x="2097088" y="2986088"/>
            <a:ext cx="0" cy="342900"/>
          </a:xfrm>
          <a:prstGeom prst="line">
            <a:avLst/>
          </a:prstGeom>
          <a:noFill/>
          <a:ln w="38100" cmpd="sng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ctr" eaLnBrk="0" hangingPunct="0"/>
            <a:endParaRPr lang="zh-CN" altLang="en-US">
              <a:latin typeface="+mn-ea"/>
            </a:endParaRPr>
          </a:p>
        </p:txBody>
      </p:sp>
      <p:sp>
        <p:nvSpPr>
          <p:cNvPr id="22" name="直接连接符 125995"/>
          <p:cNvSpPr>
            <a:spLocks noChangeShapeType="1"/>
          </p:cNvSpPr>
          <p:nvPr/>
        </p:nvSpPr>
        <p:spPr bwMode="auto">
          <a:xfrm>
            <a:off x="2770188" y="2989263"/>
            <a:ext cx="0" cy="342900"/>
          </a:xfrm>
          <a:prstGeom prst="line">
            <a:avLst/>
          </a:prstGeom>
          <a:noFill/>
          <a:ln w="38100" cmpd="sng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ctr" eaLnBrk="0" hangingPunct="0"/>
            <a:endParaRPr lang="zh-CN" altLang="en-US">
              <a:latin typeface="+mn-ea"/>
            </a:endParaRPr>
          </a:p>
        </p:txBody>
      </p:sp>
      <p:sp>
        <p:nvSpPr>
          <p:cNvPr id="23" name="直接连接符 125998"/>
          <p:cNvSpPr>
            <a:spLocks noChangeShapeType="1"/>
          </p:cNvSpPr>
          <p:nvPr/>
        </p:nvSpPr>
        <p:spPr bwMode="auto">
          <a:xfrm>
            <a:off x="9590088" y="2984500"/>
            <a:ext cx="0" cy="342900"/>
          </a:xfrm>
          <a:prstGeom prst="line">
            <a:avLst/>
          </a:prstGeom>
          <a:noFill/>
          <a:ln w="38100" cmpd="sng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ctr" eaLnBrk="0" hangingPunct="0"/>
            <a:endParaRPr lang="zh-CN" altLang="en-US">
              <a:latin typeface="+mn-ea"/>
            </a:endParaRPr>
          </a:p>
        </p:txBody>
      </p:sp>
      <p:sp>
        <p:nvSpPr>
          <p:cNvPr id="24" name="直接连接符 125999"/>
          <p:cNvSpPr>
            <a:spLocks noChangeShapeType="1"/>
          </p:cNvSpPr>
          <p:nvPr/>
        </p:nvSpPr>
        <p:spPr bwMode="auto">
          <a:xfrm>
            <a:off x="8907463" y="2987675"/>
            <a:ext cx="0" cy="342900"/>
          </a:xfrm>
          <a:prstGeom prst="line">
            <a:avLst/>
          </a:prstGeom>
          <a:noFill/>
          <a:ln w="38100" cmpd="sng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ctr" eaLnBrk="0" hangingPunct="0"/>
            <a:endParaRPr lang="zh-CN" altLang="en-US">
              <a:latin typeface="+mn-ea"/>
            </a:endParaRPr>
          </a:p>
        </p:txBody>
      </p:sp>
      <p:sp>
        <p:nvSpPr>
          <p:cNvPr id="25" name="直接连接符 126000"/>
          <p:cNvSpPr>
            <a:spLocks noChangeShapeType="1"/>
          </p:cNvSpPr>
          <p:nvPr/>
        </p:nvSpPr>
        <p:spPr bwMode="auto">
          <a:xfrm>
            <a:off x="2098675" y="3298825"/>
            <a:ext cx="6808788" cy="0"/>
          </a:xfrm>
          <a:prstGeom prst="line">
            <a:avLst/>
          </a:prstGeom>
          <a:noFill/>
          <a:ln w="63500" cmpd="sng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ctr" eaLnBrk="0" hangingPunct="0"/>
            <a:endParaRPr lang="zh-CN" altLang="en-US">
              <a:latin typeface="+mn-ea"/>
            </a:endParaRPr>
          </a:p>
        </p:txBody>
      </p:sp>
      <p:sp>
        <p:nvSpPr>
          <p:cNvPr id="26" name="直接连接符 126002"/>
          <p:cNvSpPr>
            <a:spLocks noChangeShapeType="1"/>
          </p:cNvSpPr>
          <p:nvPr/>
        </p:nvSpPr>
        <p:spPr bwMode="auto">
          <a:xfrm>
            <a:off x="2789238" y="3294063"/>
            <a:ext cx="6808787" cy="0"/>
          </a:xfrm>
          <a:prstGeom prst="line">
            <a:avLst/>
          </a:prstGeom>
          <a:noFill/>
          <a:ln w="63500" cmpd="sng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ctr" eaLnBrk="0" hangingPunct="0"/>
            <a:endParaRPr lang="zh-CN" altLang="en-US">
              <a:latin typeface="+mn-ea"/>
            </a:endParaRPr>
          </a:p>
        </p:txBody>
      </p:sp>
      <p:sp>
        <p:nvSpPr>
          <p:cNvPr id="27" name="文本框 126004"/>
          <p:cNvSpPr txBox="1">
            <a:spLocks noChangeArrowheads="1"/>
          </p:cNvSpPr>
          <p:nvPr/>
        </p:nvSpPr>
        <p:spPr bwMode="auto">
          <a:xfrm>
            <a:off x="4037013" y="2443163"/>
            <a:ext cx="21177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+mn-ea"/>
              </a:rPr>
              <a:t>1</a:t>
            </a:r>
            <a:r>
              <a:rPr lang="zh-CN" altLang="en-US" sz="3200" b="1">
                <a:solidFill>
                  <a:srgbClr val="FF0000"/>
                </a:solidFill>
                <a:latin typeface="+mn-ea"/>
              </a:rPr>
              <a:t>分米</a:t>
            </a:r>
            <a:endParaRPr lang="zh-CN" altLang="en-US" sz="3200" b="1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8" name="文本框 126005"/>
          <p:cNvSpPr txBox="1">
            <a:spLocks noChangeArrowheads="1"/>
          </p:cNvSpPr>
          <p:nvPr/>
        </p:nvSpPr>
        <p:spPr bwMode="auto">
          <a:xfrm>
            <a:off x="5081569" y="2443163"/>
            <a:ext cx="21177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+mn-ea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+mn-ea"/>
              </a:rPr>
              <a:t>分米</a:t>
            </a:r>
            <a:endParaRPr lang="zh-CN" altLang="en-US" sz="32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9" name="Text Box 4"/>
          <p:cNvSpPr txBox="1">
            <a:spLocks noChangeArrowheads="1"/>
          </p:cNvSpPr>
          <p:nvPr/>
        </p:nvSpPr>
        <p:spPr bwMode="auto">
          <a:xfrm>
            <a:off x="706437" y="831850"/>
            <a:ext cx="742632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latin typeface="+mn-ea"/>
                <a:ea typeface="+mn-ea"/>
              </a:rPr>
              <a:t>画一条1分米长的线段。</a:t>
            </a:r>
            <a:endParaRPr lang="zh-CN" altLang="en-US" sz="3200" b="1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1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4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utoUpdateAnimBg="0"/>
      <p:bldP spid="27" grpId="1" autoUpdateAnimBg="0"/>
      <p:bldP spid="28" grpId="0" autoUpdateAnimBg="0"/>
      <p:bldP spid="28" grpId="1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2179637" y="2251075"/>
            <a:ext cx="7832725" cy="1177925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999999"/>
              </a:clrFrom>
              <a:clrTo>
                <a:srgbClr val="999999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803400" y="2511425"/>
            <a:ext cx="7073900" cy="3295650"/>
          </a:xfrm>
          <a:prstGeom prst="rect">
            <a:avLst/>
          </a:prstGeom>
        </p:spPr>
      </p:pic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706437" y="831850"/>
            <a:ext cx="74263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latin typeface="+mn-ea"/>
                <a:ea typeface="+mn-ea"/>
              </a:rPr>
              <a:t>用大拇指和食指比划出1分米。</a:t>
            </a:r>
            <a:endParaRPr lang="zh-CN" altLang="en-US" sz="3200" b="1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3"/>
          <p:cNvSpPr>
            <a:spLocks noGrp="1" noChangeArrowheads="1"/>
          </p:cNvSpPr>
          <p:nvPr/>
        </p:nvSpPr>
        <p:spPr bwMode="auto">
          <a:xfrm>
            <a:off x="4250519" y="5222073"/>
            <a:ext cx="3649167" cy="59885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>
              <a:lnSpc>
                <a:spcPts val="4665"/>
              </a:lnSpc>
            </a:pPr>
            <a:r>
              <a:rPr lang="en-US" altLang="zh-CN" sz="2800" dirty="0">
                <a:latin typeface="+mn-ea"/>
                <a:cs typeface="Arial" panose="020B0604020202020204" pitchFamily="34" charset="0"/>
              </a:rPr>
              <a:t>1</a:t>
            </a:r>
            <a:r>
              <a:rPr lang="zh-CN" altLang="en-US" sz="2800" dirty="0">
                <a:latin typeface="+mn-ea"/>
                <a:cs typeface="Arial" panose="020B0604020202020204" pitchFamily="34" charset="0"/>
              </a:rPr>
              <a:t>米＝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</a:rPr>
              <a:t>（     ）</a:t>
            </a:r>
            <a:r>
              <a:rPr lang="zh-CN" altLang="en-US" sz="2800" dirty="0">
                <a:latin typeface="+mn-ea"/>
                <a:cs typeface="Arial" panose="020B0604020202020204" pitchFamily="34" charset="0"/>
              </a:rPr>
              <a:t>分米</a:t>
            </a:r>
            <a:endParaRPr lang="zh-CN" altLang="en-US" sz="2800" dirty="0">
              <a:latin typeface="+mn-ea"/>
              <a:cs typeface="Arial" panose="020B0604020202020204" pitchFamily="34" charset="0"/>
            </a:endParaRPr>
          </a:p>
        </p:txBody>
      </p:sp>
      <p:sp>
        <p:nvSpPr>
          <p:cNvPr id="10" name="标题 3"/>
          <p:cNvSpPr>
            <a:spLocks noGrp="1" noChangeArrowheads="1"/>
          </p:cNvSpPr>
          <p:nvPr/>
        </p:nvSpPr>
        <p:spPr bwMode="auto">
          <a:xfrm>
            <a:off x="5708275" y="5236511"/>
            <a:ext cx="931277" cy="59885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>
              <a:lnSpc>
                <a:spcPts val="4665"/>
              </a:lnSpc>
            </a:pPr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</a:rPr>
              <a:t>10</a:t>
            </a:r>
            <a:endParaRPr lang="zh-CN" altLang="en-US" sz="2800" dirty="0">
              <a:solidFill>
                <a:srgbClr val="FF0000"/>
              </a:solidFill>
              <a:latin typeface="+mn-ea"/>
              <a:cs typeface="Arial" panose="020B0604020202020204" pitchFamily="34" charset="0"/>
            </a:endParaRPr>
          </a:p>
        </p:txBody>
      </p:sp>
      <p:grpSp>
        <p:nvGrpSpPr>
          <p:cNvPr id="14" name="Group 3"/>
          <p:cNvGrpSpPr/>
          <p:nvPr/>
        </p:nvGrpSpPr>
        <p:grpSpPr bwMode="auto">
          <a:xfrm>
            <a:off x="2118010" y="3644296"/>
            <a:ext cx="7666038" cy="430212"/>
            <a:chOff x="0" y="0"/>
            <a:chExt cx="4829" cy="616"/>
          </a:xfrm>
        </p:grpSpPr>
        <p:grpSp>
          <p:nvGrpSpPr>
            <p:cNvPr id="15" name="Group 4"/>
            <p:cNvGrpSpPr/>
            <p:nvPr/>
          </p:nvGrpSpPr>
          <p:grpSpPr bwMode="auto">
            <a:xfrm>
              <a:off x="66" y="0"/>
              <a:ext cx="4587" cy="499"/>
              <a:chOff x="0" y="0"/>
              <a:chExt cx="4587" cy="499"/>
            </a:xfrm>
          </p:grpSpPr>
          <p:grpSp>
            <p:nvGrpSpPr>
              <p:cNvPr id="27" name="Group 5"/>
              <p:cNvGrpSpPr/>
              <p:nvPr/>
            </p:nvGrpSpPr>
            <p:grpSpPr bwMode="auto">
              <a:xfrm>
                <a:off x="0" y="0"/>
                <a:ext cx="4587" cy="499"/>
                <a:chOff x="0" y="0"/>
                <a:chExt cx="4587" cy="499"/>
              </a:xfrm>
            </p:grpSpPr>
            <p:grpSp>
              <p:nvGrpSpPr>
                <p:cNvPr id="139" name="Group 6"/>
                <p:cNvGrpSpPr/>
                <p:nvPr/>
              </p:nvGrpSpPr>
              <p:grpSpPr bwMode="auto">
                <a:xfrm>
                  <a:off x="0" y="0"/>
                  <a:ext cx="4587" cy="499"/>
                  <a:chOff x="0" y="0"/>
                  <a:chExt cx="4587" cy="499"/>
                </a:xfrm>
              </p:grpSpPr>
              <p:grpSp>
                <p:nvGrpSpPr>
                  <p:cNvPr id="142" name="Group 7"/>
                  <p:cNvGrpSpPr/>
                  <p:nvPr/>
                </p:nvGrpSpPr>
                <p:grpSpPr bwMode="auto">
                  <a:xfrm>
                    <a:off x="0" y="0"/>
                    <a:ext cx="4587" cy="499"/>
                    <a:chOff x="0" y="0"/>
                    <a:chExt cx="4990" cy="499"/>
                  </a:xfrm>
                </p:grpSpPr>
                <p:sp>
                  <p:nvSpPr>
                    <p:cNvPr id="144" name="Rectangle 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4990" cy="499"/>
                    </a:xfrm>
                    <a:prstGeom prst="rect">
                      <a:avLst/>
                    </a:prstGeom>
                    <a:solidFill>
                      <a:srgbClr val="66FFFF"/>
                    </a:solidFill>
                    <a:ln w="9525" cmpd="sng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/>
                    <a:p>
                      <a:pPr eaLnBrk="0" hangingPunct="0"/>
                      <a:endParaRPr lang="zh-CN" altLang="en-US"/>
                    </a:p>
                  </p:txBody>
                </p:sp>
                <p:sp>
                  <p:nvSpPr>
                    <p:cNvPr id="145" name="Line 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998" y="0"/>
                      <a:ext cx="0" cy="136"/>
                    </a:xfrm>
                    <a:prstGeom prst="line">
                      <a:avLst/>
                    </a:prstGeom>
                    <a:noFill/>
                    <a:ln w="9525" cmpd="sng">
                      <a:solidFill>
                        <a:schemeClr val="tx1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eaLnBrk="0" hangingPunct="0"/>
                      <a:endParaRPr lang="zh-CN" altLang="en-US"/>
                    </a:p>
                  </p:txBody>
                </p:sp>
                <p:sp>
                  <p:nvSpPr>
                    <p:cNvPr id="146" name="Line 1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497" y="0"/>
                      <a:ext cx="0" cy="136"/>
                    </a:xfrm>
                    <a:prstGeom prst="line">
                      <a:avLst/>
                    </a:prstGeom>
                    <a:noFill/>
                    <a:ln w="9525" cmpd="sng">
                      <a:solidFill>
                        <a:schemeClr val="tx1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eaLnBrk="0" hangingPunct="0"/>
                      <a:endParaRPr lang="zh-CN" altLang="en-US"/>
                    </a:p>
                  </p:txBody>
                </p:sp>
                <p:sp>
                  <p:nvSpPr>
                    <p:cNvPr id="147" name="Line 1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994" y="0"/>
                      <a:ext cx="0" cy="136"/>
                    </a:xfrm>
                    <a:prstGeom prst="line">
                      <a:avLst/>
                    </a:prstGeom>
                    <a:noFill/>
                    <a:ln w="9525" cmpd="sng">
                      <a:solidFill>
                        <a:schemeClr val="tx1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eaLnBrk="0" hangingPunct="0"/>
                      <a:endParaRPr lang="zh-CN" altLang="en-US"/>
                    </a:p>
                  </p:txBody>
                </p:sp>
                <p:sp>
                  <p:nvSpPr>
                    <p:cNvPr id="148" name="Line 1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493" y="0"/>
                      <a:ext cx="0" cy="136"/>
                    </a:xfrm>
                    <a:prstGeom prst="line">
                      <a:avLst/>
                    </a:prstGeom>
                    <a:noFill/>
                    <a:ln w="9525" cmpd="sng">
                      <a:solidFill>
                        <a:schemeClr val="tx1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eaLnBrk="0" hangingPunct="0"/>
                      <a:endParaRPr lang="zh-CN" altLang="en-US"/>
                    </a:p>
                  </p:txBody>
                </p:sp>
                <p:sp>
                  <p:nvSpPr>
                    <p:cNvPr id="149" name="Line 1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992" y="0"/>
                      <a:ext cx="0" cy="136"/>
                    </a:xfrm>
                    <a:prstGeom prst="line">
                      <a:avLst/>
                    </a:prstGeom>
                    <a:noFill/>
                    <a:ln w="9525" cmpd="sng">
                      <a:solidFill>
                        <a:schemeClr val="tx1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eaLnBrk="0" hangingPunct="0"/>
                      <a:endParaRPr lang="zh-CN" altLang="en-US"/>
                    </a:p>
                  </p:txBody>
                </p:sp>
                <p:sp>
                  <p:nvSpPr>
                    <p:cNvPr id="150" name="Line 1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996" y="0"/>
                      <a:ext cx="0" cy="136"/>
                    </a:xfrm>
                    <a:prstGeom prst="line">
                      <a:avLst/>
                    </a:prstGeom>
                    <a:noFill/>
                    <a:ln w="9525" cmpd="sng">
                      <a:solidFill>
                        <a:schemeClr val="tx1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eaLnBrk="0" hangingPunct="0"/>
                      <a:endParaRPr lang="zh-CN" altLang="en-US"/>
                    </a:p>
                  </p:txBody>
                </p:sp>
              </p:grpSp>
              <p:sp>
                <p:nvSpPr>
                  <p:cNvPr id="143" name="Line 15"/>
                  <p:cNvSpPr>
                    <a:spLocks noChangeShapeType="1"/>
                  </p:cNvSpPr>
                  <p:nvPr/>
                </p:nvSpPr>
                <p:spPr bwMode="auto">
                  <a:xfrm>
                    <a:off x="2296" y="0"/>
                    <a:ext cx="0" cy="136"/>
                  </a:xfrm>
                  <a:prstGeom prst="line">
                    <a:avLst/>
                  </a:prstGeom>
                  <a:noFill/>
                  <a:ln w="9525" cmpd="sng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</p:grpSp>
            <p:sp>
              <p:nvSpPr>
                <p:cNvPr id="140" name="Line 16"/>
                <p:cNvSpPr>
                  <a:spLocks noChangeShapeType="1"/>
                </p:cNvSpPr>
                <p:nvPr/>
              </p:nvSpPr>
              <p:spPr bwMode="auto">
                <a:xfrm>
                  <a:off x="4130" y="0"/>
                  <a:ext cx="0" cy="136"/>
                </a:xfrm>
                <a:prstGeom prst="line">
                  <a:avLst/>
                </a:prstGeom>
                <a:noFill/>
                <a:ln w="9525" cmpd="sng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eaLnBrk="0" hangingPunct="0"/>
                  <a:endParaRPr lang="zh-CN" altLang="en-US"/>
                </a:p>
              </p:txBody>
            </p:sp>
            <p:sp>
              <p:nvSpPr>
                <p:cNvPr id="141" name="Line 17"/>
                <p:cNvSpPr>
                  <a:spLocks noChangeShapeType="1"/>
                </p:cNvSpPr>
                <p:nvPr/>
              </p:nvSpPr>
              <p:spPr bwMode="auto">
                <a:xfrm>
                  <a:off x="461" y="0"/>
                  <a:ext cx="0" cy="136"/>
                </a:xfrm>
                <a:prstGeom prst="line">
                  <a:avLst/>
                </a:prstGeom>
                <a:noFill/>
                <a:ln w="9525" cmpd="sng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eaLnBrk="0" hangingPunct="0"/>
                  <a:endParaRPr lang="zh-CN" altLang="en-US"/>
                </a:p>
              </p:txBody>
            </p:sp>
          </p:grpSp>
          <p:grpSp>
            <p:nvGrpSpPr>
              <p:cNvPr id="28" name="Group 18"/>
              <p:cNvGrpSpPr/>
              <p:nvPr/>
            </p:nvGrpSpPr>
            <p:grpSpPr bwMode="auto">
              <a:xfrm>
                <a:off x="3" y="0"/>
                <a:ext cx="4536" cy="91"/>
                <a:chOff x="0" y="0"/>
                <a:chExt cx="4536" cy="91"/>
              </a:xfrm>
            </p:grpSpPr>
            <p:grpSp>
              <p:nvGrpSpPr>
                <p:cNvPr id="29" name="Group 19"/>
                <p:cNvGrpSpPr/>
                <p:nvPr/>
              </p:nvGrpSpPr>
              <p:grpSpPr bwMode="auto">
                <a:xfrm flipV="1">
                  <a:off x="0" y="0"/>
                  <a:ext cx="405" cy="91"/>
                  <a:chOff x="0" y="0"/>
                  <a:chExt cx="405" cy="91"/>
                </a:xfrm>
              </p:grpSpPr>
              <p:sp>
                <p:nvSpPr>
                  <p:cNvPr id="129" name="Line 20"/>
                  <p:cNvSpPr>
                    <a:spLocks noChangeShapeType="1"/>
                  </p:cNvSpPr>
                  <p:nvPr/>
                </p:nvSpPr>
                <p:spPr bwMode="auto">
                  <a:xfrm>
                    <a:off x="0" y="44"/>
                    <a:ext cx="0" cy="46"/>
                  </a:xfrm>
                  <a:prstGeom prst="line">
                    <a:avLst/>
                  </a:prstGeom>
                  <a:noFill/>
                  <a:ln w="9525" cmpd="sng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  <p:sp>
                <p:nvSpPr>
                  <p:cNvPr id="130" name="Line 21"/>
                  <p:cNvSpPr>
                    <a:spLocks noChangeShapeType="1"/>
                  </p:cNvSpPr>
                  <p:nvPr/>
                </p:nvSpPr>
                <p:spPr bwMode="auto">
                  <a:xfrm>
                    <a:off x="45" y="45"/>
                    <a:ext cx="0" cy="46"/>
                  </a:xfrm>
                  <a:prstGeom prst="line">
                    <a:avLst/>
                  </a:prstGeom>
                  <a:noFill/>
                  <a:ln w="9525" cmpd="sng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  <p:sp>
                <p:nvSpPr>
                  <p:cNvPr id="131" name="Line 22"/>
                  <p:cNvSpPr>
                    <a:spLocks noChangeShapeType="1"/>
                  </p:cNvSpPr>
                  <p:nvPr/>
                </p:nvSpPr>
                <p:spPr bwMode="auto">
                  <a:xfrm>
                    <a:off x="90" y="44"/>
                    <a:ext cx="0" cy="46"/>
                  </a:xfrm>
                  <a:prstGeom prst="line">
                    <a:avLst/>
                  </a:prstGeom>
                  <a:noFill/>
                  <a:ln w="9525" cmpd="sng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  <p:sp>
                <p:nvSpPr>
                  <p:cNvPr id="132" name="Line 23"/>
                  <p:cNvSpPr>
                    <a:spLocks noChangeShapeType="1"/>
                  </p:cNvSpPr>
                  <p:nvPr/>
                </p:nvSpPr>
                <p:spPr bwMode="auto">
                  <a:xfrm>
                    <a:off x="135" y="44"/>
                    <a:ext cx="0" cy="46"/>
                  </a:xfrm>
                  <a:prstGeom prst="line">
                    <a:avLst/>
                  </a:prstGeom>
                  <a:noFill/>
                  <a:ln w="9525" cmpd="sng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  <p:sp>
                <p:nvSpPr>
                  <p:cNvPr id="133" name="Line 24"/>
                  <p:cNvSpPr>
                    <a:spLocks noChangeShapeType="1"/>
                  </p:cNvSpPr>
                  <p:nvPr/>
                </p:nvSpPr>
                <p:spPr bwMode="auto">
                  <a:xfrm>
                    <a:off x="180" y="44"/>
                    <a:ext cx="0" cy="46"/>
                  </a:xfrm>
                  <a:prstGeom prst="line">
                    <a:avLst/>
                  </a:prstGeom>
                  <a:noFill/>
                  <a:ln w="9525" cmpd="sng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  <p:sp>
                <p:nvSpPr>
                  <p:cNvPr id="134" name="Line 25"/>
                  <p:cNvSpPr>
                    <a:spLocks noChangeShapeType="1"/>
                  </p:cNvSpPr>
                  <p:nvPr/>
                </p:nvSpPr>
                <p:spPr bwMode="auto">
                  <a:xfrm>
                    <a:off x="270" y="44"/>
                    <a:ext cx="0" cy="46"/>
                  </a:xfrm>
                  <a:prstGeom prst="line">
                    <a:avLst/>
                  </a:prstGeom>
                  <a:noFill/>
                  <a:ln w="9525" cmpd="sng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  <p:sp>
                <p:nvSpPr>
                  <p:cNvPr id="135" name="Line 26"/>
                  <p:cNvSpPr>
                    <a:spLocks noChangeShapeType="1"/>
                  </p:cNvSpPr>
                  <p:nvPr/>
                </p:nvSpPr>
                <p:spPr bwMode="auto">
                  <a:xfrm>
                    <a:off x="315" y="44"/>
                    <a:ext cx="0" cy="46"/>
                  </a:xfrm>
                  <a:prstGeom prst="line">
                    <a:avLst/>
                  </a:prstGeom>
                  <a:noFill/>
                  <a:ln w="9525" cmpd="sng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  <p:sp>
                <p:nvSpPr>
                  <p:cNvPr id="136" name="Line 27"/>
                  <p:cNvSpPr>
                    <a:spLocks noChangeShapeType="1"/>
                  </p:cNvSpPr>
                  <p:nvPr/>
                </p:nvSpPr>
                <p:spPr bwMode="auto">
                  <a:xfrm>
                    <a:off x="360" y="44"/>
                    <a:ext cx="0" cy="46"/>
                  </a:xfrm>
                  <a:prstGeom prst="line">
                    <a:avLst/>
                  </a:prstGeom>
                  <a:noFill/>
                  <a:ln w="9525" cmpd="sng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  <p:sp>
                <p:nvSpPr>
                  <p:cNvPr id="137" name="Line 28"/>
                  <p:cNvSpPr>
                    <a:spLocks noChangeShapeType="1"/>
                  </p:cNvSpPr>
                  <p:nvPr/>
                </p:nvSpPr>
                <p:spPr bwMode="auto">
                  <a:xfrm>
                    <a:off x="405" y="44"/>
                    <a:ext cx="0" cy="46"/>
                  </a:xfrm>
                  <a:prstGeom prst="line">
                    <a:avLst/>
                  </a:prstGeom>
                  <a:noFill/>
                  <a:ln w="9525" cmpd="sng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  <p:sp>
                <p:nvSpPr>
                  <p:cNvPr id="138" name="Line 29"/>
                  <p:cNvSpPr>
                    <a:spLocks noChangeShapeType="1"/>
                  </p:cNvSpPr>
                  <p:nvPr/>
                </p:nvSpPr>
                <p:spPr bwMode="auto">
                  <a:xfrm>
                    <a:off x="227" y="0"/>
                    <a:ext cx="0" cy="91"/>
                  </a:xfrm>
                  <a:prstGeom prst="line">
                    <a:avLst/>
                  </a:prstGeom>
                  <a:noFill/>
                  <a:ln w="9525" cmpd="sng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</p:grpSp>
            <p:grpSp>
              <p:nvGrpSpPr>
                <p:cNvPr id="30" name="Group 30"/>
                <p:cNvGrpSpPr/>
                <p:nvPr/>
              </p:nvGrpSpPr>
              <p:grpSpPr bwMode="auto">
                <a:xfrm flipV="1">
                  <a:off x="457" y="0"/>
                  <a:ext cx="405" cy="91"/>
                  <a:chOff x="0" y="0"/>
                  <a:chExt cx="405" cy="91"/>
                </a:xfrm>
              </p:grpSpPr>
              <p:sp>
                <p:nvSpPr>
                  <p:cNvPr id="119" name="Line 31"/>
                  <p:cNvSpPr>
                    <a:spLocks noChangeShapeType="1"/>
                  </p:cNvSpPr>
                  <p:nvPr/>
                </p:nvSpPr>
                <p:spPr bwMode="auto">
                  <a:xfrm>
                    <a:off x="0" y="44"/>
                    <a:ext cx="0" cy="46"/>
                  </a:xfrm>
                  <a:prstGeom prst="line">
                    <a:avLst/>
                  </a:prstGeom>
                  <a:noFill/>
                  <a:ln w="9525" cmpd="sng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  <p:sp>
                <p:nvSpPr>
                  <p:cNvPr id="120" name="Line 32"/>
                  <p:cNvSpPr>
                    <a:spLocks noChangeShapeType="1"/>
                  </p:cNvSpPr>
                  <p:nvPr/>
                </p:nvSpPr>
                <p:spPr bwMode="auto">
                  <a:xfrm>
                    <a:off x="45" y="45"/>
                    <a:ext cx="0" cy="46"/>
                  </a:xfrm>
                  <a:prstGeom prst="line">
                    <a:avLst/>
                  </a:prstGeom>
                  <a:noFill/>
                  <a:ln w="9525" cmpd="sng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  <p:sp>
                <p:nvSpPr>
                  <p:cNvPr id="121" name="Line 33"/>
                  <p:cNvSpPr>
                    <a:spLocks noChangeShapeType="1"/>
                  </p:cNvSpPr>
                  <p:nvPr/>
                </p:nvSpPr>
                <p:spPr bwMode="auto">
                  <a:xfrm>
                    <a:off x="90" y="44"/>
                    <a:ext cx="0" cy="46"/>
                  </a:xfrm>
                  <a:prstGeom prst="line">
                    <a:avLst/>
                  </a:prstGeom>
                  <a:noFill/>
                  <a:ln w="9525" cmpd="sng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  <p:sp>
                <p:nvSpPr>
                  <p:cNvPr id="122" name="Line 34"/>
                  <p:cNvSpPr>
                    <a:spLocks noChangeShapeType="1"/>
                  </p:cNvSpPr>
                  <p:nvPr/>
                </p:nvSpPr>
                <p:spPr bwMode="auto">
                  <a:xfrm>
                    <a:off x="135" y="44"/>
                    <a:ext cx="0" cy="46"/>
                  </a:xfrm>
                  <a:prstGeom prst="line">
                    <a:avLst/>
                  </a:prstGeom>
                  <a:noFill/>
                  <a:ln w="9525" cmpd="sng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  <p:sp>
                <p:nvSpPr>
                  <p:cNvPr id="123" name="Line 35"/>
                  <p:cNvSpPr>
                    <a:spLocks noChangeShapeType="1"/>
                  </p:cNvSpPr>
                  <p:nvPr/>
                </p:nvSpPr>
                <p:spPr bwMode="auto">
                  <a:xfrm>
                    <a:off x="180" y="44"/>
                    <a:ext cx="0" cy="46"/>
                  </a:xfrm>
                  <a:prstGeom prst="line">
                    <a:avLst/>
                  </a:prstGeom>
                  <a:noFill/>
                  <a:ln w="9525" cmpd="sng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  <p:sp>
                <p:nvSpPr>
                  <p:cNvPr id="124" name="Line 36"/>
                  <p:cNvSpPr>
                    <a:spLocks noChangeShapeType="1"/>
                  </p:cNvSpPr>
                  <p:nvPr/>
                </p:nvSpPr>
                <p:spPr bwMode="auto">
                  <a:xfrm>
                    <a:off x="270" y="44"/>
                    <a:ext cx="0" cy="46"/>
                  </a:xfrm>
                  <a:prstGeom prst="line">
                    <a:avLst/>
                  </a:prstGeom>
                  <a:noFill/>
                  <a:ln w="9525" cmpd="sng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  <p:sp>
                <p:nvSpPr>
                  <p:cNvPr id="125" name="Line 37"/>
                  <p:cNvSpPr>
                    <a:spLocks noChangeShapeType="1"/>
                  </p:cNvSpPr>
                  <p:nvPr/>
                </p:nvSpPr>
                <p:spPr bwMode="auto">
                  <a:xfrm>
                    <a:off x="315" y="44"/>
                    <a:ext cx="0" cy="46"/>
                  </a:xfrm>
                  <a:prstGeom prst="line">
                    <a:avLst/>
                  </a:prstGeom>
                  <a:noFill/>
                  <a:ln w="9525" cmpd="sng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  <p:sp>
                <p:nvSpPr>
                  <p:cNvPr id="126" name="Line 38"/>
                  <p:cNvSpPr>
                    <a:spLocks noChangeShapeType="1"/>
                  </p:cNvSpPr>
                  <p:nvPr/>
                </p:nvSpPr>
                <p:spPr bwMode="auto">
                  <a:xfrm>
                    <a:off x="360" y="44"/>
                    <a:ext cx="0" cy="46"/>
                  </a:xfrm>
                  <a:prstGeom prst="line">
                    <a:avLst/>
                  </a:prstGeom>
                  <a:noFill/>
                  <a:ln w="9525" cmpd="sng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  <p:sp>
                <p:nvSpPr>
                  <p:cNvPr id="127" name="Line 39"/>
                  <p:cNvSpPr>
                    <a:spLocks noChangeShapeType="1"/>
                  </p:cNvSpPr>
                  <p:nvPr/>
                </p:nvSpPr>
                <p:spPr bwMode="auto">
                  <a:xfrm>
                    <a:off x="405" y="44"/>
                    <a:ext cx="0" cy="46"/>
                  </a:xfrm>
                  <a:prstGeom prst="line">
                    <a:avLst/>
                  </a:prstGeom>
                  <a:noFill/>
                  <a:ln w="9525" cmpd="sng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  <p:sp>
                <p:nvSpPr>
                  <p:cNvPr id="128" name="Line 40"/>
                  <p:cNvSpPr>
                    <a:spLocks noChangeShapeType="1"/>
                  </p:cNvSpPr>
                  <p:nvPr/>
                </p:nvSpPr>
                <p:spPr bwMode="auto">
                  <a:xfrm>
                    <a:off x="227" y="0"/>
                    <a:ext cx="0" cy="91"/>
                  </a:xfrm>
                  <a:prstGeom prst="line">
                    <a:avLst/>
                  </a:prstGeom>
                  <a:noFill/>
                  <a:ln w="9525" cmpd="sng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</p:grpSp>
            <p:grpSp>
              <p:nvGrpSpPr>
                <p:cNvPr id="31" name="Group 41"/>
                <p:cNvGrpSpPr/>
                <p:nvPr/>
              </p:nvGrpSpPr>
              <p:grpSpPr bwMode="auto">
                <a:xfrm flipV="1">
                  <a:off x="918" y="0"/>
                  <a:ext cx="405" cy="91"/>
                  <a:chOff x="0" y="0"/>
                  <a:chExt cx="405" cy="91"/>
                </a:xfrm>
              </p:grpSpPr>
              <p:sp>
                <p:nvSpPr>
                  <p:cNvPr id="109" name="Line 42"/>
                  <p:cNvSpPr>
                    <a:spLocks noChangeShapeType="1"/>
                  </p:cNvSpPr>
                  <p:nvPr/>
                </p:nvSpPr>
                <p:spPr bwMode="auto">
                  <a:xfrm>
                    <a:off x="0" y="44"/>
                    <a:ext cx="0" cy="46"/>
                  </a:xfrm>
                  <a:prstGeom prst="line">
                    <a:avLst/>
                  </a:prstGeom>
                  <a:noFill/>
                  <a:ln w="9525" cmpd="sng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  <p:sp>
                <p:nvSpPr>
                  <p:cNvPr id="110" name="Line 43"/>
                  <p:cNvSpPr>
                    <a:spLocks noChangeShapeType="1"/>
                  </p:cNvSpPr>
                  <p:nvPr/>
                </p:nvSpPr>
                <p:spPr bwMode="auto">
                  <a:xfrm>
                    <a:off x="45" y="45"/>
                    <a:ext cx="0" cy="46"/>
                  </a:xfrm>
                  <a:prstGeom prst="line">
                    <a:avLst/>
                  </a:prstGeom>
                  <a:noFill/>
                  <a:ln w="9525" cmpd="sng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  <p:sp>
                <p:nvSpPr>
                  <p:cNvPr id="111" name="Line 44"/>
                  <p:cNvSpPr>
                    <a:spLocks noChangeShapeType="1"/>
                  </p:cNvSpPr>
                  <p:nvPr/>
                </p:nvSpPr>
                <p:spPr bwMode="auto">
                  <a:xfrm>
                    <a:off x="90" y="44"/>
                    <a:ext cx="0" cy="46"/>
                  </a:xfrm>
                  <a:prstGeom prst="line">
                    <a:avLst/>
                  </a:prstGeom>
                  <a:noFill/>
                  <a:ln w="9525" cmpd="sng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  <p:sp>
                <p:nvSpPr>
                  <p:cNvPr id="112" name="Line 45"/>
                  <p:cNvSpPr>
                    <a:spLocks noChangeShapeType="1"/>
                  </p:cNvSpPr>
                  <p:nvPr/>
                </p:nvSpPr>
                <p:spPr bwMode="auto">
                  <a:xfrm>
                    <a:off x="135" y="44"/>
                    <a:ext cx="0" cy="46"/>
                  </a:xfrm>
                  <a:prstGeom prst="line">
                    <a:avLst/>
                  </a:prstGeom>
                  <a:noFill/>
                  <a:ln w="9525" cmpd="sng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  <p:sp>
                <p:nvSpPr>
                  <p:cNvPr id="113" name="Line 46"/>
                  <p:cNvSpPr>
                    <a:spLocks noChangeShapeType="1"/>
                  </p:cNvSpPr>
                  <p:nvPr/>
                </p:nvSpPr>
                <p:spPr bwMode="auto">
                  <a:xfrm>
                    <a:off x="180" y="44"/>
                    <a:ext cx="0" cy="46"/>
                  </a:xfrm>
                  <a:prstGeom prst="line">
                    <a:avLst/>
                  </a:prstGeom>
                  <a:noFill/>
                  <a:ln w="9525" cmpd="sng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  <p:sp>
                <p:nvSpPr>
                  <p:cNvPr id="114" name="Line 47"/>
                  <p:cNvSpPr>
                    <a:spLocks noChangeShapeType="1"/>
                  </p:cNvSpPr>
                  <p:nvPr/>
                </p:nvSpPr>
                <p:spPr bwMode="auto">
                  <a:xfrm>
                    <a:off x="270" y="44"/>
                    <a:ext cx="0" cy="46"/>
                  </a:xfrm>
                  <a:prstGeom prst="line">
                    <a:avLst/>
                  </a:prstGeom>
                  <a:noFill/>
                  <a:ln w="9525" cmpd="sng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  <p:sp>
                <p:nvSpPr>
                  <p:cNvPr id="115" name="Line 48"/>
                  <p:cNvSpPr>
                    <a:spLocks noChangeShapeType="1"/>
                  </p:cNvSpPr>
                  <p:nvPr/>
                </p:nvSpPr>
                <p:spPr bwMode="auto">
                  <a:xfrm>
                    <a:off x="315" y="44"/>
                    <a:ext cx="0" cy="46"/>
                  </a:xfrm>
                  <a:prstGeom prst="line">
                    <a:avLst/>
                  </a:prstGeom>
                  <a:noFill/>
                  <a:ln w="9525" cmpd="sng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  <p:sp>
                <p:nvSpPr>
                  <p:cNvPr id="116" name="Line 49"/>
                  <p:cNvSpPr>
                    <a:spLocks noChangeShapeType="1"/>
                  </p:cNvSpPr>
                  <p:nvPr/>
                </p:nvSpPr>
                <p:spPr bwMode="auto">
                  <a:xfrm>
                    <a:off x="360" y="44"/>
                    <a:ext cx="0" cy="46"/>
                  </a:xfrm>
                  <a:prstGeom prst="line">
                    <a:avLst/>
                  </a:prstGeom>
                  <a:noFill/>
                  <a:ln w="9525" cmpd="sng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  <p:sp>
                <p:nvSpPr>
                  <p:cNvPr id="117" name="Line 50"/>
                  <p:cNvSpPr>
                    <a:spLocks noChangeShapeType="1"/>
                  </p:cNvSpPr>
                  <p:nvPr/>
                </p:nvSpPr>
                <p:spPr bwMode="auto">
                  <a:xfrm>
                    <a:off x="405" y="44"/>
                    <a:ext cx="0" cy="46"/>
                  </a:xfrm>
                  <a:prstGeom prst="line">
                    <a:avLst/>
                  </a:prstGeom>
                  <a:noFill/>
                  <a:ln w="9525" cmpd="sng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  <p:sp>
                <p:nvSpPr>
                  <p:cNvPr id="118" name="Line 51"/>
                  <p:cNvSpPr>
                    <a:spLocks noChangeShapeType="1"/>
                  </p:cNvSpPr>
                  <p:nvPr/>
                </p:nvSpPr>
                <p:spPr bwMode="auto">
                  <a:xfrm>
                    <a:off x="227" y="0"/>
                    <a:ext cx="0" cy="91"/>
                  </a:xfrm>
                  <a:prstGeom prst="line">
                    <a:avLst/>
                  </a:prstGeom>
                  <a:noFill/>
                  <a:ln w="9525" cmpd="sng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</p:grpSp>
            <p:grpSp>
              <p:nvGrpSpPr>
                <p:cNvPr id="32" name="Group 52"/>
                <p:cNvGrpSpPr/>
                <p:nvPr/>
              </p:nvGrpSpPr>
              <p:grpSpPr bwMode="auto">
                <a:xfrm flipV="1">
                  <a:off x="1377" y="0"/>
                  <a:ext cx="405" cy="91"/>
                  <a:chOff x="0" y="0"/>
                  <a:chExt cx="405" cy="91"/>
                </a:xfrm>
              </p:grpSpPr>
              <p:sp>
                <p:nvSpPr>
                  <p:cNvPr id="99" name="Line 53"/>
                  <p:cNvSpPr>
                    <a:spLocks noChangeShapeType="1"/>
                  </p:cNvSpPr>
                  <p:nvPr/>
                </p:nvSpPr>
                <p:spPr bwMode="auto">
                  <a:xfrm>
                    <a:off x="0" y="44"/>
                    <a:ext cx="0" cy="46"/>
                  </a:xfrm>
                  <a:prstGeom prst="line">
                    <a:avLst/>
                  </a:prstGeom>
                  <a:noFill/>
                  <a:ln w="9525" cmpd="sng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  <p:sp>
                <p:nvSpPr>
                  <p:cNvPr id="100" name="Line 54"/>
                  <p:cNvSpPr>
                    <a:spLocks noChangeShapeType="1"/>
                  </p:cNvSpPr>
                  <p:nvPr/>
                </p:nvSpPr>
                <p:spPr bwMode="auto">
                  <a:xfrm>
                    <a:off x="45" y="45"/>
                    <a:ext cx="0" cy="46"/>
                  </a:xfrm>
                  <a:prstGeom prst="line">
                    <a:avLst/>
                  </a:prstGeom>
                  <a:noFill/>
                  <a:ln w="9525" cmpd="sng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  <p:sp>
                <p:nvSpPr>
                  <p:cNvPr id="101" name="Line 55"/>
                  <p:cNvSpPr>
                    <a:spLocks noChangeShapeType="1"/>
                  </p:cNvSpPr>
                  <p:nvPr/>
                </p:nvSpPr>
                <p:spPr bwMode="auto">
                  <a:xfrm>
                    <a:off x="90" y="44"/>
                    <a:ext cx="0" cy="46"/>
                  </a:xfrm>
                  <a:prstGeom prst="line">
                    <a:avLst/>
                  </a:prstGeom>
                  <a:noFill/>
                  <a:ln w="9525" cmpd="sng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  <p:sp>
                <p:nvSpPr>
                  <p:cNvPr id="102" name="Line 56"/>
                  <p:cNvSpPr>
                    <a:spLocks noChangeShapeType="1"/>
                  </p:cNvSpPr>
                  <p:nvPr/>
                </p:nvSpPr>
                <p:spPr bwMode="auto">
                  <a:xfrm>
                    <a:off x="135" y="44"/>
                    <a:ext cx="0" cy="46"/>
                  </a:xfrm>
                  <a:prstGeom prst="line">
                    <a:avLst/>
                  </a:prstGeom>
                  <a:noFill/>
                  <a:ln w="9525" cmpd="sng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  <p:sp>
                <p:nvSpPr>
                  <p:cNvPr id="103" name="Line 57"/>
                  <p:cNvSpPr>
                    <a:spLocks noChangeShapeType="1"/>
                  </p:cNvSpPr>
                  <p:nvPr/>
                </p:nvSpPr>
                <p:spPr bwMode="auto">
                  <a:xfrm>
                    <a:off x="180" y="44"/>
                    <a:ext cx="0" cy="46"/>
                  </a:xfrm>
                  <a:prstGeom prst="line">
                    <a:avLst/>
                  </a:prstGeom>
                  <a:noFill/>
                  <a:ln w="9525" cmpd="sng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  <p:sp>
                <p:nvSpPr>
                  <p:cNvPr id="104" name="Line 58"/>
                  <p:cNvSpPr>
                    <a:spLocks noChangeShapeType="1"/>
                  </p:cNvSpPr>
                  <p:nvPr/>
                </p:nvSpPr>
                <p:spPr bwMode="auto">
                  <a:xfrm>
                    <a:off x="270" y="44"/>
                    <a:ext cx="0" cy="46"/>
                  </a:xfrm>
                  <a:prstGeom prst="line">
                    <a:avLst/>
                  </a:prstGeom>
                  <a:noFill/>
                  <a:ln w="9525" cmpd="sng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  <p:sp>
                <p:nvSpPr>
                  <p:cNvPr id="105" name="Line 59"/>
                  <p:cNvSpPr>
                    <a:spLocks noChangeShapeType="1"/>
                  </p:cNvSpPr>
                  <p:nvPr/>
                </p:nvSpPr>
                <p:spPr bwMode="auto">
                  <a:xfrm>
                    <a:off x="315" y="44"/>
                    <a:ext cx="0" cy="46"/>
                  </a:xfrm>
                  <a:prstGeom prst="line">
                    <a:avLst/>
                  </a:prstGeom>
                  <a:noFill/>
                  <a:ln w="9525" cmpd="sng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  <p:sp>
                <p:nvSpPr>
                  <p:cNvPr id="106" name="Line 60"/>
                  <p:cNvSpPr>
                    <a:spLocks noChangeShapeType="1"/>
                  </p:cNvSpPr>
                  <p:nvPr/>
                </p:nvSpPr>
                <p:spPr bwMode="auto">
                  <a:xfrm>
                    <a:off x="360" y="44"/>
                    <a:ext cx="0" cy="46"/>
                  </a:xfrm>
                  <a:prstGeom prst="line">
                    <a:avLst/>
                  </a:prstGeom>
                  <a:noFill/>
                  <a:ln w="9525" cmpd="sng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  <p:sp>
                <p:nvSpPr>
                  <p:cNvPr id="107" name="Line 61"/>
                  <p:cNvSpPr>
                    <a:spLocks noChangeShapeType="1"/>
                  </p:cNvSpPr>
                  <p:nvPr/>
                </p:nvSpPr>
                <p:spPr bwMode="auto">
                  <a:xfrm>
                    <a:off x="405" y="44"/>
                    <a:ext cx="0" cy="46"/>
                  </a:xfrm>
                  <a:prstGeom prst="line">
                    <a:avLst/>
                  </a:prstGeom>
                  <a:noFill/>
                  <a:ln w="9525" cmpd="sng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  <p:sp>
                <p:nvSpPr>
                  <p:cNvPr id="108" name="Line 62"/>
                  <p:cNvSpPr>
                    <a:spLocks noChangeShapeType="1"/>
                  </p:cNvSpPr>
                  <p:nvPr/>
                </p:nvSpPr>
                <p:spPr bwMode="auto">
                  <a:xfrm>
                    <a:off x="227" y="0"/>
                    <a:ext cx="0" cy="91"/>
                  </a:xfrm>
                  <a:prstGeom prst="line">
                    <a:avLst/>
                  </a:prstGeom>
                  <a:noFill/>
                  <a:ln w="9525" cmpd="sng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</p:grpSp>
            <p:grpSp>
              <p:nvGrpSpPr>
                <p:cNvPr id="33" name="Group 63"/>
                <p:cNvGrpSpPr/>
                <p:nvPr/>
              </p:nvGrpSpPr>
              <p:grpSpPr bwMode="auto">
                <a:xfrm flipV="1">
                  <a:off x="1836" y="0"/>
                  <a:ext cx="405" cy="91"/>
                  <a:chOff x="0" y="0"/>
                  <a:chExt cx="405" cy="91"/>
                </a:xfrm>
              </p:grpSpPr>
              <p:sp>
                <p:nvSpPr>
                  <p:cNvPr id="89" name="Line 64"/>
                  <p:cNvSpPr>
                    <a:spLocks noChangeShapeType="1"/>
                  </p:cNvSpPr>
                  <p:nvPr/>
                </p:nvSpPr>
                <p:spPr bwMode="auto">
                  <a:xfrm>
                    <a:off x="0" y="44"/>
                    <a:ext cx="0" cy="46"/>
                  </a:xfrm>
                  <a:prstGeom prst="line">
                    <a:avLst/>
                  </a:prstGeom>
                  <a:noFill/>
                  <a:ln w="9525" cmpd="sng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  <p:sp>
                <p:nvSpPr>
                  <p:cNvPr id="90" name="Line 65"/>
                  <p:cNvSpPr>
                    <a:spLocks noChangeShapeType="1"/>
                  </p:cNvSpPr>
                  <p:nvPr/>
                </p:nvSpPr>
                <p:spPr bwMode="auto">
                  <a:xfrm>
                    <a:off x="45" y="45"/>
                    <a:ext cx="0" cy="46"/>
                  </a:xfrm>
                  <a:prstGeom prst="line">
                    <a:avLst/>
                  </a:prstGeom>
                  <a:noFill/>
                  <a:ln w="9525" cmpd="sng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  <p:sp>
                <p:nvSpPr>
                  <p:cNvPr id="91" name="Line 66"/>
                  <p:cNvSpPr>
                    <a:spLocks noChangeShapeType="1"/>
                  </p:cNvSpPr>
                  <p:nvPr/>
                </p:nvSpPr>
                <p:spPr bwMode="auto">
                  <a:xfrm>
                    <a:off x="90" y="44"/>
                    <a:ext cx="0" cy="46"/>
                  </a:xfrm>
                  <a:prstGeom prst="line">
                    <a:avLst/>
                  </a:prstGeom>
                  <a:noFill/>
                  <a:ln w="9525" cmpd="sng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  <p:sp>
                <p:nvSpPr>
                  <p:cNvPr id="92" name="Line 67"/>
                  <p:cNvSpPr>
                    <a:spLocks noChangeShapeType="1"/>
                  </p:cNvSpPr>
                  <p:nvPr/>
                </p:nvSpPr>
                <p:spPr bwMode="auto">
                  <a:xfrm>
                    <a:off x="135" y="44"/>
                    <a:ext cx="0" cy="46"/>
                  </a:xfrm>
                  <a:prstGeom prst="line">
                    <a:avLst/>
                  </a:prstGeom>
                  <a:noFill/>
                  <a:ln w="9525" cmpd="sng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  <p:sp>
                <p:nvSpPr>
                  <p:cNvPr id="93" name="Line 68"/>
                  <p:cNvSpPr>
                    <a:spLocks noChangeShapeType="1"/>
                  </p:cNvSpPr>
                  <p:nvPr/>
                </p:nvSpPr>
                <p:spPr bwMode="auto">
                  <a:xfrm>
                    <a:off x="180" y="44"/>
                    <a:ext cx="0" cy="46"/>
                  </a:xfrm>
                  <a:prstGeom prst="line">
                    <a:avLst/>
                  </a:prstGeom>
                  <a:noFill/>
                  <a:ln w="9525" cmpd="sng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  <p:sp>
                <p:nvSpPr>
                  <p:cNvPr id="94" name="Line 69"/>
                  <p:cNvSpPr>
                    <a:spLocks noChangeShapeType="1"/>
                  </p:cNvSpPr>
                  <p:nvPr/>
                </p:nvSpPr>
                <p:spPr bwMode="auto">
                  <a:xfrm>
                    <a:off x="270" y="44"/>
                    <a:ext cx="0" cy="46"/>
                  </a:xfrm>
                  <a:prstGeom prst="line">
                    <a:avLst/>
                  </a:prstGeom>
                  <a:noFill/>
                  <a:ln w="9525" cmpd="sng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  <p:sp>
                <p:nvSpPr>
                  <p:cNvPr id="95" name="Line 70"/>
                  <p:cNvSpPr>
                    <a:spLocks noChangeShapeType="1"/>
                  </p:cNvSpPr>
                  <p:nvPr/>
                </p:nvSpPr>
                <p:spPr bwMode="auto">
                  <a:xfrm>
                    <a:off x="315" y="44"/>
                    <a:ext cx="0" cy="46"/>
                  </a:xfrm>
                  <a:prstGeom prst="line">
                    <a:avLst/>
                  </a:prstGeom>
                  <a:noFill/>
                  <a:ln w="9525" cmpd="sng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  <p:sp>
                <p:nvSpPr>
                  <p:cNvPr id="96" name="Line 71"/>
                  <p:cNvSpPr>
                    <a:spLocks noChangeShapeType="1"/>
                  </p:cNvSpPr>
                  <p:nvPr/>
                </p:nvSpPr>
                <p:spPr bwMode="auto">
                  <a:xfrm>
                    <a:off x="360" y="44"/>
                    <a:ext cx="0" cy="46"/>
                  </a:xfrm>
                  <a:prstGeom prst="line">
                    <a:avLst/>
                  </a:prstGeom>
                  <a:noFill/>
                  <a:ln w="9525" cmpd="sng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  <p:sp>
                <p:nvSpPr>
                  <p:cNvPr id="97" name="Line 72"/>
                  <p:cNvSpPr>
                    <a:spLocks noChangeShapeType="1"/>
                  </p:cNvSpPr>
                  <p:nvPr/>
                </p:nvSpPr>
                <p:spPr bwMode="auto">
                  <a:xfrm>
                    <a:off x="405" y="44"/>
                    <a:ext cx="0" cy="46"/>
                  </a:xfrm>
                  <a:prstGeom prst="line">
                    <a:avLst/>
                  </a:prstGeom>
                  <a:noFill/>
                  <a:ln w="9525" cmpd="sng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  <p:sp>
                <p:nvSpPr>
                  <p:cNvPr id="98" name="Line 73"/>
                  <p:cNvSpPr>
                    <a:spLocks noChangeShapeType="1"/>
                  </p:cNvSpPr>
                  <p:nvPr/>
                </p:nvSpPr>
                <p:spPr bwMode="auto">
                  <a:xfrm>
                    <a:off x="227" y="0"/>
                    <a:ext cx="0" cy="91"/>
                  </a:xfrm>
                  <a:prstGeom prst="line">
                    <a:avLst/>
                  </a:prstGeom>
                  <a:noFill/>
                  <a:ln w="9525" cmpd="sng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</p:grpSp>
            <p:grpSp>
              <p:nvGrpSpPr>
                <p:cNvPr id="34" name="Group 74"/>
                <p:cNvGrpSpPr/>
                <p:nvPr/>
              </p:nvGrpSpPr>
              <p:grpSpPr bwMode="auto">
                <a:xfrm flipV="1">
                  <a:off x="2295" y="0"/>
                  <a:ext cx="405" cy="91"/>
                  <a:chOff x="0" y="0"/>
                  <a:chExt cx="405" cy="91"/>
                </a:xfrm>
              </p:grpSpPr>
              <p:sp>
                <p:nvSpPr>
                  <p:cNvPr id="79" name="Line 75"/>
                  <p:cNvSpPr>
                    <a:spLocks noChangeShapeType="1"/>
                  </p:cNvSpPr>
                  <p:nvPr/>
                </p:nvSpPr>
                <p:spPr bwMode="auto">
                  <a:xfrm>
                    <a:off x="0" y="44"/>
                    <a:ext cx="0" cy="46"/>
                  </a:xfrm>
                  <a:prstGeom prst="line">
                    <a:avLst/>
                  </a:prstGeom>
                  <a:noFill/>
                  <a:ln w="9525" cmpd="sng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  <p:sp>
                <p:nvSpPr>
                  <p:cNvPr id="80" name="Line 76"/>
                  <p:cNvSpPr>
                    <a:spLocks noChangeShapeType="1"/>
                  </p:cNvSpPr>
                  <p:nvPr/>
                </p:nvSpPr>
                <p:spPr bwMode="auto">
                  <a:xfrm>
                    <a:off x="45" y="45"/>
                    <a:ext cx="0" cy="46"/>
                  </a:xfrm>
                  <a:prstGeom prst="line">
                    <a:avLst/>
                  </a:prstGeom>
                  <a:noFill/>
                  <a:ln w="9525" cmpd="sng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  <p:sp>
                <p:nvSpPr>
                  <p:cNvPr id="81" name="Line 77"/>
                  <p:cNvSpPr>
                    <a:spLocks noChangeShapeType="1"/>
                  </p:cNvSpPr>
                  <p:nvPr/>
                </p:nvSpPr>
                <p:spPr bwMode="auto">
                  <a:xfrm>
                    <a:off x="90" y="44"/>
                    <a:ext cx="0" cy="46"/>
                  </a:xfrm>
                  <a:prstGeom prst="line">
                    <a:avLst/>
                  </a:prstGeom>
                  <a:noFill/>
                  <a:ln w="9525" cmpd="sng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  <p:sp>
                <p:nvSpPr>
                  <p:cNvPr id="82" name="Line 78"/>
                  <p:cNvSpPr>
                    <a:spLocks noChangeShapeType="1"/>
                  </p:cNvSpPr>
                  <p:nvPr/>
                </p:nvSpPr>
                <p:spPr bwMode="auto">
                  <a:xfrm>
                    <a:off x="135" y="44"/>
                    <a:ext cx="0" cy="46"/>
                  </a:xfrm>
                  <a:prstGeom prst="line">
                    <a:avLst/>
                  </a:prstGeom>
                  <a:noFill/>
                  <a:ln w="9525" cmpd="sng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  <p:sp>
                <p:nvSpPr>
                  <p:cNvPr id="83" name="Line 79"/>
                  <p:cNvSpPr>
                    <a:spLocks noChangeShapeType="1"/>
                  </p:cNvSpPr>
                  <p:nvPr/>
                </p:nvSpPr>
                <p:spPr bwMode="auto">
                  <a:xfrm>
                    <a:off x="180" y="44"/>
                    <a:ext cx="0" cy="46"/>
                  </a:xfrm>
                  <a:prstGeom prst="line">
                    <a:avLst/>
                  </a:prstGeom>
                  <a:noFill/>
                  <a:ln w="9525" cmpd="sng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  <p:sp>
                <p:nvSpPr>
                  <p:cNvPr id="84" name="Line 80"/>
                  <p:cNvSpPr>
                    <a:spLocks noChangeShapeType="1"/>
                  </p:cNvSpPr>
                  <p:nvPr/>
                </p:nvSpPr>
                <p:spPr bwMode="auto">
                  <a:xfrm>
                    <a:off x="270" y="44"/>
                    <a:ext cx="0" cy="46"/>
                  </a:xfrm>
                  <a:prstGeom prst="line">
                    <a:avLst/>
                  </a:prstGeom>
                  <a:noFill/>
                  <a:ln w="9525" cmpd="sng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  <p:sp>
                <p:nvSpPr>
                  <p:cNvPr id="85" name="Line 81"/>
                  <p:cNvSpPr>
                    <a:spLocks noChangeShapeType="1"/>
                  </p:cNvSpPr>
                  <p:nvPr/>
                </p:nvSpPr>
                <p:spPr bwMode="auto">
                  <a:xfrm>
                    <a:off x="315" y="44"/>
                    <a:ext cx="0" cy="46"/>
                  </a:xfrm>
                  <a:prstGeom prst="line">
                    <a:avLst/>
                  </a:prstGeom>
                  <a:noFill/>
                  <a:ln w="9525" cmpd="sng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  <p:sp>
                <p:nvSpPr>
                  <p:cNvPr id="86" name="Line 82"/>
                  <p:cNvSpPr>
                    <a:spLocks noChangeShapeType="1"/>
                  </p:cNvSpPr>
                  <p:nvPr/>
                </p:nvSpPr>
                <p:spPr bwMode="auto">
                  <a:xfrm>
                    <a:off x="360" y="44"/>
                    <a:ext cx="0" cy="46"/>
                  </a:xfrm>
                  <a:prstGeom prst="line">
                    <a:avLst/>
                  </a:prstGeom>
                  <a:noFill/>
                  <a:ln w="9525" cmpd="sng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  <p:sp>
                <p:nvSpPr>
                  <p:cNvPr id="87" name="Line 83"/>
                  <p:cNvSpPr>
                    <a:spLocks noChangeShapeType="1"/>
                  </p:cNvSpPr>
                  <p:nvPr/>
                </p:nvSpPr>
                <p:spPr bwMode="auto">
                  <a:xfrm>
                    <a:off x="405" y="44"/>
                    <a:ext cx="0" cy="46"/>
                  </a:xfrm>
                  <a:prstGeom prst="line">
                    <a:avLst/>
                  </a:prstGeom>
                  <a:noFill/>
                  <a:ln w="9525" cmpd="sng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  <p:sp>
                <p:nvSpPr>
                  <p:cNvPr id="88" name="Line 84"/>
                  <p:cNvSpPr>
                    <a:spLocks noChangeShapeType="1"/>
                  </p:cNvSpPr>
                  <p:nvPr/>
                </p:nvSpPr>
                <p:spPr bwMode="auto">
                  <a:xfrm>
                    <a:off x="227" y="0"/>
                    <a:ext cx="0" cy="91"/>
                  </a:xfrm>
                  <a:prstGeom prst="line">
                    <a:avLst/>
                  </a:prstGeom>
                  <a:noFill/>
                  <a:ln w="9525" cmpd="sng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</p:grpSp>
            <p:grpSp>
              <p:nvGrpSpPr>
                <p:cNvPr id="35" name="Group 85"/>
                <p:cNvGrpSpPr/>
                <p:nvPr/>
              </p:nvGrpSpPr>
              <p:grpSpPr bwMode="auto">
                <a:xfrm flipV="1">
                  <a:off x="2754" y="0"/>
                  <a:ext cx="405" cy="91"/>
                  <a:chOff x="0" y="0"/>
                  <a:chExt cx="405" cy="91"/>
                </a:xfrm>
              </p:grpSpPr>
              <p:sp>
                <p:nvSpPr>
                  <p:cNvPr id="69" name="Line 86"/>
                  <p:cNvSpPr>
                    <a:spLocks noChangeShapeType="1"/>
                  </p:cNvSpPr>
                  <p:nvPr/>
                </p:nvSpPr>
                <p:spPr bwMode="auto">
                  <a:xfrm>
                    <a:off x="0" y="44"/>
                    <a:ext cx="0" cy="46"/>
                  </a:xfrm>
                  <a:prstGeom prst="line">
                    <a:avLst/>
                  </a:prstGeom>
                  <a:noFill/>
                  <a:ln w="9525" cmpd="sng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  <p:sp>
                <p:nvSpPr>
                  <p:cNvPr id="70" name="Line 87"/>
                  <p:cNvSpPr>
                    <a:spLocks noChangeShapeType="1"/>
                  </p:cNvSpPr>
                  <p:nvPr/>
                </p:nvSpPr>
                <p:spPr bwMode="auto">
                  <a:xfrm>
                    <a:off x="45" y="45"/>
                    <a:ext cx="0" cy="46"/>
                  </a:xfrm>
                  <a:prstGeom prst="line">
                    <a:avLst/>
                  </a:prstGeom>
                  <a:noFill/>
                  <a:ln w="9525" cmpd="sng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  <p:sp>
                <p:nvSpPr>
                  <p:cNvPr id="71" name="Line 88"/>
                  <p:cNvSpPr>
                    <a:spLocks noChangeShapeType="1"/>
                  </p:cNvSpPr>
                  <p:nvPr/>
                </p:nvSpPr>
                <p:spPr bwMode="auto">
                  <a:xfrm>
                    <a:off x="90" y="44"/>
                    <a:ext cx="0" cy="46"/>
                  </a:xfrm>
                  <a:prstGeom prst="line">
                    <a:avLst/>
                  </a:prstGeom>
                  <a:noFill/>
                  <a:ln w="9525" cmpd="sng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  <p:sp>
                <p:nvSpPr>
                  <p:cNvPr id="72" name="Line 89"/>
                  <p:cNvSpPr>
                    <a:spLocks noChangeShapeType="1"/>
                  </p:cNvSpPr>
                  <p:nvPr/>
                </p:nvSpPr>
                <p:spPr bwMode="auto">
                  <a:xfrm>
                    <a:off x="135" y="44"/>
                    <a:ext cx="0" cy="46"/>
                  </a:xfrm>
                  <a:prstGeom prst="line">
                    <a:avLst/>
                  </a:prstGeom>
                  <a:noFill/>
                  <a:ln w="9525" cmpd="sng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  <p:sp>
                <p:nvSpPr>
                  <p:cNvPr id="73" name="Line 90"/>
                  <p:cNvSpPr>
                    <a:spLocks noChangeShapeType="1"/>
                  </p:cNvSpPr>
                  <p:nvPr/>
                </p:nvSpPr>
                <p:spPr bwMode="auto">
                  <a:xfrm>
                    <a:off x="180" y="44"/>
                    <a:ext cx="0" cy="46"/>
                  </a:xfrm>
                  <a:prstGeom prst="line">
                    <a:avLst/>
                  </a:prstGeom>
                  <a:noFill/>
                  <a:ln w="9525" cmpd="sng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  <p:sp>
                <p:nvSpPr>
                  <p:cNvPr id="74" name="Line 91"/>
                  <p:cNvSpPr>
                    <a:spLocks noChangeShapeType="1"/>
                  </p:cNvSpPr>
                  <p:nvPr/>
                </p:nvSpPr>
                <p:spPr bwMode="auto">
                  <a:xfrm>
                    <a:off x="270" y="44"/>
                    <a:ext cx="0" cy="46"/>
                  </a:xfrm>
                  <a:prstGeom prst="line">
                    <a:avLst/>
                  </a:prstGeom>
                  <a:noFill/>
                  <a:ln w="9525" cmpd="sng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  <p:sp>
                <p:nvSpPr>
                  <p:cNvPr id="75" name="Line 92"/>
                  <p:cNvSpPr>
                    <a:spLocks noChangeShapeType="1"/>
                  </p:cNvSpPr>
                  <p:nvPr/>
                </p:nvSpPr>
                <p:spPr bwMode="auto">
                  <a:xfrm>
                    <a:off x="315" y="44"/>
                    <a:ext cx="0" cy="46"/>
                  </a:xfrm>
                  <a:prstGeom prst="line">
                    <a:avLst/>
                  </a:prstGeom>
                  <a:noFill/>
                  <a:ln w="9525" cmpd="sng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  <p:sp>
                <p:nvSpPr>
                  <p:cNvPr id="76" name="Line 93"/>
                  <p:cNvSpPr>
                    <a:spLocks noChangeShapeType="1"/>
                  </p:cNvSpPr>
                  <p:nvPr/>
                </p:nvSpPr>
                <p:spPr bwMode="auto">
                  <a:xfrm>
                    <a:off x="360" y="44"/>
                    <a:ext cx="0" cy="46"/>
                  </a:xfrm>
                  <a:prstGeom prst="line">
                    <a:avLst/>
                  </a:prstGeom>
                  <a:noFill/>
                  <a:ln w="9525" cmpd="sng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  <p:sp>
                <p:nvSpPr>
                  <p:cNvPr id="77" name="Line 94"/>
                  <p:cNvSpPr>
                    <a:spLocks noChangeShapeType="1"/>
                  </p:cNvSpPr>
                  <p:nvPr/>
                </p:nvSpPr>
                <p:spPr bwMode="auto">
                  <a:xfrm>
                    <a:off x="405" y="44"/>
                    <a:ext cx="0" cy="46"/>
                  </a:xfrm>
                  <a:prstGeom prst="line">
                    <a:avLst/>
                  </a:prstGeom>
                  <a:noFill/>
                  <a:ln w="9525" cmpd="sng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  <p:sp>
                <p:nvSpPr>
                  <p:cNvPr id="78" name="Line 95"/>
                  <p:cNvSpPr>
                    <a:spLocks noChangeShapeType="1"/>
                  </p:cNvSpPr>
                  <p:nvPr/>
                </p:nvSpPr>
                <p:spPr bwMode="auto">
                  <a:xfrm>
                    <a:off x="227" y="0"/>
                    <a:ext cx="0" cy="91"/>
                  </a:xfrm>
                  <a:prstGeom prst="line">
                    <a:avLst/>
                  </a:prstGeom>
                  <a:noFill/>
                  <a:ln w="9525" cmpd="sng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</p:grpSp>
            <p:grpSp>
              <p:nvGrpSpPr>
                <p:cNvPr id="36" name="Group 96"/>
                <p:cNvGrpSpPr/>
                <p:nvPr/>
              </p:nvGrpSpPr>
              <p:grpSpPr bwMode="auto">
                <a:xfrm flipV="1">
                  <a:off x="3213" y="0"/>
                  <a:ext cx="405" cy="91"/>
                  <a:chOff x="0" y="0"/>
                  <a:chExt cx="405" cy="91"/>
                </a:xfrm>
              </p:grpSpPr>
              <p:sp>
                <p:nvSpPr>
                  <p:cNvPr id="59" name="Line 97"/>
                  <p:cNvSpPr>
                    <a:spLocks noChangeShapeType="1"/>
                  </p:cNvSpPr>
                  <p:nvPr/>
                </p:nvSpPr>
                <p:spPr bwMode="auto">
                  <a:xfrm>
                    <a:off x="0" y="44"/>
                    <a:ext cx="0" cy="46"/>
                  </a:xfrm>
                  <a:prstGeom prst="line">
                    <a:avLst/>
                  </a:prstGeom>
                  <a:noFill/>
                  <a:ln w="9525" cmpd="sng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  <p:sp>
                <p:nvSpPr>
                  <p:cNvPr id="60" name="Line 98"/>
                  <p:cNvSpPr>
                    <a:spLocks noChangeShapeType="1"/>
                  </p:cNvSpPr>
                  <p:nvPr/>
                </p:nvSpPr>
                <p:spPr bwMode="auto">
                  <a:xfrm>
                    <a:off x="45" y="45"/>
                    <a:ext cx="0" cy="46"/>
                  </a:xfrm>
                  <a:prstGeom prst="line">
                    <a:avLst/>
                  </a:prstGeom>
                  <a:noFill/>
                  <a:ln w="9525" cmpd="sng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  <p:sp>
                <p:nvSpPr>
                  <p:cNvPr id="61" name="Line 99"/>
                  <p:cNvSpPr>
                    <a:spLocks noChangeShapeType="1"/>
                  </p:cNvSpPr>
                  <p:nvPr/>
                </p:nvSpPr>
                <p:spPr bwMode="auto">
                  <a:xfrm>
                    <a:off x="90" y="44"/>
                    <a:ext cx="0" cy="46"/>
                  </a:xfrm>
                  <a:prstGeom prst="line">
                    <a:avLst/>
                  </a:prstGeom>
                  <a:noFill/>
                  <a:ln w="9525" cmpd="sng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  <p:sp>
                <p:nvSpPr>
                  <p:cNvPr id="62" name="Line 100"/>
                  <p:cNvSpPr>
                    <a:spLocks noChangeShapeType="1"/>
                  </p:cNvSpPr>
                  <p:nvPr/>
                </p:nvSpPr>
                <p:spPr bwMode="auto">
                  <a:xfrm>
                    <a:off x="135" y="44"/>
                    <a:ext cx="0" cy="46"/>
                  </a:xfrm>
                  <a:prstGeom prst="line">
                    <a:avLst/>
                  </a:prstGeom>
                  <a:noFill/>
                  <a:ln w="9525" cmpd="sng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  <p:sp>
                <p:nvSpPr>
                  <p:cNvPr id="63" name="Line 101"/>
                  <p:cNvSpPr>
                    <a:spLocks noChangeShapeType="1"/>
                  </p:cNvSpPr>
                  <p:nvPr/>
                </p:nvSpPr>
                <p:spPr bwMode="auto">
                  <a:xfrm>
                    <a:off x="180" y="44"/>
                    <a:ext cx="0" cy="46"/>
                  </a:xfrm>
                  <a:prstGeom prst="line">
                    <a:avLst/>
                  </a:prstGeom>
                  <a:noFill/>
                  <a:ln w="9525" cmpd="sng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  <p:sp>
                <p:nvSpPr>
                  <p:cNvPr id="64" name="Line 102"/>
                  <p:cNvSpPr>
                    <a:spLocks noChangeShapeType="1"/>
                  </p:cNvSpPr>
                  <p:nvPr/>
                </p:nvSpPr>
                <p:spPr bwMode="auto">
                  <a:xfrm>
                    <a:off x="270" y="44"/>
                    <a:ext cx="0" cy="46"/>
                  </a:xfrm>
                  <a:prstGeom prst="line">
                    <a:avLst/>
                  </a:prstGeom>
                  <a:noFill/>
                  <a:ln w="9525" cmpd="sng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  <p:sp>
                <p:nvSpPr>
                  <p:cNvPr id="65" name="Line 103"/>
                  <p:cNvSpPr>
                    <a:spLocks noChangeShapeType="1"/>
                  </p:cNvSpPr>
                  <p:nvPr/>
                </p:nvSpPr>
                <p:spPr bwMode="auto">
                  <a:xfrm>
                    <a:off x="315" y="44"/>
                    <a:ext cx="0" cy="46"/>
                  </a:xfrm>
                  <a:prstGeom prst="line">
                    <a:avLst/>
                  </a:prstGeom>
                  <a:noFill/>
                  <a:ln w="9525" cmpd="sng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  <p:sp>
                <p:nvSpPr>
                  <p:cNvPr id="66" name="Line 104"/>
                  <p:cNvSpPr>
                    <a:spLocks noChangeShapeType="1"/>
                  </p:cNvSpPr>
                  <p:nvPr/>
                </p:nvSpPr>
                <p:spPr bwMode="auto">
                  <a:xfrm>
                    <a:off x="360" y="44"/>
                    <a:ext cx="0" cy="46"/>
                  </a:xfrm>
                  <a:prstGeom prst="line">
                    <a:avLst/>
                  </a:prstGeom>
                  <a:noFill/>
                  <a:ln w="9525" cmpd="sng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  <p:sp>
                <p:nvSpPr>
                  <p:cNvPr id="67" name="Line 105"/>
                  <p:cNvSpPr>
                    <a:spLocks noChangeShapeType="1"/>
                  </p:cNvSpPr>
                  <p:nvPr/>
                </p:nvSpPr>
                <p:spPr bwMode="auto">
                  <a:xfrm>
                    <a:off x="405" y="44"/>
                    <a:ext cx="0" cy="46"/>
                  </a:xfrm>
                  <a:prstGeom prst="line">
                    <a:avLst/>
                  </a:prstGeom>
                  <a:noFill/>
                  <a:ln w="9525" cmpd="sng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  <p:sp>
                <p:nvSpPr>
                  <p:cNvPr id="68" name="Line 106"/>
                  <p:cNvSpPr>
                    <a:spLocks noChangeShapeType="1"/>
                  </p:cNvSpPr>
                  <p:nvPr/>
                </p:nvSpPr>
                <p:spPr bwMode="auto">
                  <a:xfrm>
                    <a:off x="227" y="0"/>
                    <a:ext cx="0" cy="91"/>
                  </a:xfrm>
                  <a:prstGeom prst="line">
                    <a:avLst/>
                  </a:prstGeom>
                  <a:noFill/>
                  <a:ln w="9525" cmpd="sng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</p:grpSp>
            <p:grpSp>
              <p:nvGrpSpPr>
                <p:cNvPr id="37" name="Group 107"/>
                <p:cNvGrpSpPr/>
                <p:nvPr/>
              </p:nvGrpSpPr>
              <p:grpSpPr bwMode="auto">
                <a:xfrm flipV="1">
                  <a:off x="3669" y="0"/>
                  <a:ext cx="405" cy="91"/>
                  <a:chOff x="0" y="0"/>
                  <a:chExt cx="405" cy="91"/>
                </a:xfrm>
              </p:grpSpPr>
              <p:sp>
                <p:nvSpPr>
                  <p:cNvPr id="49" name="Line 108"/>
                  <p:cNvSpPr>
                    <a:spLocks noChangeShapeType="1"/>
                  </p:cNvSpPr>
                  <p:nvPr/>
                </p:nvSpPr>
                <p:spPr bwMode="auto">
                  <a:xfrm>
                    <a:off x="0" y="44"/>
                    <a:ext cx="0" cy="46"/>
                  </a:xfrm>
                  <a:prstGeom prst="line">
                    <a:avLst/>
                  </a:prstGeom>
                  <a:noFill/>
                  <a:ln w="9525" cmpd="sng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  <p:sp>
                <p:nvSpPr>
                  <p:cNvPr id="50" name="Line 109"/>
                  <p:cNvSpPr>
                    <a:spLocks noChangeShapeType="1"/>
                  </p:cNvSpPr>
                  <p:nvPr/>
                </p:nvSpPr>
                <p:spPr bwMode="auto">
                  <a:xfrm>
                    <a:off x="45" y="45"/>
                    <a:ext cx="0" cy="46"/>
                  </a:xfrm>
                  <a:prstGeom prst="line">
                    <a:avLst/>
                  </a:prstGeom>
                  <a:noFill/>
                  <a:ln w="9525" cmpd="sng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  <p:sp>
                <p:nvSpPr>
                  <p:cNvPr id="51" name="Line 110"/>
                  <p:cNvSpPr>
                    <a:spLocks noChangeShapeType="1"/>
                  </p:cNvSpPr>
                  <p:nvPr/>
                </p:nvSpPr>
                <p:spPr bwMode="auto">
                  <a:xfrm>
                    <a:off x="90" y="44"/>
                    <a:ext cx="0" cy="46"/>
                  </a:xfrm>
                  <a:prstGeom prst="line">
                    <a:avLst/>
                  </a:prstGeom>
                  <a:noFill/>
                  <a:ln w="9525" cmpd="sng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  <p:sp>
                <p:nvSpPr>
                  <p:cNvPr id="52" name="Line 111"/>
                  <p:cNvSpPr>
                    <a:spLocks noChangeShapeType="1"/>
                  </p:cNvSpPr>
                  <p:nvPr/>
                </p:nvSpPr>
                <p:spPr bwMode="auto">
                  <a:xfrm>
                    <a:off x="135" y="44"/>
                    <a:ext cx="0" cy="46"/>
                  </a:xfrm>
                  <a:prstGeom prst="line">
                    <a:avLst/>
                  </a:prstGeom>
                  <a:noFill/>
                  <a:ln w="9525" cmpd="sng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  <p:sp>
                <p:nvSpPr>
                  <p:cNvPr id="53" name="Line 112"/>
                  <p:cNvSpPr>
                    <a:spLocks noChangeShapeType="1"/>
                  </p:cNvSpPr>
                  <p:nvPr/>
                </p:nvSpPr>
                <p:spPr bwMode="auto">
                  <a:xfrm>
                    <a:off x="180" y="44"/>
                    <a:ext cx="0" cy="46"/>
                  </a:xfrm>
                  <a:prstGeom prst="line">
                    <a:avLst/>
                  </a:prstGeom>
                  <a:noFill/>
                  <a:ln w="9525" cmpd="sng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  <p:sp>
                <p:nvSpPr>
                  <p:cNvPr id="54" name="Line 113"/>
                  <p:cNvSpPr>
                    <a:spLocks noChangeShapeType="1"/>
                  </p:cNvSpPr>
                  <p:nvPr/>
                </p:nvSpPr>
                <p:spPr bwMode="auto">
                  <a:xfrm>
                    <a:off x="270" y="44"/>
                    <a:ext cx="0" cy="46"/>
                  </a:xfrm>
                  <a:prstGeom prst="line">
                    <a:avLst/>
                  </a:prstGeom>
                  <a:noFill/>
                  <a:ln w="9525" cmpd="sng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  <p:sp>
                <p:nvSpPr>
                  <p:cNvPr id="55" name="Line 114"/>
                  <p:cNvSpPr>
                    <a:spLocks noChangeShapeType="1"/>
                  </p:cNvSpPr>
                  <p:nvPr/>
                </p:nvSpPr>
                <p:spPr bwMode="auto">
                  <a:xfrm>
                    <a:off x="315" y="44"/>
                    <a:ext cx="0" cy="46"/>
                  </a:xfrm>
                  <a:prstGeom prst="line">
                    <a:avLst/>
                  </a:prstGeom>
                  <a:noFill/>
                  <a:ln w="9525" cmpd="sng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  <p:sp>
                <p:nvSpPr>
                  <p:cNvPr id="56" name="Line 115"/>
                  <p:cNvSpPr>
                    <a:spLocks noChangeShapeType="1"/>
                  </p:cNvSpPr>
                  <p:nvPr/>
                </p:nvSpPr>
                <p:spPr bwMode="auto">
                  <a:xfrm>
                    <a:off x="360" y="44"/>
                    <a:ext cx="0" cy="46"/>
                  </a:xfrm>
                  <a:prstGeom prst="line">
                    <a:avLst/>
                  </a:prstGeom>
                  <a:noFill/>
                  <a:ln w="9525" cmpd="sng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  <p:sp>
                <p:nvSpPr>
                  <p:cNvPr id="57" name="Line 116"/>
                  <p:cNvSpPr>
                    <a:spLocks noChangeShapeType="1"/>
                  </p:cNvSpPr>
                  <p:nvPr/>
                </p:nvSpPr>
                <p:spPr bwMode="auto">
                  <a:xfrm>
                    <a:off x="405" y="44"/>
                    <a:ext cx="0" cy="46"/>
                  </a:xfrm>
                  <a:prstGeom prst="line">
                    <a:avLst/>
                  </a:prstGeom>
                  <a:noFill/>
                  <a:ln w="9525" cmpd="sng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  <p:sp>
                <p:nvSpPr>
                  <p:cNvPr id="58" name="Line 117"/>
                  <p:cNvSpPr>
                    <a:spLocks noChangeShapeType="1"/>
                  </p:cNvSpPr>
                  <p:nvPr/>
                </p:nvSpPr>
                <p:spPr bwMode="auto">
                  <a:xfrm>
                    <a:off x="227" y="0"/>
                    <a:ext cx="0" cy="91"/>
                  </a:xfrm>
                  <a:prstGeom prst="line">
                    <a:avLst/>
                  </a:prstGeom>
                  <a:noFill/>
                  <a:ln w="9525" cmpd="sng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</p:grpSp>
            <p:grpSp>
              <p:nvGrpSpPr>
                <p:cNvPr id="38" name="Group 118"/>
                <p:cNvGrpSpPr/>
                <p:nvPr/>
              </p:nvGrpSpPr>
              <p:grpSpPr bwMode="auto">
                <a:xfrm flipV="1">
                  <a:off x="4131" y="0"/>
                  <a:ext cx="405" cy="91"/>
                  <a:chOff x="0" y="0"/>
                  <a:chExt cx="405" cy="91"/>
                </a:xfrm>
              </p:grpSpPr>
              <p:sp>
                <p:nvSpPr>
                  <p:cNvPr id="39" name="Line 119"/>
                  <p:cNvSpPr>
                    <a:spLocks noChangeShapeType="1"/>
                  </p:cNvSpPr>
                  <p:nvPr/>
                </p:nvSpPr>
                <p:spPr bwMode="auto">
                  <a:xfrm>
                    <a:off x="0" y="44"/>
                    <a:ext cx="0" cy="46"/>
                  </a:xfrm>
                  <a:prstGeom prst="line">
                    <a:avLst/>
                  </a:prstGeom>
                  <a:noFill/>
                  <a:ln w="9525" cmpd="sng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  <p:sp>
                <p:nvSpPr>
                  <p:cNvPr id="40" name="Line 120"/>
                  <p:cNvSpPr>
                    <a:spLocks noChangeShapeType="1"/>
                  </p:cNvSpPr>
                  <p:nvPr/>
                </p:nvSpPr>
                <p:spPr bwMode="auto">
                  <a:xfrm>
                    <a:off x="45" y="45"/>
                    <a:ext cx="0" cy="46"/>
                  </a:xfrm>
                  <a:prstGeom prst="line">
                    <a:avLst/>
                  </a:prstGeom>
                  <a:noFill/>
                  <a:ln w="9525" cmpd="sng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  <p:sp>
                <p:nvSpPr>
                  <p:cNvPr id="41" name="Line 121"/>
                  <p:cNvSpPr>
                    <a:spLocks noChangeShapeType="1"/>
                  </p:cNvSpPr>
                  <p:nvPr/>
                </p:nvSpPr>
                <p:spPr bwMode="auto">
                  <a:xfrm>
                    <a:off x="90" y="44"/>
                    <a:ext cx="0" cy="46"/>
                  </a:xfrm>
                  <a:prstGeom prst="line">
                    <a:avLst/>
                  </a:prstGeom>
                  <a:noFill/>
                  <a:ln w="9525" cmpd="sng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  <p:sp>
                <p:nvSpPr>
                  <p:cNvPr id="42" name="Line 122"/>
                  <p:cNvSpPr>
                    <a:spLocks noChangeShapeType="1"/>
                  </p:cNvSpPr>
                  <p:nvPr/>
                </p:nvSpPr>
                <p:spPr bwMode="auto">
                  <a:xfrm>
                    <a:off x="135" y="44"/>
                    <a:ext cx="0" cy="46"/>
                  </a:xfrm>
                  <a:prstGeom prst="line">
                    <a:avLst/>
                  </a:prstGeom>
                  <a:noFill/>
                  <a:ln w="9525" cmpd="sng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  <p:sp>
                <p:nvSpPr>
                  <p:cNvPr id="43" name="Line 123"/>
                  <p:cNvSpPr>
                    <a:spLocks noChangeShapeType="1"/>
                  </p:cNvSpPr>
                  <p:nvPr/>
                </p:nvSpPr>
                <p:spPr bwMode="auto">
                  <a:xfrm>
                    <a:off x="180" y="44"/>
                    <a:ext cx="0" cy="46"/>
                  </a:xfrm>
                  <a:prstGeom prst="line">
                    <a:avLst/>
                  </a:prstGeom>
                  <a:noFill/>
                  <a:ln w="9525" cmpd="sng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  <p:sp>
                <p:nvSpPr>
                  <p:cNvPr id="44" name="Line 124"/>
                  <p:cNvSpPr>
                    <a:spLocks noChangeShapeType="1"/>
                  </p:cNvSpPr>
                  <p:nvPr/>
                </p:nvSpPr>
                <p:spPr bwMode="auto">
                  <a:xfrm>
                    <a:off x="270" y="44"/>
                    <a:ext cx="0" cy="46"/>
                  </a:xfrm>
                  <a:prstGeom prst="line">
                    <a:avLst/>
                  </a:prstGeom>
                  <a:noFill/>
                  <a:ln w="9525" cmpd="sng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  <p:sp>
                <p:nvSpPr>
                  <p:cNvPr id="45" name="Line 125"/>
                  <p:cNvSpPr>
                    <a:spLocks noChangeShapeType="1"/>
                  </p:cNvSpPr>
                  <p:nvPr/>
                </p:nvSpPr>
                <p:spPr bwMode="auto">
                  <a:xfrm>
                    <a:off x="315" y="44"/>
                    <a:ext cx="0" cy="46"/>
                  </a:xfrm>
                  <a:prstGeom prst="line">
                    <a:avLst/>
                  </a:prstGeom>
                  <a:noFill/>
                  <a:ln w="9525" cmpd="sng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  <p:sp>
                <p:nvSpPr>
                  <p:cNvPr id="46" name="Line 126"/>
                  <p:cNvSpPr>
                    <a:spLocks noChangeShapeType="1"/>
                  </p:cNvSpPr>
                  <p:nvPr/>
                </p:nvSpPr>
                <p:spPr bwMode="auto">
                  <a:xfrm>
                    <a:off x="360" y="44"/>
                    <a:ext cx="0" cy="46"/>
                  </a:xfrm>
                  <a:prstGeom prst="line">
                    <a:avLst/>
                  </a:prstGeom>
                  <a:noFill/>
                  <a:ln w="9525" cmpd="sng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  <p:sp>
                <p:nvSpPr>
                  <p:cNvPr id="47" name="Line 127"/>
                  <p:cNvSpPr>
                    <a:spLocks noChangeShapeType="1"/>
                  </p:cNvSpPr>
                  <p:nvPr/>
                </p:nvSpPr>
                <p:spPr bwMode="auto">
                  <a:xfrm>
                    <a:off x="405" y="44"/>
                    <a:ext cx="0" cy="46"/>
                  </a:xfrm>
                  <a:prstGeom prst="line">
                    <a:avLst/>
                  </a:prstGeom>
                  <a:noFill/>
                  <a:ln w="9525" cmpd="sng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  <p:sp>
                <p:nvSpPr>
                  <p:cNvPr id="48" name="Line 128"/>
                  <p:cNvSpPr>
                    <a:spLocks noChangeShapeType="1"/>
                  </p:cNvSpPr>
                  <p:nvPr/>
                </p:nvSpPr>
                <p:spPr bwMode="auto">
                  <a:xfrm>
                    <a:off x="227" y="0"/>
                    <a:ext cx="0" cy="91"/>
                  </a:xfrm>
                  <a:prstGeom prst="line">
                    <a:avLst/>
                  </a:prstGeom>
                  <a:noFill/>
                  <a:ln w="9525" cmpd="sng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</p:grpSp>
          </p:grpSp>
        </p:grpSp>
        <p:sp>
          <p:nvSpPr>
            <p:cNvPr id="16" name="Text Box 129"/>
            <p:cNvSpPr txBox="1">
              <a:spLocks noChangeArrowheads="1"/>
            </p:cNvSpPr>
            <p:nvPr/>
          </p:nvSpPr>
          <p:spPr bwMode="auto">
            <a:xfrm>
              <a:off x="384" y="91"/>
              <a:ext cx="408" cy="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>
                  <a:latin typeface="Times New Roman" panose="02020603050405020304" pitchFamily="18" charset="0"/>
                </a:rPr>
                <a:t>10</a:t>
              </a:r>
              <a:endParaRPr lang="zh-CN" altLang="en-US" b="1">
                <a:latin typeface="Times New Roman" panose="02020603050405020304" pitchFamily="18" charset="0"/>
              </a:endParaRPr>
            </a:p>
          </p:txBody>
        </p:sp>
        <p:sp>
          <p:nvSpPr>
            <p:cNvPr id="17" name="Text Box 130"/>
            <p:cNvSpPr txBox="1">
              <a:spLocks noChangeArrowheads="1"/>
            </p:cNvSpPr>
            <p:nvPr/>
          </p:nvSpPr>
          <p:spPr bwMode="auto">
            <a:xfrm>
              <a:off x="838" y="91"/>
              <a:ext cx="408" cy="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>
                  <a:latin typeface="Times New Roman" panose="02020603050405020304" pitchFamily="18" charset="0"/>
                </a:rPr>
                <a:t>20</a:t>
              </a:r>
              <a:endParaRPr lang="zh-CN" altLang="en-US" b="1">
                <a:latin typeface="Times New Roman" panose="02020603050405020304" pitchFamily="18" charset="0"/>
              </a:endParaRPr>
            </a:p>
          </p:txBody>
        </p:sp>
        <p:sp>
          <p:nvSpPr>
            <p:cNvPr id="18" name="Text Box 131"/>
            <p:cNvSpPr txBox="1">
              <a:spLocks noChangeArrowheads="1"/>
            </p:cNvSpPr>
            <p:nvPr/>
          </p:nvSpPr>
          <p:spPr bwMode="auto">
            <a:xfrm>
              <a:off x="1309" y="91"/>
              <a:ext cx="408" cy="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>
                  <a:latin typeface="Times New Roman" panose="02020603050405020304" pitchFamily="18" charset="0"/>
                </a:rPr>
                <a:t>30</a:t>
              </a:r>
              <a:endParaRPr lang="zh-CN" altLang="en-US" b="1">
                <a:latin typeface="Times New Roman" panose="02020603050405020304" pitchFamily="18" charset="0"/>
              </a:endParaRPr>
            </a:p>
          </p:txBody>
        </p:sp>
        <p:sp>
          <p:nvSpPr>
            <p:cNvPr id="19" name="Text Box 132"/>
            <p:cNvSpPr txBox="1">
              <a:spLocks noChangeArrowheads="1"/>
            </p:cNvSpPr>
            <p:nvPr/>
          </p:nvSpPr>
          <p:spPr bwMode="auto">
            <a:xfrm>
              <a:off x="1772" y="91"/>
              <a:ext cx="408" cy="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>
                  <a:latin typeface="Times New Roman" panose="02020603050405020304" pitchFamily="18" charset="0"/>
                </a:rPr>
                <a:t>40</a:t>
              </a:r>
              <a:endParaRPr lang="zh-CN" altLang="en-US" b="1">
                <a:latin typeface="Times New Roman" panose="02020603050405020304" pitchFamily="18" charset="0"/>
              </a:endParaRPr>
            </a:p>
          </p:txBody>
        </p:sp>
        <p:sp>
          <p:nvSpPr>
            <p:cNvPr id="20" name="Text Box 133"/>
            <p:cNvSpPr txBox="1">
              <a:spLocks noChangeArrowheads="1"/>
            </p:cNvSpPr>
            <p:nvPr/>
          </p:nvSpPr>
          <p:spPr bwMode="auto">
            <a:xfrm>
              <a:off x="2226" y="91"/>
              <a:ext cx="408" cy="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>
                  <a:latin typeface="Times New Roman" panose="02020603050405020304" pitchFamily="18" charset="0"/>
                </a:rPr>
                <a:t>50</a:t>
              </a:r>
              <a:endParaRPr lang="zh-CN" altLang="en-US" b="1">
                <a:latin typeface="Times New Roman" panose="02020603050405020304" pitchFamily="18" charset="0"/>
              </a:endParaRPr>
            </a:p>
          </p:txBody>
        </p:sp>
        <p:sp>
          <p:nvSpPr>
            <p:cNvPr id="21" name="Text Box 134"/>
            <p:cNvSpPr txBox="1">
              <a:spLocks noChangeArrowheads="1"/>
            </p:cNvSpPr>
            <p:nvPr/>
          </p:nvSpPr>
          <p:spPr bwMode="auto">
            <a:xfrm>
              <a:off x="2688" y="91"/>
              <a:ext cx="408" cy="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>
                  <a:latin typeface="Times New Roman" panose="02020603050405020304" pitchFamily="18" charset="0"/>
                </a:rPr>
                <a:t>60</a:t>
              </a:r>
              <a:endParaRPr lang="zh-CN" altLang="en-US" b="1">
                <a:latin typeface="Times New Roman" panose="02020603050405020304" pitchFamily="18" charset="0"/>
              </a:endParaRPr>
            </a:p>
          </p:txBody>
        </p:sp>
        <p:sp>
          <p:nvSpPr>
            <p:cNvPr id="22" name="Text Box 135"/>
            <p:cNvSpPr txBox="1">
              <a:spLocks noChangeArrowheads="1"/>
            </p:cNvSpPr>
            <p:nvPr/>
          </p:nvSpPr>
          <p:spPr bwMode="auto">
            <a:xfrm>
              <a:off x="3151" y="91"/>
              <a:ext cx="408" cy="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>
                  <a:latin typeface="Times New Roman" panose="02020603050405020304" pitchFamily="18" charset="0"/>
                </a:rPr>
                <a:t>70</a:t>
              </a:r>
              <a:endParaRPr lang="zh-CN" altLang="en-US" b="1">
                <a:latin typeface="Times New Roman" panose="02020603050405020304" pitchFamily="18" charset="0"/>
              </a:endParaRPr>
            </a:p>
          </p:txBody>
        </p:sp>
        <p:sp>
          <p:nvSpPr>
            <p:cNvPr id="23" name="Text Box 136"/>
            <p:cNvSpPr txBox="1">
              <a:spLocks noChangeArrowheads="1"/>
            </p:cNvSpPr>
            <p:nvPr/>
          </p:nvSpPr>
          <p:spPr bwMode="auto">
            <a:xfrm>
              <a:off x="3604" y="91"/>
              <a:ext cx="408" cy="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>
                  <a:latin typeface="Times New Roman" panose="02020603050405020304" pitchFamily="18" charset="0"/>
                </a:rPr>
                <a:t>80</a:t>
              </a:r>
              <a:endParaRPr lang="zh-CN" altLang="en-US" b="1">
                <a:latin typeface="Times New Roman" panose="02020603050405020304" pitchFamily="18" charset="0"/>
              </a:endParaRPr>
            </a:p>
          </p:txBody>
        </p:sp>
        <p:sp>
          <p:nvSpPr>
            <p:cNvPr id="24" name="Text Box 137"/>
            <p:cNvSpPr txBox="1">
              <a:spLocks noChangeArrowheads="1"/>
            </p:cNvSpPr>
            <p:nvPr/>
          </p:nvSpPr>
          <p:spPr bwMode="auto">
            <a:xfrm>
              <a:off x="4058" y="91"/>
              <a:ext cx="408" cy="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>
                  <a:latin typeface="Times New Roman" panose="02020603050405020304" pitchFamily="18" charset="0"/>
                </a:rPr>
                <a:t>90</a:t>
              </a:r>
              <a:endParaRPr lang="zh-CN" altLang="en-US" b="1">
                <a:latin typeface="Times New Roman" panose="02020603050405020304" pitchFamily="18" charset="0"/>
              </a:endParaRPr>
            </a:p>
          </p:txBody>
        </p:sp>
        <p:sp>
          <p:nvSpPr>
            <p:cNvPr id="25" name="Text Box 138"/>
            <p:cNvSpPr txBox="1">
              <a:spLocks noChangeArrowheads="1"/>
            </p:cNvSpPr>
            <p:nvPr/>
          </p:nvSpPr>
          <p:spPr bwMode="auto">
            <a:xfrm>
              <a:off x="4421" y="91"/>
              <a:ext cx="408" cy="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>
                  <a:latin typeface="Times New Roman" panose="02020603050405020304" pitchFamily="18" charset="0"/>
                </a:rPr>
                <a:t>100</a:t>
              </a:r>
              <a:endParaRPr lang="zh-CN" altLang="en-US" b="1">
                <a:latin typeface="Times New Roman" panose="02020603050405020304" pitchFamily="18" charset="0"/>
              </a:endParaRPr>
            </a:p>
          </p:txBody>
        </p:sp>
        <p:sp>
          <p:nvSpPr>
            <p:cNvPr id="26" name="Text Box 139"/>
            <p:cNvSpPr txBox="1">
              <a:spLocks noChangeArrowheads="1"/>
            </p:cNvSpPr>
            <p:nvPr/>
          </p:nvSpPr>
          <p:spPr bwMode="auto">
            <a:xfrm>
              <a:off x="0" y="91"/>
              <a:ext cx="589" cy="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>
                  <a:latin typeface="Times New Roman" panose="02020603050405020304" pitchFamily="18" charset="0"/>
                </a:rPr>
                <a:t>0</a:t>
              </a:r>
              <a:r>
                <a:rPr lang="zh-CN" altLang="en-US" sz="1000" b="1">
                  <a:latin typeface="Times New Roman" panose="02020603050405020304" pitchFamily="18" charset="0"/>
                </a:rPr>
                <a:t>厘米</a:t>
              </a:r>
              <a:endParaRPr lang="zh-CN" altLang="en-US" sz="1000" b="1">
                <a:latin typeface="Times New Roman" panose="02020603050405020304" pitchFamily="18" charset="0"/>
              </a:endParaRPr>
            </a:p>
          </p:txBody>
        </p:sp>
      </p:grpSp>
      <p:sp>
        <p:nvSpPr>
          <p:cNvPr id="151" name="Line 140"/>
          <p:cNvSpPr>
            <a:spLocks noChangeShapeType="1"/>
          </p:cNvSpPr>
          <p:nvPr/>
        </p:nvSpPr>
        <p:spPr bwMode="auto">
          <a:xfrm>
            <a:off x="2214277" y="3644606"/>
            <a:ext cx="738188" cy="0"/>
          </a:xfrm>
          <a:prstGeom prst="line">
            <a:avLst/>
          </a:prstGeom>
          <a:noFill/>
          <a:ln w="38100" cmpd="sng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52" name="Text Box 141"/>
          <p:cNvSpPr txBox="1">
            <a:spLocks noChangeArrowheads="1"/>
          </p:cNvSpPr>
          <p:nvPr/>
        </p:nvSpPr>
        <p:spPr bwMode="auto">
          <a:xfrm>
            <a:off x="2191035" y="3277583"/>
            <a:ext cx="10080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latin typeface="+mn-ea"/>
              </a:rPr>
              <a:t>1分米</a:t>
            </a:r>
            <a:endParaRPr lang="zh-CN" altLang="en-US" b="1">
              <a:latin typeface="+mn-ea"/>
            </a:endParaRPr>
          </a:p>
        </p:txBody>
      </p:sp>
      <p:sp>
        <p:nvSpPr>
          <p:cNvPr id="153" name="Line 142"/>
          <p:cNvSpPr>
            <a:spLocks noChangeShapeType="1"/>
          </p:cNvSpPr>
          <p:nvPr/>
        </p:nvSpPr>
        <p:spPr bwMode="auto">
          <a:xfrm>
            <a:off x="2944527" y="3644606"/>
            <a:ext cx="738188" cy="0"/>
          </a:xfrm>
          <a:prstGeom prst="line">
            <a:avLst/>
          </a:prstGeom>
          <a:noFill/>
          <a:ln w="38100" cmpd="sng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54" name="Text Box 143"/>
          <p:cNvSpPr txBox="1">
            <a:spLocks noChangeArrowheads="1"/>
          </p:cNvSpPr>
          <p:nvPr/>
        </p:nvSpPr>
        <p:spPr bwMode="auto">
          <a:xfrm>
            <a:off x="2910173" y="3283933"/>
            <a:ext cx="10080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latin typeface="+mn-ea"/>
              </a:rPr>
              <a:t>1分米</a:t>
            </a:r>
            <a:endParaRPr lang="zh-CN" altLang="en-US" b="1">
              <a:latin typeface="+mn-ea"/>
            </a:endParaRPr>
          </a:p>
        </p:txBody>
      </p:sp>
      <p:sp>
        <p:nvSpPr>
          <p:cNvPr id="155" name="Line 144"/>
          <p:cNvSpPr>
            <a:spLocks noChangeShapeType="1"/>
          </p:cNvSpPr>
          <p:nvPr/>
        </p:nvSpPr>
        <p:spPr bwMode="auto">
          <a:xfrm>
            <a:off x="3665252" y="3644606"/>
            <a:ext cx="738188" cy="0"/>
          </a:xfrm>
          <a:prstGeom prst="line">
            <a:avLst/>
          </a:prstGeom>
          <a:noFill/>
          <a:ln w="38100" cmpd="sng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56" name="Text Box 145"/>
          <p:cNvSpPr txBox="1">
            <a:spLocks noChangeArrowheads="1"/>
          </p:cNvSpPr>
          <p:nvPr/>
        </p:nvSpPr>
        <p:spPr bwMode="auto">
          <a:xfrm>
            <a:off x="3630898" y="3283933"/>
            <a:ext cx="10080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latin typeface="+mn-ea"/>
              </a:rPr>
              <a:t>1分米</a:t>
            </a:r>
            <a:endParaRPr lang="zh-CN" altLang="en-US" b="1">
              <a:latin typeface="+mn-ea"/>
            </a:endParaRPr>
          </a:p>
        </p:txBody>
      </p:sp>
      <p:sp>
        <p:nvSpPr>
          <p:cNvPr id="157" name="Line 146"/>
          <p:cNvSpPr>
            <a:spLocks noChangeShapeType="1"/>
          </p:cNvSpPr>
          <p:nvPr/>
        </p:nvSpPr>
        <p:spPr bwMode="auto">
          <a:xfrm>
            <a:off x="4395502" y="3644606"/>
            <a:ext cx="738188" cy="0"/>
          </a:xfrm>
          <a:prstGeom prst="line">
            <a:avLst/>
          </a:prstGeom>
          <a:noFill/>
          <a:ln w="38100" cmpd="sng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58" name="Text Box 147"/>
          <p:cNvSpPr txBox="1">
            <a:spLocks noChangeArrowheads="1"/>
          </p:cNvSpPr>
          <p:nvPr/>
        </p:nvSpPr>
        <p:spPr bwMode="auto">
          <a:xfrm>
            <a:off x="4423060" y="3283933"/>
            <a:ext cx="10080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latin typeface="+mn-ea"/>
              </a:rPr>
              <a:t>1分米</a:t>
            </a:r>
            <a:endParaRPr lang="zh-CN" altLang="en-US" b="1">
              <a:latin typeface="+mn-ea"/>
            </a:endParaRPr>
          </a:p>
        </p:txBody>
      </p:sp>
      <p:sp>
        <p:nvSpPr>
          <p:cNvPr id="159" name="Line 148"/>
          <p:cNvSpPr>
            <a:spLocks noChangeShapeType="1"/>
          </p:cNvSpPr>
          <p:nvPr/>
        </p:nvSpPr>
        <p:spPr bwMode="auto">
          <a:xfrm>
            <a:off x="5128927" y="3644606"/>
            <a:ext cx="738188" cy="0"/>
          </a:xfrm>
          <a:prstGeom prst="line">
            <a:avLst/>
          </a:prstGeom>
          <a:noFill/>
          <a:ln w="38100" cmpd="sng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60" name="Text Box 149"/>
          <p:cNvSpPr txBox="1">
            <a:spLocks noChangeArrowheads="1"/>
          </p:cNvSpPr>
          <p:nvPr/>
        </p:nvSpPr>
        <p:spPr bwMode="auto">
          <a:xfrm>
            <a:off x="5143785" y="3283933"/>
            <a:ext cx="10080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latin typeface="+mn-ea"/>
              </a:rPr>
              <a:t>1分米</a:t>
            </a:r>
            <a:endParaRPr lang="zh-CN" altLang="en-US" b="1">
              <a:latin typeface="+mn-ea"/>
            </a:endParaRPr>
          </a:p>
        </p:txBody>
      </p:sp>
      <p:sp>
        <p:nvSpPr>
          <p:cNvPr id="161" name="Line 150"/>
          <p:cNvSpPr>
            <a:spLocks noChangeShapeType="1"/>
          </p:cNvSpPr>
          <p:nvPr/>
        </p:nvSpPr>
        <p:spPr bwMode="auto">
          <a:xfrm>
            <a:off x="5857590" y="3644606"/>
            <a:ext cx="738187" cy="0"/>
          </a:xfrm>
          <a:prstGeom prst="line">
            <a:avLst/>
          </a:prstGeom>
          <a:noFill/>
          <a:ln w="38100" cmpd="sng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62" name="Text Box 151"/>
          <p:cNvSpPr txBox="1">
            <a:spLocks noChangeArrowheads="1"/>
          </p:cNvSpPr>
          <p:nvPr/>
        </p:nvSpPr>
        <p:spPr bwMode="auto">
          <a:xfrm>
            <a:off x="5862923" y="3283933"/>
            <a:ext cx="10080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latin typeface="+mn-ea"/>
              </a:rPr>
              <a:t>1分米</a:t>
            </a:r>
            <a:endParaRPr lang="zh-CN" altLang="en-US" b="1">
              <a:latin typeface="+mn-ea"/>
            </a:endParaRPr>
          </a:p>
        </p:txBody>
      </p:sp>
      <p:sp>
        <p:nvSpPr>
          <p:cNvPr id="163" name="Line 152"/>
          <p:cNvSpPr>
            <a:spLocks noChangeShapeType="1"/>
          </p:cNvSpPr>
          <p:nvPr/>
        </p:nvSpPr>
        <p:spPr bwMode="auto">
          <a:xfrm>
            <a:off x="6578315" y="3644606"/>
            <a:ext cx="738187" cy="0"/>
          </a:xfrm>
          <a:prstGeom prst="line">
            <a:avLst/>
          </a:prstGeom>
          <a:noFill/>
          <a:ln w="38100" cmpd="sng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64" name="Text Box 153"/>
          <p:cNvSpPr txBox="1">
            <a:spLocks noChangeArrowheads="1"/>
          </p:cNvSpPr>
          <p:nvPr/>
        </p:nvSpPr>
        <p:spPr bwMode="auto">
          <a:xfrm>
            <a:off x="6583648" y="3283933"/>
            <a:ext cx="10080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latin typeface="+mn-ea"/>
              </a:rPr>
              <a:t>1分米</a:t>
            </a:r>
            <a:endParaRPr lang="zh-CN" altLang="en-US" b="1">
              <a:latin typeface="+mn-ea"/>
            </a:endParaRPr>
          </a:p>
        </p:txBody>
      </p:sp>
      <p:sp>
        <p:nvSpPr>
          <p:cNvPr id="165" name="Line 154"/>
          <p:cNvSpPr>
            <a:spLocks noChangeShapeType="1"/>
          </p:cNvSpPr>
          <p:nvPr/>
        </p:nvSpPr>
        <p:spPr bwMode="auto">
          <a:xfrm>
            <a:off x="7306977" y="3644606"/>
            <a:ext cx="738188" cy="0"/>
          </a:xfrm>
          <a:prstGeom prst="line">
            <a:avLst/>
          </a:prstGeom>
          <a:noFill/>
          <a:ln w="38100" cmpd="sng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66" name="Text Box 155"/>
          <p:cNvSpPr txBox="1">
            <a:spLocks noChangeArrowheads="1"/>
          </p:cNvSpPr>
          <p:nvPr/>
        </p:nvSpPr>
        <p:spPr bwMode="auto">
          <a:xfrm>
            <a:off x="7302785" y="3283933"/>
            <a:ext cx="10080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latin typeface="+mn-ea"/>
              </a:rPr>
              <a:t>1分米</a:t>
            </a:r>
            <a:endParaRPr lang="zh-CN" altLang="en-US" b="1">
              <a:latin typeface="+mn-ea"/>
            </a:endParaRPr>
          </a:p>
        </p:txBody>
      </p:sp>
      <p:sp>
        <p:nvSpPr>
          <p:cNvPr id="167" name="Line 156"/>
          <p:cNvSpPr>
            <a:spLocks noChangeShapeType="1"/>
          </p:cNvSpPr>
          <p:nvPr/>
        </p:nvSpPr>
        <p:spPr bwMode="auto">
          <a:xfrm>
            <a:off x="8038815" y="3644606"/>
            <a:ext cx="738187" cy="0"/>
          </a:xfrm>
          <a:prstGeom prst="line">
            <a:avLst/>
          </a:prstGeom>
          <a:noFill/>
          <a:ln w="38100" cmpd="sng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68" name="Text Box 157"/>
          <p:cNvSpPr txBox="1">
            <a:spLocks noChangeArrowheads="1"/>
          </p:cNvSpPr>
          <p:nvPr/>
        </p:nvSpPr>
        <p:spPr bwMode="auto">
          <a:xfrm>
            <a:off x="8023510" y="3283933"/>
            <a:ext cx="10080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latin typeface="+mn-ea"/>
              </a:rPr>
              <a:t>1分米</a:t>
            </a:r>
            <a:endParaRPr lang="zh-CN" altLang="en-US" b="1">
              <a:latin typeface="+mn-ea"/>
            </a:endParaRPr>
          </a:p>
        </p:txBody>
      </p:sp>
      <p:sp>
        <p:nvSpPr>
          <p:cNvPr id="169" name="Line 158"/>
          <p:cNvSpPr>
            <a:spLocks noChangeShapeType="1"/>
          </p:cNvSpPr>
          <p:nvPr/>
        </p:nvSpPr>
        <p:spPr bwMode="auto">
          <a:xfrm>
            <a:off x="8767477" y="3644606"/>
            <a:ext cx="738188" cy="0"/>
          </a:xfrm>
          <a:prstGeom prst="line">
            <a:avLst/>
          </a:prstGeom>
          <a:noFill/>
          <a:ln w="38100" cmpd="sng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70" name="Text Box 159"/>
          <p:cNvSpPr txBox="1">
            <a:spLocks noChangeArrowheads="1"/>
          </p:cNvSpPr>
          <p:nvPr/>
        </p:nvSpPr>
        <p:spPr bwMode="auto">
          <a:xfrm>
            <a:off x="8744235" y="3283933"/>
            <a:ext cx="10080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latin typeface="+mn-ea"/>
              </a:rPr>
              <a:t>1分米</a:t>
            </a:r>
            <a:endParaRPr lang="zh-CN" altLang="en-US" b="1">
              <a:latin typeface="+mn-ea"/>
            </a:endParaRPr>
          </a:p>
        </p:txBody>
      </p:sp>
      <p:sp>
        <p:nvSpPr>
          <p:cNvPr id="171" name="AutoShape 161"/>
          <p:cNvSpPr/>
          <p:nvPr/>
        </p:nvSpPr>
        <p:spPr bwMode="auto">
          <a:xfrm rot="16200000">
            <a:off x="5540660" y="-495904"/>
            <a:ext cx="574675" cy="6838950"/>
          </a:xfrm>
          <a:prstGeom prst="rightBrace">
            <a:avLst>
              <a:gd name="adj1" fmla="val 98951"/>
              <a:gd name="adj2" fmla="val 50000"/>
            </a:avLst>
          </a:prstGeom>
          <a:noFill/>
          <a:ln w="38100" cmpd="sng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0" hangingPunct="0"/>
            <a:endParaRPr lang="zh-CN" altLang="en-US"/>
          </a:p>
        </p:txBody>
      </p:sp>
      <p:sp>
        <p:nvSpPr>
          <p:cNvPr id="172" name="Text Box 162"/>
          <p:cNvSpPr txBox="1">
            <a:spLocks noChangeArrowheads="1"/>
          </p:cNvSpPr>
          <p:nvPr/>
        </p:nvSpPr>
        <p:spPr bwMode="auto">
          <a:xfrm>
            <a:off x="4709128" y="2059971"/>
            <a:ext cx="2519362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+mn-ea"/>
              </a:rPr>
              <a:t>10个1分米</a:t>
            </a:r>
            <a:endParaRPr lang="zh-CN" altLang="en-US" sz="3200" dirty="0">
              <a:solidFill>
                <a:srgbClr val="FF0000"/>
              </a:solidFill>
              <a:latin typeface="+mn-ea"/>
            </a:endParaRPr>
          </a:p>
        </p:txBody>
      </p:sp>
      <p:grpSp>
        <p:nvGrpSpPr>
          <p:cNvPr id="173" name="Group 163"/>
          <p:cNvGrpSpPr/>
          <p:nvPr/>
        </p:nvGrpSpPr>
        <p:grpSpPr bwMode="auto">
          <a:xfrm>
            <a:off x="2241835" y="4004658"/>
            <a:ext cx="7221538" cy="360363"/>
            <a:chOff x="0" y="0"/>
            <a:chExt cx="4570" cy="363"/>
          </a:xfrm>
        </p:grpSpPr>
        <p:sp>
          <p:nvSpPr>
            <p:cNvPr id="174" name="Line 164"/>
            <p:cNvSpPr>
              <a:spLocks noChangeShapeType="1"/>
            </p:cNvSpPr>
            <p:nvPr/>
          </p:nvSpPr>
          <p:spPr bwMode="auto">
            <a:xfrm>
              <a:off x="0" y="0"/>
              <a:ext cx="0" cy="363"/>
            </a:xfrm>
            <a:prstGeom prst="line">
              <a:avLst/>
            </a:prstGeom>
            <a:noFill/>
            <a:ln w="38100" cmpd="sng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175" name="Line 165"/>
            <p:cNvSpPr>
              <a:spLocks noChangeShapeType="1"/>
            </p:cNvSpPr>
            <p:nvPr/>
          </p:nvSpPr>
          <p:spPr bwMode="auto">
            <a:xfrm>
              <a:off x="4570" y="0"/>
              <a:ext cx="0" cy="363"/>
            </a:xfrm>
            <a:prstGeom prst="line">
              <a:avLst/>
            </a:prstGeom>
            <a:noFill/>
            <a:ln w="38100" cmpd="sng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176" name="Line 166"/>
            <p:cNvSpPr>
              <a:spLocks noChangeShapeType="1"/>
            </p:cNvSpPr>
            <p:nvPr/>
          </p:nvSpPr>
          <p:spPr bwMode="auto">
            <a:xfrm>
              <a:off x="13" y="227"/>
              <a:ext cx="1815" cy="0"/>
            </a:xfrm>
            <a:prstGeom prst="line">
              <a:avLst/>
            </a:prstGeom>
            <a:noFill/>
            <a:ln w="38100" cmpd="sng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177" name="Line 167"/>
            <p:cNvSpPr>
              <a:spLocks noChangeShapeType="1"/>
            </p:cNvSpPr>
            <p:nvPr/>
          </p:nvSpPr>
          <p:spPr bwMode="auto">
            <a:xfrm>
              <a:off x="2735" y="227"/>
              <a:ext cx="1815" cy="0"/>
            </a:xfrm>
            <a:prstGeom prst="line">
              <a:avLst/>
            </a:prstGeom>
            <a:noFill/>
            <a:ln w="38100" cmpd="sng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</p:grpSp>
      <p:sp>
        <p:nvSpPr>
          <p:cNvPr id="178" name="Text Box 168"/>
          <p:cNvSpPr txBox="1">
            <a:spLocks noChangeArrowheads="1"/>
          </p:cNvSpPr>
          <p:nvPr/>
        </p:nvSpPr>
        <p:spPr bwMode="auto">
          <a:xfrm>
            <a:off x="5479383" y="3963701"/>
            <a:ext cx="1439862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+mn-ea"/>
              </a:rPr>
              <a:t>1米</a:t>
            </a:r>
            <a:endParaRPr lang="zh-CN" altLang="en-US" sz="32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6" name="文本框 10245"/>
          <p:cNvSpPr txBox="1">
            <a:spLocks noChangeArrowheads="1"/>
          </p:cNvSpPr>
          <p:nvPr/>
        </p:nvSpPr>
        <p:spPr bwMode="auto">
          <a:xfrm>
            <a:off x="1916430" y="1097915"/>
            <a:ext cx="627824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3200" b="1" dirty="0">
                <a:latin typeface="+mn-ea"/>
                <a:cs typeface="Arial" panose="020B0604020202020204" pitchFamily="34" charset="0"/>
              </a:rPr>
              <a:t>在米尺上数一数1米有几分米。</a:t>
            </a:r>
            <a:endParaRPr sz="3200" b="1" dirty="0">
              <a:latin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 tmFilter="0, 0; .2, .5; .8, .5; 1, 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500" autoRev="1" fill="hold"/>
                                        <p:tgtEl>
                                          <p:spTgt spid="1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 tmFilter="0, 0; .2, .5; .8, .5; 1, 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500" autoRev="1" fill="hold"/>
                                        <p:tgtEl>
                                          <p:spTgt spid="1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1000" tmFilter="0, 0; .2, .5; .8, .5; 1, 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500" autoRev="1" fill="hold"/>
                                        <p:tgtEl>
                                          <p:spTgt spid="1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1000" tmFilter="0, 0; .2, .5; .8, .5; 1, 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500" autoRev="1" fill="hold"/>
                                        <p:tgtEl>
                                          <p:spTgt spid="1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3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8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0" grpId="1"/>
      <p:bldP spid="152" grpId="0" autoUpdateAnimBg="0"/>
      <p:bldP spid="154" grpId="0" autoUpdateAnimBg="0"/>
      <p:bldP spid="156" grpId="0" autoUpdateAnimBg="0"/>
      <p:bldP spid="158" grpId="0" autoUpdateAnimBg="0"/>
      <p:bldP spid="160" grpId="0" autoUpdateAnimBg="0"/>
      <p:bldP spid="162" grpId="0" autoUpdateAnimBg="0"/>
      <p:bldP spid="164" grpId="0" autoUpdateAnimBg="0"/>
      <p:bldP spid="166" grpId="0" autoUpdateAnimBg="0"/>
      <p:bldP spid="168" grpId="0" autoUpdateAnimBg="0"/>
      <p:bldP spid="170" grpId="0" autoUpdateAnimBg="0"/>
      <p:bldP spid="171" grpId="0" bldLvl="0" animBg="1" autoUpdateAnimBg="0"/>
      <p:bldP spid="172" grpId="0"/>
      <p:bldP spid="172" grpId="1"/>
      <p:bldP spid="178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UNIT_TABLE_BEAUTIFY" val="smartTable{340d33aa-b812-4059-8a82-165bdd8c9be5}"/>
</p:tagLst>
</file>

<file path=ppt/tags/tag8.xml><?xml version="1.0" encoding="utf-8"?>
<p:tagLst xmlns:p="http://schemas.openxmlformats.org/presentationml/2006/main">
  <p:tag name="KSO_WPP_MARK_KEY" val="15bf1dc0-c927-4b87-8255-724a2cea0446"/>
  <p:tag name="COMMONDATA" val="eyJoZGlkIjoiNTEwZDYwYjA4ODUyYzA2MmI0M2EzZjhhMWY0NWI4YWEifQ=="/>
</p:tagLst>
</file>

<file path=ppt/theme/theme1.xml><?xml version="1.0" encoding="utf-8"?>
<a:theme xmlns:a="http://schemas.openxmlformats.org/drawingml/2006/main" name="1_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1105</Words>
  <Application>WPS 演示</Application>
  <PresentationFormat>自定义</PresentationFormat>
  <Paragraphs>234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3" baseType="lpstr">
      <vt:lpstr>Arial</vt:lpstr>
      <vt:lpstr>宋体</vt:lpstr>
      <vt:lpstr>Wingdings</vt:lpstr>
      <vt:lpstr>华文楷体</vt:lpstr>
      <vt:lpstr>微软雅黑</vt:lpstr>
      <vt:lpstr>楷体</vt:lpstr>
      <vt:lpstr>Times New Roman</vt:lpstr>
      <vt:lpstr>Arial Unicode MS</vt:lpstr>
      <vt:lpstr>Calibri</vt:lpstr>
      <vt:lpstr>楷体_GB2312</vt:lpstr>
      <vt:lpstr>新宋体</vt:lpstr>
      <vt:lpstr>Arial</vt:lpstr>
      <vt:lpstr>1_第一PPT模板网-WWW.1PPT.COM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245</cp:revision>
  <dcterms:created xsi:type="dcterms:W3CDTF">2017-08-03T09:01:00Z</dcterms:created>
  <dcterms:modified xsi:type="dcterms:W3CDTF">2023-02-01T02:21:41Z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C8FA1ED5F3144F0C99623BADB34EF189</vt:lpwstr>
  </property>
</Properties>
</file>