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8"/>
  </p:notesMasterIdLst>
  <p:sldIdLst>
    <p:sldId id="317" r:id="rId3"/>
    <p:sldId id="318" r:id="rId4"/>
    <p:sldId id="299" r:id="rId5"/>
    <p:sldId id="320" r:id="rId6"/>
    <p:sldId id="336" r:id="rId7"/>
    <p:sldId id="309" r:id="rId9"/>
    <p:sldId id="321" r:id="rId10"/>
    <p:sldId id="306" r:id="rId11"/>
    <p:sldId id="307" r:id="rId12"/>
    <p:sldId id="289" r:id="rId13"/>
    <p:sldId id="313" r:id="rId14"/>
    <p:sldId id="310" r:id="rId15"/>
    <p:sldId id="337" r:id="rId16"/>
    <p:sldId id="290" r:id="rId17"/>
    <p:sldId id="315" r:id="rId18"/>
    <p:sldId id="291" r:id="rId19"/>
  </p:sldIdLst>
  <p:sldSz cx="12192000" cy="6858000"/>
  <p:notesSz cx="7103745" cy="10234295"/>
  <p:embeddedFontLst>
    <p:embeddedFont>
      <p:font typeface="楷体" panose="02010609060101010101" pitchFamily="49" charset="-122"/>
      <p:regular r:id="rId23"/>
    </p:embeddedFont>
    <p:embeddedFont>
      <p:font typeface="微软雅黑" panose="020B0503020204020204" pitchFamily="34" charset="-122"/>
      <p:regular r:id="rId24"/>
    </p:embeddedFont>
    <p:embeddedFont>
      <p:font typeface="等线" panose="02010600030101010101" charset="-122"/>
      <p:regular r:id="rId25"/>
    </p:embeddedFont>
  </p:embeddedFontLst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7" userDrawn="1">
          <p15:clr>
            <a:srgbClr val="A4A3A4"/>
          </p15:clr>
        </p15:guide>
        <p15:guide id="2" pos="38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C7E0"/>
    <a:srgbClr val="E04236"/>
    <a:srgbClr val="74C153"/>
    <a:srgbClr val="C5DE90"/>
    <a:srgbClr val="9F5F86"/>
    <a:srgbClr val="BA8CA8"/>
    <a:srgbClr val="AEC80C"/>
    <a:srgbClr val="CCDD5F"/>
    <a:srgbClr val="CC0000"/>
    <a:srgbClr val="77C4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36" y="-96"/>
      </p:cViewPr>
      <p:guideLst>
        <p:guide orient="horz" pos="2157"/>
        <p:guide pos="38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7.xml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7AEFC2-A9E8-4D4C-BE0F-FEC9248439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11EB19-037A-4406-883D-A3116A7ECAF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3" Type="http://schemas.openxmlformats.org/officeDocument/2006/relationships/theme" Target="../theme/theme1.xml"/><Relationship Id="rId22" Type="http://schemas.openxmlformats.org/officeDocument/2006/relationships/tags" Target="../tags/tag6.xml"/><Relationship Id="rId21" Type="http://schemas.openxmlformats.org/officeDocument/2006/relationships/tags" Target="../tags/tag5.xml"/><Relationship Id="rId20" Type="http://schemas.openxmlformats.org/officeDocument/2006/relationships/tags" Target="../tags/tag4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3.xml"/><Relationship Id="rId18" Type="http://schemas.openxmlformats.org/officeDocument/2006/relationships/tags" Target="../tags/tag2.xml"/><Relationship Id="rId17" Type="http://schemas.openxmlformats.org/officeDocument/2006/relationships/tags" Target="../tags/tag1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4"/>
          <p:cNvSpPr txBox="1"/>
          <p:nvPr/>
        </p:nvSpPr>
        <p:spPr>
          <a:xfrm>
            <a:off x="0" y="2440569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三位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数加三位数连续进位加法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799812" y="6017113"/>
            <a:ext cx="259237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prstClr val="white"/>
                </a:solidFill>
              </a:rPr>
              <a:t>苏教版  数学  二年级  下册</a:t>
            </a:r>
            <a:endParaRPr lang="zh-CN" altLang="en-US" sz="1600" dirty="0">
              <a:solidFill>
                <a:prstClr val="white"/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352345" y="3609906"/>
            <a:ext cx="547769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3"/>
          <p:cNvSpPr txBox="1"/>
          <p:nvPr/>
        </p:nvSpPr>
        <p:spPr>
          <a:xfrm>
            <a:off x="5111475" y="3879182"/>
            <a:ext cx="195942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 smtClean="0">
                <a:solidFill>
                  <a:srgbClr val="FF0000"/>
                </a:solidFill>
              </a:rPr>
              <a:t>第</a:t>
            </a:r>
            <a:r>
              <a:rPr lang="en-US" altLang="zh-CN" sz="2400" dirty="0" smtClean="0">
                <a:solidFill>
                  <a:srgbClr val="FF0000"/>
                </a:solidFill>
              </a:rPr>
              <a:t>2</a:t>
            </a:r>
            <a:r>
              <a:rPr lang="zh-CN" altLang="en-US" sz="2400" dirty="0" smtClean="0">
                <a:solidFill>
                  <a:srgbClr val="FF0000"/>
                </a:solidFill>
              </a:rPr>
              <a:t>课</a:t>
            </a:r>
            <a:r>
              <a:rPr lang="zh-CN" altLang="en-US" sz="2400" dirty="0">
                <a:solidFill>
                  <a:srgbClr val="FF0000"/>
                </a:solidFill>
              </a:rPr>
              <a:t>时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799811" y="4871026"/>
            <a:ext cx="259237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rgbClr val="FF0000"/>
                </a:solidFill>
              </a:rPr>
              <a:t>苏教版  数学  二年级  下册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3357154" y="3565003"/>
            <a:ext cx="5477692" cy="0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0" y="924698"/>
            <a:ext cx="1219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六 两、三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位数的加法和减法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108211" y="73806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1</a:t>
            </a:r>
            <a:endParaRPr lang="zh-CN" altLang="en-US" sz="2800" b="1" dirty="0"/>
          </a:p>
        </p:txBody>
      </p:sp>
      <p:sp>
        <p:nvSpPr>
          <p:cNvPr id="6" name="标题 3"/>
          <p:cNvSpPr>
            <a:spLocks noGrp="1" noChangeArrowheads="1"/>
          </p:cNvSpPr>
          <p:nvPr/>
        </p:nvSpPr>
        <p:spPr bwMode="auto">
          <a:xfrm>
            <a:off x="4876160" y="2153158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4   3   6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7" name="标题 3"/>
          <p:cNvSpPr>
            <a:spLocks noGrp="1" noChangeArrowheads="1"/>
          </p:cNvSpPr>
          <p:nvPr/>
        </p:nvSpPr>
        <p:spPr bwMode="auto">
          <a:xfrm>
            <a:off x="4102378" y="2592283"/>
            <a:ext cx="2405963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  5   7   1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390410" y="3216112"/>
            <a:ext cx="216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标题 3"/>
          <p:cNvSpPr>
            <a:spLocks noGrp="1" noChangeArrowheads="1"/>
          </p:cNvSpPr>
          <p:nvPr/>
        </p:nvSpPr>
        <p:spPr bwMode="auto">
          <a:xfrm>
            <a:off x="5932277" y="3088869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0" name="标题 3"/>
          <p:cNvSpPr>
            <a:spLocks noGrp="1" noChangeArrowheads="1"/>
          </p:cNvSpPr>
          <p:nvPr/>
        </p:nvSpPr>
        <p:spPr bwMode="auto">
          <a:xfrm>
            <a:off x="5404473" y="3089539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0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1" name="标题 3"/>
          <p:cNvSpPr>
            <a:spLocks noGrp="1" noChangeArrowheads="1"/>
          </p:cNvSpPr>
          <p:nvPr/>
        </p:nvSpPr>
        <p:spPr bwMode="auto">
          <a:xfrm>
            <a:off x="4882365" y="3089539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0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3" name="标题 3"/>
          <p:cNvSpPr>
            <a:spLocks noGrp="1" noChangeArrowheads="1"/>
          </p:cNvSpPr>
          <p:nvPr/>
        </p:nvSpPr>
        <p:spPr bwMode="auto">
          <a:xfrm>
            <a:off x="8614880" y="2153158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6   2   3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4" name="标题 3"/>
          <p:cNvSpPr>
            <a:spLocks noGrp="1" noChangeArrowheads="1"/>
          </p:cNvSpPr>
          <p:nvPr/>
        </p:nvSpPr>
        <p:spPr bwMode="auto">
          <a:xfrm>
            <a:off x="7558762" y="2592283"/>
            <a:ext cx="2688299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  9   4   8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8112514" y="3216112"/>
            <a:ext cx="216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标题 3"/>
          <p:cNvSpPr>
            <a:spLocks noGrp="1" noChangeArrowheads="1"/>
          </p:cNvSpPr>
          <p:nvPr/>
        </p:nvSpPr>
        <p:spPr bwMode="auto">
          <a:xfrm>
            <a:off x="9683062" y="3100934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7" name="标题 3"/>
          <p:cNvSpPr>
            <a:spLocks noGrp="1" noChangeArrowheads="1"/>
          </p:cNvSpPr>
          <p:nvPr/>
        </p:nvSpPr>
        <p:spPr bwMode="auto">
          <a:xfrm>
            <a:off x="9155258" y="3088869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8" name="标题 3"/>
          <p:cNvSpPr>
            <a:spLocks noGrp="1" noChangeArrowheads="1"/>
          </p:cNvSpPr>
          <p:nvPr/>
        </p:nvSpPr>
        <p:spPr bwMode="auto">
          <a:xfrm>
            <a:off x="8633150" y="3088869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9" name="标题 3"/>
          <p:cNvSpPr>
            <a:spLocks noGrp="1" noChangeArrowheads="1"/>
          </p:cNvSpPr>
          <p:nvPr/>
        </p:nvSpPr>
        <p:spPr bwMode="auto">
          <a:xfrm>
            <a:off x="8075520" y="3100934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0" name="标题 3"/>
          <p:cNvSpPr>
            <a:spLocks noGrp="1" noChangeArrowheads="1"/>
          </p:cNvSpPr>
          <p:nvPr/>
        </p:nvSpPr>
        <p:spPr bwMode="auto">
          <a:xfrm>
            <a:off x="1702112" y="2153158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7   9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1" name="标题 3"/>
          <p:cNvSpPr>
            <a:spLocks noGrp="1" noChangeArrowheads="1"/>
          </p:cNvSpPr>
          <p:nvPr/>
        </p:nvSpPr>
        <p:spPr bwMode="auto">
          <a:xfrm>
            <a:off x="1126048" y="2592283"/>
            <a:ext cx="2208245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+ 6   6   2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1510090" y="3216112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标题 3"/>
          <p:cNvSpPr>
            <a:spLocks noGrp="1" noChangeArrowheads="1"/>
          </p:cNvSpPr>
          <p:nvPr/>
        </p:nvSpPr>
        <p:spPr bwMode="auto">
          <a:xfrm>
            <a:off x="2758229" y="3100934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4" name="标题 3"/>
          <p:cNvSpPr>
            <a:spLocks noGrp="1" noChangeArrowheads="1"/>
          </p:cNvSpPr>
          <p:nvPr/>
        </p:nvSpPr>
        <p:spPr bwMode="auto">
          <a:xfrm>
            <a:off x="2230425" y="3089539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5" name="标题 3"/>
          <p:cNvSpPr>
            <a:spLocks noGrp="1" noChangeArrowheads="1"/>
          </p:cNvSpPr>
          <p:nvPr/>
        </p:nvSpPr>
        <p:spPr bwMode="auto">
          <a:xfrm>
            <a:off x="1708317" y="3089539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6" name="标题 3"/>
          <p:cNvSpPr>
            <a:spLocks noGrp="1" noChangeArrowheads="1"/>
          </p:cNvSpPr>
          <p:nvPr/>
        </p:nvSpPr>
        <p:spPr bwMode="auto">
          <a:xfrm>
            <a:off x="4342659" y="3089539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" name="文本框 10245"/>
          <p:cNvSpPr txBox="1">
            <a:spLocks noChangeArrowheads="1"/>
          </p:cNvSpPr>
          <p:nvPr/>
        </p:nvSpPr>
        <p:spPr bwMode="auto">
          <a:xfrm>
            <a:off x="766898" y="747651"/>
            <a:ext cx="6336704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计算。</a:t>
            </a:r>
            <a:r>
              <a:rPr lang="en-US" altLang="zh-CN" sz="3200" b="1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/>
      <p:bldP spid="11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108211" y="73806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2</a:t>
            </a:r>
            <a:endParaRPr lang="zh-CN" altLang="en-US" sz="2800" b="1" dirty="0"/>
          </a:p>
        </p:txBody>
      </p:sp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757575" y="737927"/>
            <a:ext cx="547260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先找出错在哪里，再改正过来。</a:t>
            </a:r>
            <a:r>
              <a:rPr lang="en-US" altLang="zh-CN" sz="3200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3200" dirty="0">
              <a:solidFill>
                <a:srgbClr val="0000FF"/>
              </a:solidFill>
              <a:latin typeface="+mn-ea"/>
            </a:endParaRPr>
          </a:p>
        </p:txBody>
      </p:sp>
      <p:pic>
        <p:nvPicPr>
          <p:cNvPr id="10" name="图片 9" descr="71－第2题.pn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8065" y="2392400"/>
            <a:ext cx="3840000" cy="3148572"/>
          </a:xfrm>
          <a:prstGeom prst="rect">
            <a:avLst/>
          </a:prstGeom>
        </p:spPr>
      </p:pic>
      <p:sp>
        <p:nvSpPr>
          <p:cNvPr id="11" name="标题 3"/>
          <p:cNvSpPr>
            <a:spLocks noGrp="1" noChangeArrowheads="1"/>
          </p:cNvSpPr>
          <p:nvPr/>
        </p:nvSpPr>
        <p:spPr bwMode="auto">
          <a:xfrm>
            <a:off x="1799389" y="3360790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6  5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2" name="标题 3"/>
          <p:cNvSpPr>
            <a:spLocks noGrp="1" noChangeArrowheads="1"/>
          </p:cNvSpPr>
          <p:nvPr/>
        </p:nvSpPr>
        <p:spPr bwMode="auto">
          <a:xfrm>
            <a:off x="1519610" y="3799915"/>
            <a:ext cx="1911959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+ 2  4  3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751360" y="4432453"/>
            <a:ext cx="160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标题 3"/>
          <p:cNvSpPr>
            <a:spLocks noGrp="1" noChangeArrowheads="1"/>
          </p:cNvSpPr>
          <p:nvPr/>
        </p:nvSpPr>
        <p:spPr bwMode="auto">
          <a:xfrm>
            <a:off x="2855506" y="4296501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5" name="标题 3"/>
          <p:cNvSpPr>
            <a:spLocks noGrp="1" noChangeArrowheads="1"/>
          </p:cNvSpPr>
          <p:nvPr/>
        </p:nvSpPr>
        <p:spPr bwMode="auto">
          <a:xfrm>
            <a:off x="2441371" y="4297171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0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6" name="标题 3"/>
          <p:cNvSpPr>
            <a:spLocks noGrp="1" noChangeArrowheads="1"/>
          </p:cNvSpPr>
          <p:nvPr/>
        </p:nvSpPr>
        <p:spPr bwMode="auto">
          <a:xfrm>
            <a:off x="2006590" y="4297163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17" name="图片 16" descr="71－第2题.pn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7192" y="2460232"/>
            <a:ext cx="3840000" cy="3148572"/>
          </a:xfrm>
          <a:prstGeom prst="rect">
            <a:avLst/>
          </a:prstGeom>
        </p:spPr>
      </p:pic>
      <p:pic>
        <p:nvPicPr>
          <p:cNvPr id="18" name="图片 17" descr="71－第2题.pn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36446" y="2460232"/>
            <a:ext cx="3840000" cy="3148572"/>
          </a:xfrm>
          <a:prstGeom prst="rect">
            <a:avLst/>
          </a:prstGeom>
        </p:spPr>
      </p:pic>
      <p:sp>
        <p:nvSpPr>
          <p:cNvPr id="19" name="标题 3"/>
          <p:cNvSpPr>
            <a:spLocks noGrp="1" noChangeArrowheads="1"/>
          </p:cNvSpPr>
          <p:nvPr/>
        </p:nvSpPr>
        <p:spPr bwMode="auto">
          <a:xfrm>
            <a:off x="8791182" y="3360782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6  3  4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0" name="标题 3"/>
          <p:cNvSpPr>
            <a:spLocks noGrp="1" noChangeArrowheads="1"/>
          </p:cNvSpPr>
          <p:nvPr/>
        </p:nvSpPr>
        <p:spPr bwMode="auto">
          <a:xfrm>
            <a:off x="8511404" y="3799907"/>
            <a:ext cx="1911959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+ 5  6  9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8770586" y="4432445"/>
            <a:ext cx="160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标题 3"/>
          <p:cNvSpPr>
            <a:spLocks noGrp="1" noChangeArrowheads="1"/>
          </p:cNvSpPr>
          <p:nvPr/>
        </p:nvSpPr>
        <p:spPr bwMode="auto">
          <a:xfrm>
            <a:off x="9847299" y="4308558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3" name="标题 3"/>
          <p:cNvSpPr>
            <a:spLocks noGrp="1" noChangeArrowheads="1"/>
          </p:cNvSpPr>
          <p:nvPr/>
        </p:nvSpPr>
        <p:spPr bwMode="auto">
          <a:xfrm>
            <a:off x="9445229" y="4309228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0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4" name="标题 3"/>
          <p:cNvSpPr>
            <a:spLocks noGrp="1" noChangeArrowheads="1"/>
          </p:cNvSpPr>
          <p:nvPr/>
        </p:nvSpPr>
        <p:spPr bwMode="auto">
          <a:xfrm>
            <a:off x="9031208" y="4320623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5" name="标题 3"/>
          <p:cNvSpPr>
            <a:spLocks noGrp="1" noChangeArrowheads="1"/>
          </p:cNvSpPr>
          <p:nvPr/>
        </p:nvSpPr>
        <p:spPr bwMode="auto">
          <a:xfrm>
            <a:off x="5297895" y="3355402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7  6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6" name="标题 3"/>
          <p:cNvSpPr>
            <a:spLocks noGrp="1" noChangeArrowheads="1"/>
          </p:cNvSpPr>
          <p:nvPr/>
        </p:nvSpPr>
        <p:spPr bwMode="auto">
          <a:xfrm>
            <a:off x="5006829" y="3794527"/>
            <a:ext cx="1911959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+ 6  4  6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5229434" y="4427065"/>
            <a:ext cx="160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标题 3"/>
          <p:cNvSpPr>
            <a:spLocks noGrp="1" noChangeArrowheads="1"/>
          </p:cNvSpPr>
          <p:nvPr/>
        </p:nvSpPr>
        <p:spPr bwMode="auto">
          <a:xfrm>
            <a:off x="6342723" y="4266983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9" name="标题 3"/>
          <p:cNvSpPr>
            <a:spLocks noGrp="1" noChangeArrowheads="1"/>
          </p:cNvSpPr>
          <p:nvPr/>
        </p:nvSpPr>
        <p:spPr bwMode="auto">
          <a:xfrm>
            <a:off x="5899918" y="4265030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0" name="标题 3"/>
          <p:cNvSpPr>
            <a:spLocks noGrp="1" noChangeArrowheads="1"/>
          </p:cNvSpPr>
          <p:nvPr/>
        </p:nvSpPr>
        <p:spPr bwMode="auto">
          <a:xfrm>
            <a:off x="5525856" y="4275755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1" name="标题 3"/>
          <p:cNvSpPr>
            <a:spLocks noGrp="1" noChangeArrowheads="1"/>
          </p:cNvSpPr>
          <p:nvPr/>
        </p:nvSpPr>
        <p:spPr bwMode="auto">
          <a:xfrm>
            <a:off x="8673397" y="4308470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2" name="标题 3"/>
          <p:cNvSpPr>
            <a:spLocks noGrp="1" noChangeArrowheads="1"/>
          </p:cNvSpPr>
          <p:nvPr/>
        </p:nvSpPr>
        <p:spPr bwMode="auto">
          <a:xfrm>
            <a:off x="2007783" y="4306695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3" name="标题 3"/>
          <p:cNvSpPr>
            <a:spLocks noGrp="1" noChangeArrowheads="1"/>
          </p:cNvSpPr>
          <p:nvPr/>
        </p:nvSpPr>
        <p:spPr bwMode="auto">
          <a:xfrm>
            <a:off x="2008026" y="4297171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4" name="标题 3"/>
          <p:cNvSpPr>
            <a:spLocks noGrp="1" noChangeArrowheads="1"/>
          </p:cNvSpPr>
          <p:nvPr/>
        </p:nvSpPr>
        <p:spPr bwMode="auto">
          <a:xfrm>
            <a:off x="5890885" y="4276425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5" name="标题 3"/>
          <p:cNvSpPr>
            <a:spLocks noGrp="1" noChangeArrowheads="1"/>
          </p:cNvSpPr>
          <p:nvPr/>
        </p:nvSpPr>
        <p:spPr bwMode="auto">
          <a:xfrm>
            <a:off x="5916523" y="4267653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6" name="标题 3"/>
          <p:cNvSpPr>
            <a:spLocks noGrp="1" noChangeArrowheads="1"/>
          </p:cNvSpPr>
          <p:nvPr/>
        </p:nvSpPr>
        <p:spPr bwMode="auto">
          <a:xfrm>
            <a:off x="9020368" y="4308348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7" name="标题 3"/>
          <p:cNvSpPr>
            <a:spLocks noGrp="1" noChangeArrowheads="1"/>
          </p:cNvSpPr>
          <p:nvPr/>
        </p:nvSpPr>
        <p:spPr bwMode="auto">
          <a:xfrm>
            <a:off x="9020368" y="4312317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4" grpId="0"/>
      <p:bldP spid="29" grpId="0"/>
      <p:bldP spid="32" grpId="0"/>
      <p:bldP spid="33" grpId="0"/>
      <p:bldP spid="33" grpId="1"/>
      <p:bldP spid="34" grpId="0"/>
      <p:bldP spid="34" grpId="1"/>
      <p:bldP spid="35" grpId="0"/>
      <p:bldP spid="36" grpId="0"/>
      <p:bldP spid="36" grpId="1"/>
      <p:bldP spid="3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108211" y="73806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3</a:t>
            </a:r>
            <a:endParaRPr lang="zh-CN" altLang="en-US" sz="2800" b="1" dirty="0"/>
          </a:p>
        </p:txBody>
      </p:sp>
      <p:sp>
        <p:nvSpPr>
          <p:cNvPr id="5" name="文本框 10245"/>
          <p:cNvSpPr txBox="1">
            <a:spLocks noChangeArrowheads="1"/>
          </p:cNvSpPr>
          <p:nvPr/>
        </p:nvSpPr>
        <p:spPr bwMode="auto">
          <a:xfrm>
            <a:off x="751563" y="746418"/>
            <a:ext cx="470452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用竖式计算，并验算。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6" name="文本框 10245"/>
          <p:cNvSpPr txBox="1">
            <a:spLocks noChangeArrowheads="1"/>
          </p:cNvSpPr>
          <p:nvPr/>
        </p:nvSpPr>
        <p:spPr bwMode="auto">
          <a:xfrm>
            <a:off x="2335257" y="1884236"/>
            <a:ext cx="211223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spc="-133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535</a:t>
            </a:r>
            <a:r>
              <a:rPr lang="zh-CN" altLang="en-US" sz="2800" spc="-133" dirty="0">
                <a:latin typeface="+mn-ea"/>
                <a:sym typeface="宋体" panose="02010600030101010101" pitchFamily="2" charset="-122"/>
              </a:rPr>
              <a:t>＋</a:t>
            </a:r>
            <a:r>
              <a:rPr lang="en-US" altLang="zh-CN" sz="2800" spc="-133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89</a:t>
            </a:r>
            <a:endParaRPr lang="zh-CN" altLang="en-US" sz="2800" spc="-133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6774688" y="1884236"/>
            <a:ext cx="192021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spc="-133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238</a:t>
            </a:r>
            <a:r>
              <a:rPr lang="zh-CN" altLang="en-US" sz="2800" spc="-133" dirty="0">
                <a:latin typeface="+mn-ea"/>
                <a:sym typeface="宋体" panose="02010600030101010101" pitchFamily="2" charset="-122"/>
              </a:rPr>
              <a:t>＋</a:t>
            </a:r>
            <a:r>
              <a:rPr lang="en-US" altLang="zh-CN" sz="2800" spc="-133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907</a:t>
            </a:r>
            <a:endParaRPr lang="zh-CN" altLang="en-US" sz="2800" spc="-133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1" name="文本框 10245"/>
          <p:cNvSpPr txBox="1">
            <a:spLocks noChangeArrowheads="1"/>
          </p:cNvSpPr>
          <p:nvPr/>
        </p:nvSpPr>
        <p:spPr bwMode="auto">
          <a:xfrm>
            <a:off x="3837986" y="1884236"/>
            <a:ext cx="132890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sym typeface="宋体" panose="02010600030101010101" pitchFamily="2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624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2" name="文本框 10245"/>
          <p:cNvSpPr txBox="1">
            <a:spLocks noChangeArrowheads="1"/>
          </p:cNvSpPr>
          <p:nvPr/>
        </p:nvSpPr>
        <p:spPr bwMode="auto">
          <a:xfrm>
            <a:off x="8421684" y="1884236"/>
            <a:ext cx="139147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sym typeface="宋体" panose="02010600030101010101" pitchFamily="2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1145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8" name="标题 3"/>
          <p:cNvSpPr>
            <a:spLocks noGrp="1" noChangeArrowheads="1"/>
          </p:cNvSpPr>
          <p:nvPr/>
        </p:nvSpPr>
        <p:spPr bwMode="auto">
          <a:xfrm>
            <a:off x="7564648" y="2476271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2   3   8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9" name="标题 3"/>
          <p:cNvSpPr>
            <a:spLocks noGrp="1" noChangeArrowheads="1"/>
          </p:cNvSpPr>
          <p:nvPr/>
        </p:nvSpPr>
        <p:spPr bwMode="auto">
          <a:xfrm>
            <a:off x="6652339" y="2915397"/>
            <a:ext cx="254449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 9   0   7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7079104" y="3539225"/>
            <a:ext cx="21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标题 3"/>
          <p:cNvSpPr>
            <a:spLocks noGrp="1" noChangeArrowheads="1"/>
          </p:cNvSpPr>
          <p:nvPr/>
        </p:nvSpPr>
        <p:spPr bwMode="auto">
          <a:xfrm>
            <a:off x="8620765" y="3411982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2" name="标题 3"/>
          <p:cNvSpPr>
            <a:spLocks noGrp="1" noChangeArrowheads="1"/>
          </p:cNvSpPr>
          <p:nvPr/>
        </p:nvSpPr>
        <p:spPr bwMode="auto">
          <a:xfrm>
            <a:off x="8105026" y="3424718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3" name="标题 3"/>
          <p:cNvSpPr>
            <a:spLocks noGrp="1" noChangeArrowheads="1"/>
          </p:cNvSpPr>
          <p:nvPr/>
        </p:nvSpPr>
        <p:spPr bwMode="auto">
          <a:xfrm>
            <a:off x="7582918" y="3424718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4" name="标题 3"/>
          <p:cNvSpPr>
            <a:spLocks noGrp="1" noChangeArrowheads="1"/>
          </p:cNvSpPr>
          <p:nvPr/>
        </p:nvSpPr>
        <p:spPr bwMode="auto">
          <a:xfrm>
            <a:off x="3054660" y="2476271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5   3   5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5" name="标题 3"/>
          <p:cNvSpPr>
            <a:spLocks noGrp="1" noChangeArrowheads="1"/>
          </p:cNvSpPr>
          <p:nvPr/>
        </p:nvSpPr>
        <p:spPr bwMode="auto">
          <a:xfrm>
            <a:off x="2574607" y="2915397"/>
            <a:ext cx="2112235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     8   9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2831335" y="3518875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标题 3"/>
          <p:cNvSpPr>
            <a:spLocks noGrp="1" noChangeArrowheads="1"/>
          </p:cNvSpPr>
          <p:nvPr/>
        </p:nvSpPr>
        <p:spPr bwMode="auto">
          <a:xfrm>
            <a:off x="4110777" y="3400588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8" name="标题 3"/>
          <p:cNvSpPr>
            <a:spLocks noGrp="1" noChangeArrowheads="1"/>
          </p:cNvSpPr>
          <p:nvPr/>
        </p:nvSpPr>
        <p:spPr bwMode="auto">
          <a:xfrm>
            <a:off x="3582973" y="3400588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9" name="标题 3"/>
          <p:cNvSpPr>
            <a:spLocks noGrp="1" noChangeArrowheads="1"/>
          </p:cNvSpPr>
          <p:nvPr/>
        </p:nvSpPr>
        <p:spPr bwMode="auto">
          <a:xfrm>
            <a:off x="3060865" y="3400588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3" name="标题 3"/>
          <p:cNvSpPr>
            <a:spLocks noGrp="1" noChangeArrowheads="1"/>
          </p:cNvSpPr>
          <p:nvPr/>
        </p:nvSpPr>
        <p:spPr bwMode="auto">
          <a:xfrm>
            <a:off x="7553351" y="4340243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9   0   7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4" name="标题 3"/>
          <p:cNvSpPr>
            <a:spLocks noGrp="1" noChangeArrowheads="1"/>
          </p:cNvSpPr>
          <p:nvPr/>
        </p:nvSpPr>
        <p:spPr bwMode="auto">
          <a:xfrm>
            <a:off x="6748350" y="4779369"/>
            <a:ext cx="2437183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 2   3   8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7067807" y="5403197"/>
            <a:ext cx="21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标题 3"/>
          <p:cNvSpPr>
            <a:spLocks noGrp="1" noChangeArrowheads="1"/>
          </p:cNvSpPr>
          <p:nvPr/>
        </p:nvSpPr>
        <p:spPr bwMode="auto">
          <a:xfrm>
            <a:off x="8609468" y="5288019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7" name="标题 3"/>
          <p:cNvSpPr>
            <a:spLocks noGrp="1" noChangeArrowheads="1"/>
          </p:cNvSpPr>
          <p:nvPr/>
        </p:nvSpPr>
        <p:spPr bwMode="auto">
          <a:xfrm>
            <a:off x="8093729" y="5288690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8" name="标题 3"/>
          <p:cNvSpPr>
            <a:spLocks noGrp="1" noChangeArrowheads="1"/>
          </p:cNvSpPr>
          <p:nvPr/>
        </p:nvSpPr>
        <p:spPr bwMode="auto">
          <a:xfrm>
            <a:off x="7571621" y="5288690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9" name="标题 3"/>
          <p:cNvSpPr>
            <a:spLocks noGrp="1" noChangeArrowheads="1"/>
          </p:cNvSpPr>
          <p:nvPr/>
        </p:nvSpPr>
        <p:spPr bwMode="auto">
          <a:xfrm>
            <a:off x="3043363" y="4340243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8   9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0" name="标题 3"/>
          <p:cNvSpPr>
            <a:spLocks noGrp="1" noChangeArrowheads="1"/>
          </p:cNvSpPr>
          <p:nvPr/>
        </p:nvSpPr>
        <p:spPr bwMode="auto">
          <a:xfrm>
            <a:off x="2563309" y="4779369"/>
            <a:ext cx="2112235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+ 5   3   5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2901986" y="5403197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标题 3"/>
          <p:cNvSpPr>
            <a:spLocks noGrp="1" noChangeArrowheads="1"/>
          </p:cNvSpPr>
          <p:nvPr/>
        </p:nvSpPr>
        <p:spPr bwMode="auto">
          <a:xfrm>
            <a:off x="4099480" y="5276625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3" name="标题 3"/>
          <p:cNvSpPr>
            <a:spLocks noGrp="1" noChangeArrowheads="1"/>
          </p:cNvSpPr>
          <p:nvPr/>
        </p:nvSpPr>
        <p:spPr bwMode="auto">
          <a:xfrm>
            <a:off x="3571676" y="5276625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4" name="标题 3"/>
          <p:cNvSpPr>
            <a:spLocks noGrp="1" noChangeArrowheads="1"/>
          </p:cNvSpPr>
          <p:nvPr/>
        </p:nvSpPr>
        <p:spPr bwMode="auto">
          <a:xfrm>
            <a:off x="3037503" y="5276625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5" name="文本框 10245"/>
          <p:cNvSpPr txBox="1">
            <a:spLocks noChangeArrowheads="1"/>
          </p:cNvSpPr>
          <p:nvPr/>
        </p:nvSpPr>
        <p:spPr bwMode="auto">
          <a:xfrm>
            <a:off x="2360007" y="3956201"/>
            <a:ext cx="1344149" cy="543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+mn-ea"/>
                <a:sym typeface="宋体" panose="02010600030101010101" pitchFamily="2" charset="-122"/>
              </a:rPr>
              <a:t>验算：</a:t>
            </a:r>
            <a:r>
              <a:rPr lang="en-US" altLang="zh-CN" sz="2800" dirty="0">
                <a:solidFill>
                  <a:schemeClr val="accent1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en-US" altLang="zh-CN" sz="2800" dirty="0">
              <a:solidFill>
                <a:schemeClr val="accent1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66" name="标题 3"/>
          <p:cNvSpPr>
            <a:spLocks noGrp="1" noChangeArrowheads="1"/>
          </p:cNvSpPr>
          <p:nvPr/>
        </p:nvSpPr>
        <p:spPr bwMode="auto">
          <a:xfrm>
            <a:off x="7133411" y="3424718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7" name="标题 3"/>
          <p:cNvSpPr>
            <a:spLocks noGrp="1" noChangeArrowheads="1"/>
          </p:cNvSpPr>
          <p:nvPr/>
        </p:nvSpPr>
        <p:spPr bwMode="auto">
          <a:xfrm>
            <a:off x="7121346" y="5288690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70" name="文本框 10245"/>
          <p:cNvSpPr txBox="1">
            <a:spLocks noChangeArrowheads="1"/>
          </p:cNvSpPr>
          <p:nvPr/>
        </p:nvSpPr>
        <p:spPr bwMode="auto">
          <a:xfrm>
            <a:off x="5909888" y="3956201"/>
            <a:ext cx="1344149" cy="543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+mn-ea"/>
                <a:sym typeface="宋体" panose="02010600030101010101" pitchFamily="2" charset="-122"/>
              </a:rPr>
              <a:t>验算：</a:t>
            </a:r>
            <a:r>
              <a:rPr lang="en-US" altLang="zh-CN" sz="2800" dirty="0">
                <a:solidFill>
                  <a:schemeClr val="accent1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en-US" altLang="zh-CN" sz="2800" dirty="0">
              <a:solidFill>
                <a:schemeClr val="accent1"/>
              </a:solidFill>
              <a:latin typeface="+mn-ea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28" grpId="0"/>
      <p:bldP spid="28" grpId="1"/>
      <p:bldP spid="29" grpId="0"/>
      <p:bldP spid="29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7" grpId="0"/>
      <p:bldP spid="37" grpId="1"/>
      <p:bldP spid="38" grpId="0"/>
      <p:bldP spid="38" grpId="1"/>
      <p:bldP spid="39" grpId="0"/>
      <p:bldP spid="39" grpId="1"/>
      <p:bldP spid="53" grpId="0"/>
      <p:bldP spid="53" grpId="1"/>
      <p:bldP spid="54" grpId="0"/>
      <p:bldP spid="54" grpId="1"/>
      <p:bldP spid="56" grpId="0"/>
      <p:bldP spid="56" grpId="1"/>
      <p:bldP spid="57" grpId="0"/>
      <p:bldP spid="57" grpId="1"/>
      <p:bldP spid="58" grpId="0"/>
      <p:bldP spid="58" grpId="1"/>
      <p:bldP spid="59" grpId="0"/>
      <p:bldP spid="59" grpId="1"/>
      <p:bldP spid="60" grpId="0"/>
      <p:bldP spid="60" grpId="1"/>
      <p:bldP spid="62" grpId="0"/>
      <p:bldP spid="62" grpId="1"/>
      <p:bldP spid="63" grpId="0"/>
      <p:bldP spid="63" grpId="1"/>
      <p:bldP spid="64" grpId="0"/>
      <p:bldP spid="64" grpId="1"/>
      <p:bldP spid="65" grpId="0"/>
      <p:bldP spid="65" grpId="1"/>
      <p:bldP spid="66" grpId="0"/>
      <p:bldP spid="66" grpId="1"/>
      <p:bldP spid="67" grpId="0"/>
      <p:bldP spid="67" grpId="1"/>
      <p:bldP spid="70" grpId="0"/>
      <p:bldP spid="70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108211" y="73806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3</a:t>
            </a:r>
            <a:endParaRPr lang="zh-CN" altLang="en-US" sz="2800" b="1" dirty="0"/>
          </a:p>
        </p:txBody>
      </p:sp>
      <p:sp>
        <p:nvSpPr>
          <p:cNvPr id="5" name="文本框 10245"/>
          <p:cNvSpPr txBox="1">
            <a:spLocks noChangeArrowheads="1"/>
          </p:cNvSpPr>
          <p:nvPr/>
        </p:nvSpPr>
        <p:spPr bwMode="auto">
          <a:xfrm>
            <a:off x="751563" y="746418"/>
            <a:ext cx="470452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用竖式计算，并验算。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6" name="文本框 10245"/>
          <p:cNvSpPr txBox="1">
            <a:spLocks noChangeArrowheads="1"/>
          </p:cNvSpPr>
          <p:nvPr/>
        </p:nvSpPr>
        <p:spPr bwMode="auto">
          <a:xfrm>
            <a:off x="2335257" y="1884236"/>
            <a:ext cx="211223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spc="-133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910</a:t>
            </a:r>
            <a:r>
              <a:rPr lang="zh-CN" altLang="en-US" sz="2800" spc="-133" dirty="0">
                <a:latin typeface="+mn-ea"/>
                <a:sym typeface="宋体" panose="02010600030101010101" pitchFamily="2" charset="-122"/>
              </a:rPr>
              <a:t>＋</a:t>
            </a:r>
            <a:r>
              <a:rPr lang="en-US" altLang="zh-CN" sz="2800" spc="-133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90</a:t>
            </a:r>
            <a:endParaRPr lang="zh-CN" altLang="en-US" sz="2800" spc="-133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6774688" y="1884236"/>
            <a:ext cx="1920213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spc="-133" dirty="0">
                <a:latin typeface="+mn-ea"/>
                <a:sym typeface="宋体" panose="02010600030101010101" pitchFamily="2" charset="-122"/>
              </a:rPr>
              <a:t>647＋353</a:t>
            </a:r>
            <a:endParaRPr sz="2800" spc="-133" dirty="0"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11" name="文本框 10245"/>
          <p:cNvSpPr txBox="1">
            <a:spLocks noChangeArrowheads="1"/>
          </p:cNvSpPr>
          <p:nvPr/>
        </p:nvSpPr>
        <p:spPr bwMode="auto">
          <a:xfrm>
            <a:off x="3837986" y="1884236"/>
            <a:ext cx="1328909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sym typeface="宋体" panose="02010600030101010101" pitchFamily="2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1000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2" name="文本框 10245"/>
          <p:cNvSpPr txBox="1">
            <a:spLocks noChangeArrowheads="1"/>
          </p:cNvSpPr>
          <p:nvPr/>
        </p:nvSpPr>
        <p:spPr bwMode="auto">
          <a:xfrm>
            <a:off x="8421684" y="1884236"/>
            <a:ext cx="1391477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sym typeface="宋体" panose="02010600030101010101" pitchFamily="2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1000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8" name="标题 3"/>
          <p:cNvSpPr>
            <a:spLocks noGrp="1" noChangeArrowheads="1"/>
          </p:cNvSpPr>
          <p:nvPr/>
        </p:nvSpPr>
        <p:spPr bwMode="auto">
          <a:xfrm>
            <a:off x="7564648" y="2476271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6   4   7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9" name="标题 3"/>
          <p:cNvSpPr>
            <a:spLocks noGrp="1" noChangeArrowheads="1"/>
          </p:cNvSpPr>
          <p:nvPr/>
        </p:nvSpPr>
        <p:spPr bwMode="auto">
          <a:xfrm>
            <a:off x="6652339" y="2915397"/>
            <a:ext cx="254449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 3   5   3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7079104" y="3539225"/>
            <a:ext cx="21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标题 3"/>
          <p:cNvSpPr>
            <a:spLocks noGrp="1" noChangeArrowheads="1"/>
          </p:cNvSpPr>
          <p:nvPr/>
        </p:nvSpPr>
        <p:spPr bwMode="auto">
          <a:xfrm>
            <a:off x="8620765" y="3411982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0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2" name="标题 3"/>
          <p:cNvSpPr>
            <a:spLocks noGrp="1" noChangeArrowheads="1"/>
          </p:cNvSpPr>
          <p:nvPr/>
        </p:nvSpPr>
        <p:spPr bwMode="auto">
          <a:xfrm>
            <a:off x="8105026" y="3424718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0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3" name="标题 3"/>
          <p:cNvSpPr>
            <a:spLocks noGrp="1" noChangeArrowheads="1"/>
          </p:cNvSpPr>
          <p:nvPr/>
        </p:nvSpPr>
        <p:spPr bwMode="auto">
          <a:xfrm>
            <a:off x="7582918" y="3424718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0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4" name="标题 3"/>
          <p:cNvSpPr>
            <a:spLocks noGrp="1" noChangeArrowheads="1"/>
          </p:cNvSpPr>
          <p:nvPr/>
        </p:nvSpPr>
        <p:spPr bwMode="auto">
          <a:xfrm>
            <a:off x="3054660" y="2476271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9   1   </a:t>
            </a:r>
            <a:r>
              <a:rPr lang="en-US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0</a:t>
            </a:r>
            <a:endParaRPr 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5" name="标题 3"/>
          <p:cNvSpPr>
            <a:spLocks noGrp="1" noChangeArrowheads="1"/>
          </p:cNvSpPr>
          <p:nvPr/>
        </p:nvSpPr>
        <p:spPr bwMode="auto">
          <a:xfrm>
            <a:off x="2574607" y="2915397"/>
            <a:ext cx="2112235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     9   0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2831335" y="3518875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标题 3"/>
          <p:cNvSpPr>
            <a:spLocks noGrp="1" noChangeArrowheads="1"/>
          </p:cNvSpPr>
          <p:nvPr/>
        </p:nvSpPr>
        <p:spPr bwMode="auto">
          <a:xfrm>
            <a:off x="4110777" y="3400588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0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8" name="标题 3"/>
          <p:cNvSpPr>
            <a:spLocks noGrp="1" noChangeArrowheads="1"/>
          </p:cNvSpPr>
          <p:nvPr/>
        </p:nvSpPr>
        <p:spPr bwMode="auto">
          <a:xfrm>
            <a:off x="3582973" y="3400588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0</a:t>
            </a:r>
            <a:endParaRPr 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9" name="标题 3"/>
          <p:cNvSpPr>
            <a:spLocks noGrp="1" noChangeArrowheads="1"/>
          </p:cNvSpPr>
          <p:nvPr/>
        </p:nvSpPr>
        <p:spPr bwMode="auto">
          <a:xfrm>
            <a:off x="2562860" y="3400425"/>
            <a:ext cx="1073785" cy="723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1  0</a:t>
            </a:r>
            <a:endParaRPr 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3" name="标题 3"/>
          <p:cNvSpPr>
            <a:spLocks noGrp="1" noChangeArrowheads="1"/>
          </p:cNvSpPr>
          <p:nvPr/>
        </p:nvSpPr>
        <p:spPr bwMode="auto">
          <a:xfrm>
            <a:off x="7553351" y="4340243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3   5   3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4" name="标题 3"/>
          <p:cNvSpPr>
            <a:spLocks noGrp="1" noChangeArrowheads="1"/>
          </p:cNvSpPr>
          <p:nvPr/>
        </p:nvSpPr>
        <p:spPr bwMode="auto">
          <a:xfrm>
            <a:off x="6748350" y="4779369"/>
            <a:ext cx="2437183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 6   4   7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7067807" y="5403197"/>
            <a:ext cx="211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标题 3"/>
          <p:cNvSpPr>
            <a:spLocks noGrp="1" noChangeArrowheads="1"/>
          </p:cNvSpPr>
          <p:nvPr/>
        </p:nvSpPr>
        <p:spPr bwMode="auto">
          <a:xfrm>
            <a:off x="8609468" y="5288019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0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7" name="标题 3"/>
          <p:cNvSpPr>
            <a:spLocks noGrp="1" noChangeArrowheads="1"/>
          </p:cNvSpPr>
          <p:nvPr/>
        </p:nvSpPr>
        <p:spPr bwMode="auto">
          <a:xfrm>
            <a:off x="8093729" y="5288690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0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8" name="标题 3"/>
          <p:cNvSpPr>
            <a:spLocks noGrp="1" noChangeArrowheads="1"/>
          </p:cNvSpPr>
          <p:nvPr/>
        </p:nvSpPr>
        <p:spPr bwMode="auto">
          <a:xfrm>
            <a:off x="7571621" y="5288690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0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9" name="标题 3"/>
          <p:cNvSpPr>
            <a:spLocks noGrp="1" noChangeArrowheads="1"/>
          </p:cNvSpPr>
          <p:nvPr/>
        </p:nvSpPr>
        <p:spPr bwMode="auto">
          <a:xfrm>
            <a:off x="3043363" y="4340243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9   0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0" name="标题 3"/>
          <p:cNvSpPr>
            <a:spLocks noGrp="1" noChangeArrowheads="1"/>
          </p:cNvSpPr>
          <p:nvPr/>
        </p:nvSpPr>
        <p:spPr bwMode="auto">
          <a:xfrm>
            <a:off x="2563309" y="4779369"/>
            <a:ext cx="2112235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+ 9   1   0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2901986" y="5403197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标题 3"/>
          <p:cNvSpPr>
            <a:spLocks noGrp="1" noChangeArrowheads="1"/>
          </p:cNvSpPr>
          <p:nvPr/>
        </p:nvSpPr>
        <p:spPr bwMode="auto">
          <a:xfrm>
            <a:off x="4099480" y="5276625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0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3" name="标题 3"/>
          <p:cNvSpPr>
            <a:spLocks noGrp="1" noChangeArrowheads="1"/>
          </p:cNvSpPr>
          <p:nvPr/>
        </p:nvSpPr>
        <p:spPr bwMode="auto">
          <a:xfrm>
            <a:off x="3571676" y="5276625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0</a:t>
            </a:r>
            <a:endParaRPr 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4" name="标题 3"/>
          <p:cNvSpPr>
            <a:spLocks noGrp="1" noChangeArrowheads="1"/>
          </p:cNvSpPr>
          <p:nvPr/>
        </p:nvSpPr>
        <p:spPr bwMode="auto">
          <a:xfrm>
            <a:off x="2574925" y="5276850"/>
            <a:ext cx="1038225" cy="723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1  0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5" name="文本框 10245"/>
          <p:cNvSpPr txBox="1">
            <a:spLocks noChangeArrowheads="1"/>
          </p:cNvSpPr>
          <p:nvPr/>
        </p:nvSpPr>
        <p:spPr bwMode="auto">
          <a:xfrm>
            <a:off x="2360007" y="3956201"/>
            <a:ext cx="1344149" cy="543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+mn-ea"/>
                <a:sym typeface="宋体" panose="02010600030101010101" pitchFamily="2" charset="-122"/>
              </a:rPr>
              <a:t>验算：</a:t>
            </a:r>
            <a:r>
              <a:rPr lang="en-US" altLang="zh-CN" sz="2800" dirty="0">
                <a:solidFill>
                  <a:schemeClr val="accent1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en-US" altLang="zh-CN" sz="2800" dirty="0">
              <a:solidFill>
                <a:schemeClr val="accent1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66" name="标题 3"/>
          <p:cNvSpPr>
            <a:spLocks noGrp="1" noChangeArrowheads="1"/>
          </p:cNvSpPr>
          <p:nvPr/>
        </p:nvSpPr>
        <p:spPr bwMode="auto">
          <a:xfrm>
            <a:off x="7133411" y="3424718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7" name="标题 3"/>
          <p:cNvSpPr>
            <a:spLocks noGrp="1" noChangeArrowheads="1"/>
          </p:cNvSpPr>
          <p:nvPr/>
        </p:nvSpPr>
        <p:spPr bwMode="auto">
          <a:xfrm>
            <a:off x="7121346" y="5288690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70" name="文本框 10245"/>
          <p:cNvSpPr txBox="1">
            <a:spLocks noChangeArrowheads="1"/>
          </p:cNvSpPr>
          <p:nvPr/>
        </p:nvSpPr>
        <p:spPr bwMode="auto">
          <a:xfrm>
            <a:off x="5909888" y="3956201"/>
            <a:ext cx="1344149" cy="543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+mn-ea"/>
                <a:sym typeface="宋体" panose="02010600030101010101" pitchFamily="2" charset="-122"/>
              </a:rPr>
              <a:t>验算：</a:t>
            </a:r>
            <a:r>
              <a:rPr lang="en-US" altLang="zh-CN" sz="2800" dirty="0">
                <a:solidFill>
                  <a:schemeClr val="accent1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en-US" altLang="zh-CN" sz="2800" dirty="0">
              <a:solidFill>
                <a:schemeClr val="accent1"/>
              </a:solidFill>
              <a:latin typeface="+mn-ea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28" grpId="0"/>
      <p:bldP spid="28" grpId="1"/>
      <p:bldP spid="29" grpId="0"/>
      <p:bldP spid="29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7" grpId="0"/>
      <p:bldP spid="37" grpId="1"/>
      <p:bldP spid="38" grpId="0"/>
      <p:bldP spid="38" grpId="1"/>
      <p:bldP spid="39" grpId="0"/>
      <p:bldP spid="39" grpId="1"/>
      <p:bldP spid="53" grpId="0"/>
      <p:bldP spid="53" grpId="1"/>
      <p:bldP spid="54" grpId="0"/>
      <p:bldP spid="54" grpId="1"/>
      <p:bldP spid="56" grpId="0"/>
      <p:bldP spid="56" grpId="1"/>
      <p:bldP spid="57" grpId="0"/>
      <p:bldP spid="57" grpId="1"/>
      <p:bldP spid="58" grpId="0"/>
      <p:bldP spid="58" grpId="1"/>
      <p:bldP spid="59" grpId="0"/>
      <p:bldP spid="59" grpId="1"/>
      <p:bldP spid="60" grpId="0"/>
      <p:bldP spid="60" grpId="1"/>
      <p:bldP spid="62" grpId="0"/>
      <p:bldP spid="62" grpId="1"/>
      <p:bldP spid="63" grpId="0"/>
      <p:bldP spid="63" grpId="1"/>
      <p:bldP spid="64" grpId="0"/>
      <p:bldP spid="64" grpId="1"/>
      <p:bldP spid="65" grpId="0"/>
      <p:bldP spid="65" grpId="1"/>
      <p:bldP spid="66" grpId="0"/>
      <p:bldP spid="66" grpId="1"/>
      <p:bldP spid="67" grpId="0"/>
      <p:bldP spid="67" grpId="1"/>
      <p:bldP spid="70" grpId="0"/>
      <p:bldP spid="70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429501" y="1953355"/>
            <a:ext cx="9332997" cy="3180979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bg1"/>
                </a:solidFill>
              </a:rPr>
              <a:t>三位数加三位数连续进位加的计算方法：</a:t>
            </a:r>
            <a:r>
              <a:rPr lang="en-US" altLang="zh-CN" sz="3200" dirty="0">
                <a:solidFill>
                  <a:schemeClr val="bg1"/>
                </a:solidFill>
              </a:rPr>
              <a:t>1.</a:t>
            </a:r>
            <a:r>
              <a:rPr lang="zh-CN" altLang="en-US" sz="3200" dirty="0">
                <a:solidFill>
                  <a:schemeClr val="bg1"/>
                </a:solidFill>
              </a:rPr>
              <a:t>相同数位对齐；</a:t>
            </a:r>
            <a:r>
              <a:rPr lang="en-US" altLang="zh-CN" sz="3200" dirty="0">
                <a:solidFill>
                  <a:schemeClr val="bg1"/>
                </a:solidFill>
              </a:rPr>
              <a:t>2.</a:t>
            </a:r>
            <a:r>
              <a:rPr lang="zh-CN" altLang="en-US" sz="3200" dirty="0">
                <a:solidFill>
                  <a:schemeClr val="bg1"/>
                </a:solidFill>
              </a:rPr>
              <a:t>从个位加起；</a:t>
            </a:r>
            <a:r>
              <a:rPr lang="en-US" altLang="zh-CN" sz="3200" dirty="0">
                <a:solidFill>
                  <a:schemeClr val="bg1"/>
                </a:solidFill>
              </a:rPr>
              <a:t>3.</a:t>
            </a:r>
            <a:r>
              <a:rPr lang="zh-CN" altLang="en-US" sz="3200" dirty="0">
                <a:solidFill>
                  <a:schemeClr val="bg1"/>
                </a:solidFill>
              </a:rPr>
              <a:t>哪一位上的数相加满十就向前一位进一。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71－第4题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045791" y="1508787"/>
            <a:ext cx="7144748" cy="2703419"/>
          </a:xfrm>
          <a:prstGeom prst="rect">
            <a:avLst/>
          </a:prstGeom>
        </p:spPr>
      </p:pic>
      <p:sp>
        <p:nvSpPr>
          <p:cNvPr id="6" name="AutoShape 12"/>
          <p:cNvSpPr>
            <a:spLocks noChangeArrowheads="1"/>
          </p:cNvSpPr>
          <p:nvPr/>
        </p:nvSpPr>
        <p:spPr bwMode="auto">
          <a:xfrm>
            <a:off x="2075815" y="1570990"/>
            <a:ext cx="1383030" cy="804545"/>
          </a:xfrm>
          <a:prstGeom prst="wedgeRoundRectCallout">
            <a:avLst>
              <a:gd name="adj1" fmla="val 58306"/>
              <a:gd name="adj2" fmla="val 6602"/>
              <a:gd name="adj3" fmla="val 16667"/>
            </a:avLst>
          </a:prstGeom>
          <a:noFill/>
          <a:ln w="9525">
            <a:solidFill>
              <a:srgbClr val="CC0066"/>
            </a:solidFill>
            <a:miter lim="800000"/>
          </a:ln>
          <a:effectLst/>
        </p:spPr>
        <p:txBody>
          <a:bodyPr/>
          <a:lstStyle/>
          <a:p>
            <a:pPr algn="ctr">
              <a:defRPr/>
            </a:pPr>
            <a:endParaRPr lang="zh-CN" altLang="en-US" sz="2800">
              <a:latin typeface="+mn-ea"/>
            </a:endParaRPr>
          </a:p>
        </p:txBody>
      </p:sp>
      <p:sp>
        <p:nvSpPr>
          <p:cNvPr id="7" name="AutoShape 12"/>
          <p:cNvSpPr>
            <a:spLocks noChangeArrowheads="1"/>
          </p:cNvSpPr>
          <p:nvPr/>
        </p:nvSpPr>
        <p:spPr bwMode="auto">
          <a:xfrm>
            <a:off x="5021580" y="1645285"/>
            <a:ext cx="3690620" cy="482600"/>
          </a:xfrm>
          <a:prstGeom prst="wedgeRoundRectCallout">
            <a:avLst>
              <a:gd name="adj1" fmla="val -55634"/>
              <a:gd name="adj2" fmla="val 3989"/>
              <a:gd name="adj3" fmla="val 16667"/>
            </a:avLst>
          </a:prstGeom>
          <a:noFill/>
          <a:ln w="9525">
            <a:solidFill>
              <a:srgbClr val="FF6600"/>
            </a:solidFill>
            <a:miter lim="800000"/>
          </a:ln>
          <a:effectLst/>
        </p:spPr>
        <p:txBody>
          <a:bodyPr/>
          <a:lstStyle/>
          <a:p>
            <a:pPr algn="ctr">
              <a:defRPr/>
            </a:pPr>
            <a:endParaRPr lang="zh-CN" altLang="en-US" sz="2800">
              <a:latin typeface="+mn-ea"/>
            </a:endParaRPr>
          </a:p>
        </p:txBody>
      </p:sp>
      <p:sp>
        <p:nvSpPr>
          <p:cNvPr id="8" name="文本框 10245"/>
          <p:cNvSpPr txBox="1">
            <a:spLocks noChangeArrowheads="1"/>
          </p:cNvSpPr>
          <p:nvPr/>
        </p:nvSpPr>
        <p:spPr bwMode="auto">
          <a:xfrm>
            <a:off x="2049780" y="1544955"/>
            <a:ext cx="150939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上山走了</a:t>
            </a:r>
            <a:r>
              <a:rPr lang="en-US" altLang="zh-CN" sz="24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235</a:t>
            </a:r>
            <a:r>
              <a:rPr lang="zh-CN" altLang="en-US" sz="24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米</a:t>
            </a:r>
            <a:r>
              <a:rPr lang="zh-CN" altLang="en-US" sz="2400" dirty="0">
                <a:latin typeface="+mn-ea"/>
                <a:sym typeface="宋体" panose="02010600030101010101" pitchFamily="2" charset="-122"/>
              </a:rPr>
              <a:t>。</a:t>
            </a:r>
            <a:r>
              <a:rPr lang="en-US" altLang="zh-CN" sz="2400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24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9" name="文本框 10245"/>
          <p:cNvSpPr txBox="1">
            <a:spLocks noChangeArrowheads="1"/>
          </p:cNvSpPr>
          <p:nvPr/>
        </p:nvSpPr>
        <p:spPr bwMode="auto">
          <a:xfrm>
            <a:off x="5142865" y="1656080"/>
            <a:ext cx="367728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下山的路比上山多</a:t>
            </a:r>
            <a:r>
              <a:rPr lang="en-US" altLang="zh-CN" sz="24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85</a:t>
            </a:r>
            <a:r>
              <a:rPr lang="zh-CN" altLang="en-US" sz="24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米</a:t>
            </a:r>
            <a:r>
              <a:rPr lang="zh-CN" altLang="en-US" sz="2400" dirty="0">
                <a:latin typeface="+mn-ea"/>
                <a:sym typeface="宋体" panose="02010600030101010101" pitchFamily="2" charset="-122"/>
              </a:rPr>
              <a:t>。</a:t>
            </a:r>
            <a:r>
              <a:rPr lang="en-US" altLang="zh-CN" sz="2400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24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1" name="文本框 10245"/>
          <p:cNvSpPr txBox="1">
            <a:spLocks noChangeArrowheads="1"/>
          </p:cNvSpPr>
          <p:nvPr/>
        </p:nvSpPr>
        <p:spPr bwMode="auto">
          <a:xfrm>
            <a:off x="1991375" y="4547286"/>
            <a:ext cx="201622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235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＋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85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2" name="文本框 10245"/>
          <p:cNvSpPr txBox="1">
            <a:spLocks noChangeArrowheads="1"/>
          </p:cNvSpPr>
          <p:nvPr/>
        </p:nvSpPr>
        <p:spPr bwMode="auto">
          <a:xfrm>
            <a:off x="5669758" y="5931766"/>
            <a:ext cx="451250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答：下山要走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320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米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13" name="文本框 10245"/>
          <p:cNvSpPr txBox="1">
            <a:spLocks noChangeArrowheads="1"/>
          </p:cNvSpPr>
          <p:nvPr/>
        </p:nvSpPr>
        <p:spPr bwMode="auto">
          <a:xfrm>
            <a:off x="3560114" y="4547286"/>
            <a:ext cx="249627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320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（米）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4" name="标题 3"/>
          <p:cNvSpPr>
            <a:spLocks noGrp="1" noChangeArrowheads="1"/>
          </p:cNvSpPr>
          <p:nvPr/>
        </p:nvSpPr>
        <p:spPr bwMode="auto">
          <a:xfrm>
            <a:off x="3095706" y="4979143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2   3   5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5" name="标题 3"/>
          <p:cNvSpPr>
            <a:spLocks noGrp="1" noChangeArrowheads="1"/>
          </p:cNvSpPr>
          <p:nvPr/>
        </p:nvSpPr>
        <p:spPr bwMode="auto">
          <a:xfrm>
            <a:off x="2615653" y="5418268"/>
            <a:ext cx="2112235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      8   5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2824659" y="6042097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标题 3"/>
          <p:cNvSpPr>
            <a:spLocks noGrp="1" noChangeArrowheads="1"/>
          </p:cNvSpPr>
          <p:nvPr/>
        </p:nvSpPr>
        <p:spPr bwMode="auto">
          <a:xfrm>
            <a:off x="4151823" y="5926919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0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8" name="标题 3"/>
          <p:cNvSpPr>
            <a:spLocks noGrp="1" noChangeArrowheads="1"/>
          </p:cNvSpPr>
          <p:nvPr/>
        </p:nvSpPr>
        <p:spPr bwMode="auto">
          <a:xfrm>
            <a:off x="3624019" y="5915524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9" name="标题 3"/>
          <p:cNvSpPr>
            <a:spLocks noGrp="1" noChangeArrowheads="1"/>
          </p:cNvSpPr>
          <p:nvPr/>
        </p:nvSpPr>
        <p:spPr bwMode="auto">
          <a:xfrm>
            <a:off x="3113976" y="5927589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209385" y="754499"/>
            <a:ext cx="39223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200" b="1" dirty="0"/>
              <a:t>1. 下山要走多少米？ 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7" grpId="0"/>
      <p:bldP spid="17" grpId="1"/>
      <p:bldP spid="18" grpId="0"/>
      <p:bldP spid="18" grpId="1"/>
      <p:bldP spid="19" grpId="0"/>
      <p:bldP spid="19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245"/>
          <p:cNvSpPr txBox="1">
            <a:spLocks noChangeArrowheads="1"/>
          </p:cNvSpPr>
          <p:nvPr/>
        </p:nvSpPr>
        <p:spPr bwMode="auto">
          <a:xfrm>
            <a:off x="3348727" y="2555813"/>
            <a:ext cx="4704523" cy="6516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195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接近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200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，比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200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小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；</a:t>
            </a:r>
            <a:endParaRPr lang="zh-CN" altLang="en-US" sz="2800" dirty="0">
              <a:solidFill>
                <a:srgbClr val="FF0000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5" name="文本框 10245"/>
          <p:cNvSpPr txBox="1">
            <a:spLocks noChangeArrowheads="1"/>
          </p:cNvSpPr>
          <p:nvPr/>
        </p:nvSpPr>
        <p:spPr bwMode="auto">
          <a:xfrm>
            <a:off x="3348727" y="3412418"/>
            <a:ext cx="4800533" cy="6516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198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接近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200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，比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200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小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；</a:t>
            </a:r>
            <a:endParaRPr lang="zh-CN" altLang="en-US" sz="2800" dirty="0">
              <a:solidFill>
                <a:srgbClr val="FF0000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6" name="文本框 10245"/>
          <p:cNvSpPr txBox="1">
            <a:spLocks noChangeArrowheads="1"/>
          </p:cNvSpPr>
          <p:nvPr/>
        </p:nvSpPr>
        <p:spPr bwMode="auto">
          <a:xfrm>
            <a:off x="3348990" y="4430395"/>
            <a:ext cx="434848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所以：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195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198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＜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400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3409315" y="5220335"/>
            <a:ext cx="286131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答：够坐。</a:t>
            </a:r>
            <a:endParaRPr lang="zh-CN" altLang="en-US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73710" y="549275"/>
            <a:ext cx="1142492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200" b="1" dirty="0"/>
              <a:t>2</a:t>
            </a:r>
            <a:r>
              <a:rPr lang="zh-CN" altLang="en-US" sz="3200" b="1" dirty="0"/>
              <a:t>.</a:t>
            </a:r>
            <a:r>
              <a:rPr lang="zh-CN" altLang="en-US" sz="3200" dirty="0"/>
              <a:t> 一年级和二年级的学生到剧场看演出，一年级有195人，二年级有198人。剧场共有400个座位，够坐吗？为什么？（口答）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4"/>
          <p:cNvSpPr/>
          <p:nvPr/>
        </p:nvSpPr>
        <p:spPr>
          <a:xfrm>
            <a:off x="343535" y="4236085"/>
            <a:ext cx="11528425" cy="2147570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442859" y="4519893"/>
            <a:ext cx="10895887" cy="662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</a:rPr>
              <a:t>重点</a:t>
            </a:r>
            <a:r>
              <a:rPr lang="en-US" altLang="zh-CN" sz="2800" dirty="0">
                <a:solidFill>
                  <a:schemeClr val="bg1"/>
                </a:solidFill>
              </a:rPr>
              <a:t>】</a:t>
            </a:r>
            <a:r>
              <a:rPr lang="zh-CN" altLang="en-US" sz="2800" dirty="0"/>
              <a:t>掌握三位数加三位数连续进位加法的计算方法。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454923" y="5281183"/>
            <a:ext cx="10895887" cy="662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</a:rPr>
              <a:t>难点</a:t>
            </a:r>
            <a:r>
              <a:rPr lang="en-US" altLang="zh-CN" sz="2800" dirty="0">
                <a:solidFill>
                  <a:schemeClr val="bg1"/>
                </a:solidFill>
              </a:rPr>
              <a:t>】</a:t>
            </a:r>
            <a:r>
              <a:rPr lang="zh-CN" altLang="en-US" sz="2800" dirty="0"/>
              <a:t>估算意识的培养。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488315" y="732155"/>
            <a:ext cx="1125220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经历探索连续进位加的计算过程，理解算理，掌握用竖式计算三位数加两、三位数连续进位加法的计算方法。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结合具体的情境进行估算，增强估算意识，提高估算的能力。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518020" y="724099"/>
            <a:ext cx="11397755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/>
              <a:t>先笔算，再说说笔算加法时要注意什么，如果个位、十位都满十，怎么办？</a:t>
            </a:r>
            <a:endParaRPr lang="zh-CN" altLang="en-US" sz="3200" b="1" dirty="0"/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3327557" y="2391247"/>
            <a:ext cx="466185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/>
              <a:t>85+47=               29+36=</a:t>
            </a:r>
            <a:endParaRPr lang="en-US" altLang="zh-CN" sz="2800" b="1" dirty="0"/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3640634" y="3228300"/>
            <a:ext cx="84189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/>
              <a:t>8  5</a:t>
            </a:r>
            <a:endParaRPr lang="en-US" altLang="zh-CN" sz="2800" b="1"/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3044423" y="3763575"/>
            <a:ext cx="143821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/>
              <a:t>+   4  7</a:t>
            </a:r>
            <a:endParaRPr lang="en-US" altLang="zh-CN" sz="2800" b="1" dirty="0"/>
          </a:p>
        </p:txBody>
      </p:sp>
      <p:sp>
        <p:nvSpPr>
          <p:cNvPr id="6" name="Line 9"/>
          <p:cNvSpPr>
            <a:spLocks noChangeShapeType="1"/>
          </p:cNvSpPr>
          <p:nvPr/>
        </p:nvSpPr>
        <p:spPr bwMode="auto">
          <a:xfrm>
            <a:off x="2876374" y="4338230"/>
            <a:ext cx="20161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 b="1"/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3860165" y="4049395"/>
            <a:ext cx="682625" cy="798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1</a:t>
            </a:r>
            <a:endParaRPr lang="en-US" altLang="zh-CN" b="1" dirty="0">
              <a:solidFill>
                <a:srgbClr val="FF0000"/>
              </a:solidFill>
            </a:endParaRPr>
          </a:p>
          <a:p>
            <a:r>
              <a:rPr lang="en-US" altLang="zh-CN" sz="2800" b="1" dirty="0"/>
              <a:t>  2</a:t>
            </a:r>
            <a:endParaRPr lang="en-US" altLang="zh-CN" sz="2800" b="1" dirty="0"/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3536421" y="4052490"/>
            <a:ext cx="513282" cy="80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1</a:t>
            </a:r>
            <a:endParaRPr lang="en-US" altLang="zh-CN" b="1" dirty="0">
              <a:solidFill>
                <a:srgbClr val="FF0000"/>
              </a:solidFill>
            </a:endParaRPr>
          </a:p>
          <a:p>
            <a:r>
              <a:rPr lang="en-US" altLang="zh-CN" sz="2800" b="1" dirty="0"/>
              <a:t> 3</a:t>
            </a:r>
            <a:endParaRPr lang="en-US" altLang="zh-CN" sz="2800" b="1" dirty="0"/>
          </a:p>
        </p:txBody>
      </p: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3234977" y="4333496"/>
            <a:ext cx="40588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/>
              <a:t>1</a:t>
            </a:r>
            <a:endParaRPr lang="en-US" altLang="zh-CN" sz="2800" b="1" dirty="0"/>
          </a:p>
        </p:txBody>
      </p:sp>
      <p:sp>
        <p:nvSpPr>
          <p:cNvPr id="10" name="Text Box 13"/>
          <p:cNvSpPr txBox="1">
            <a:spLocks noChangeArrowheads="1"/>
          </p:cNvSpPr>
          <p:nvPr/>
        </p:nvSpPr>
        <p:spPr bwMode="auto">
          <a:xfrm>
            <a:off x="4791782" y="2404562"/>
            <a:ext cx="84830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132</a:t>
            </a:r>
            <a:endParaRPr lang="en-US" altLang="zh-CN" sz="2800" b="1" dirty="0">
              <a:solidFill>
                <a:srgbClr val="FF0000"/>
              </a:solidFill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7785156" y="3228342"/>
            <a:ext cx="84189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/>
              <a:t>2  9</a:t>
            </a:r>
            <a:endParaRPr lang="en-US" altLang="zh-CN" sz="2800" b="1" dirty="0"/>
          </a:p>
        </p:txBody>
      </p:sp>
      <p:sp>
        <p:nvSpPr>
          <p:cNvPr id="12" name="Text Box 15"/>
          <p:cNvSpPr txBox="1">
            <a:spLocks noChangeArrowheads="1"/>
          </p:cNvSpPr>
          <p:nvPr/>
        </p:nvSpPr>
        <p:spPr bwMode="auto">
          <a:xfrm>
            <a:off x="7188839" y="3723048"/>
            <a:ext cx="143821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/>
              <a:t>+   3  6</a:t>
            </a:r>
            <a:endParaRPr lang="en-US" altLang="zh-CN" sz="2800" b="1"/>
          </a:p>
        </p:txBody>
      </p:sp>
      <p:sp>
        <p:nvSpPr>
          <p:cNvPr id="13" name="Line 16"/>
          <p:cNvSpPr>
            <a:spLocks noChangeShapeType="1"/>
          </p:cNvSpPr>
          <p:nvPr/>
        </p:nvSpPr>
        <p:spPr bwMode="auto">
          <a:xfrm>
            <a:off x="6752489" y="4284801"/>
            <a:ext cx="2282291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 b="1"/>
          </a:p>
        </p:txBody>
      </p:sp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7916545" y="4004310"/>
            <a:ext cx="934085" cy="798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1</a:t>
            </a:r>
            <a:endParaRPr lang="en-US" altLang="zh-CN" b="1" dirty="0">
              <a:solidFill>
                <a:srgbClr val="FF0000"/>
              </a:solidFill>
            </a:endParaRPr>
          </a:p>
          <a:p>
            <a:r>
              <a:rPr lang="en-US" altLang="zh-CN" sz="2800" b="1" dirty="0"/>
              <a:t>   5</a:t>
            </a:r>
            <a:endParaRPr lang="en-US" altLang="zh-CN" sz="2800" b="1" dirty="0"/>
          </a:p>
        </p:txBody>
      </p:sp>
      <p:sp>
        <p:nvSpPr>
          <p:cNvPr id="15" name="Text Box 18"/>
          <p:cNvSpPr txBox="1">
            <a:spLocks noChangeArrowheads="1"/>
          </p:cNvSpPr>
          <p:nvPr/>
        </p:nvSpPr>
        <p:spPr bwMode="auto">
          <a:xfrm>
            <a:off x="7780143" y="4266014"/>
            <a:ext cx="40588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/>
              <a:t>6</a:t>
            </a:r>
            <a:endParaRPr lang="en-US" altLang="zh-CN" sz="2800" b="1"/>
          </a:p>
        </p:txBody>
      </p:sp>
      <p:sp>
        <p:nvSpPr>
          <p:cNvPr id="16" name="Text Box 19"/>
          <p:cNvSpPr txBox="1">
            <a:spLocks noChangeArrowheads="1"/>
          </p:cNvSpPr>
          <p:nvPr/>
        </p:nvSpPr>
        <p:spPr bwMode="auto">
          <a:xfrm>
            <a:off x="7853543" y="2392978"/>
            <a:ext cx="7493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65</a:t>
            </a:r>
            <a:endParaRPr lang="en-US" altLang="zh-CN" sz="2800" b="1" dirty="0">
              <a:solidFill>
                <a:srgbClr val="FF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278630" y="5487670"/>
            <a:ext cx="38773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满十，向前一位进</a:t>
            </a:r>
            <a:r>
              <a:rPr lang="en-US" altLang="zh-CN" sz="3200" dirty="0">
                <a:solidFill>
                  <a:srgbClr val="FF0000"/>
                </a:solidFill>
              </a:rPr>
              <a:t>1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/>
      <p:bldP spid="1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8－例4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503714" y="1365537"/>
            <a:ext cx="4704521" cy="3357412"/>
          </a:xfrm>
          <a:prstGeom prst="rect">
            <a:avLst/>
          </a:prstGeom>
        </p:spPr>
      </p:pic>
      <p:sp>
        <p:nvSpPr>
          <p:cNvPr id="3" name="文本框 10245"/>
          <p:cNvSpPr txBox="1">
            <a:spLocks noChangeArrowheads="1"/>
          </p:cNvSpPr>
          <p:nvPr/>
        </p:nvSpPr>
        <p:spPr bwMode="auto">
          <a:xfrm>
            <a:off x="1333183" y="865095"/>
            <a:ext cx="8544949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湖光小学一、二年级同学给山区小朋友捐图书。</a:t>
            </a:r>
            <a:endParaRPr lang="zh-CN" altLang="en-US" sz="2800" dirty="0">
              <a:solidFill>
                <a:srgbClr val="0000FF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4" name="文本框 10245"/>
          <p:cNvSpPr txBox="1">
            <a:spLocks noChangeArrowheads="1"/>
          </p:cNvSpPr>
          <p:nvPr/>
        </p:nvSpPr>
        <p:spPr bwMode="auto">
          <a:xfrm>
            <a:off x="3877469" y="5203826"/>
            <a:ext cx="412845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298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＋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405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＝</a:t>
            </a:r>
            <a:r>
              <a:rPr lang="zh-CN" altLang="en-US" sz="2800" u="sng" dirty="0">
                <a:solidFill>
                  <a:srgbClr val="0070C0"/>
                </a:solidFill>
                <a:latin typeface="+mn-ea"/>
                <a:sym typeface="宋体" panose="02010600030101010101" pitchFamily="2" charset="-122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（    ）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" name="AutoShape 12"/>
          <p:cNvSpPr>
            <a:spLocks noChangeArrowheads="1"/>
          </p:cNvSpPr>
          <p:nvPr/>
        </p:nvSpPr>
        <p:spPr bwMode="auto">
          <a:xfrm>
            <a:off x="2509737" y="1890745"/>
            <a:ext cx="1954081" cy="912000"/>
          </a:xfrm>
          <a:prstGeom prst="wedgeRoundRectCallout">
            <a:avLst>
              <a:gd name="adj1" fmla="val 65239"/>
              <a:gd name="adj2" fmla="val 25170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zh-CN" altLang="en-US" sz="2800">
              <a:latin typeface="+mn-ea"/>
            </a:endParaRPr>
          </a:p>
        </p:txBody>
      </p:sp>
      <p:sp>
        <p:nvSpPr>
          <p:cNvPr id="6" name="AutoShape 12"/>
          <p:cNvSpPr>
            <a:spLocks noChangeArrowheads="1"/>
          </p:cNvSpPr>
          <p:nvPr/>
        </p:nvSpPr>
        <p:spPr bwMode="auto">
          <a:xfrm flipH="1">
            <a:off x="7152118" y="1783445"/>
            <a:ext cx="1920213" cy="912000"/>
          </a:xfrm>
          <a:prstGeom prst="wedgeRoundRectCallout">
            <a:avLst>
              <a:gd name="adj1" fmla="val 60070"/>
              <a:gd name="adj2" fmla="val 31358"/>
              <a:gd name="adj3" fmla="val 16667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zh-CN" altLang="en-US" sz="2800">
              <a:latin typeface="+mn-ea"/>
            </a:endParaRPr>
          </a:p>
        </p:txBody>
      </p:sp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2495855" y="1869718"/>
            <a:ext cx="2208245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一年级捐了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298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本。</a:t>
            </a:r>
            <a:r>
              <a:rPr lang="en-US" altLang="zh-CN" sz="2800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8" name="文本框 10245"/>
          <p:cNvSpPr txBox="1">
            <a:spLocks noChangeArrowheads="1"/>
          </p:cNvSpPr>
          <p:nvPr/>
        </p:nvSpPr>
        <p:spPr bwMode="auto">
          <a:xfrm>
            <a:off x="7128497" y="1773708"/>
            <a:ext cx="2208245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二年级捐了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405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本。</a:t>
            </a:r>
            <a:r>
              <a:rPr lang="en-US" altLang="zh-CN" sz="2800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9" name="文本框 10245"/>
          <p:cNvSpPr txBox="1">
            <a:spLocks noChangeArrowheads="1"/>
          </p:cNvSpPr>
          <p:nvPr/>
        </p:nvSpPr>
        <p:spPr bwMode="auto">
          <a:xfrm>
            <a:off x="1333186" y="4428964"/>
            <a:ext cx="508856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两个年级一共捐了多少本？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8－例4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503714" y="1365537"/>
            <a:ext cx="4704521" cy="3357412"/>
          </a:xfrm>
          <a:prstGeom prst="rect">
            <a:avLst/>
          </a:prstGeom>
        </p:spPr>
      </p:pic>
      <p:sp>
        <p:nvSpPr>
          <p:cNvPr id="3" name="文本框 10245"/>
          <p:cNvSpPr txBox="1">
            <a:spLocks noChangeArrowheads="1"/>
          </p:cNvSpPr>
          <p:nvPr/>
        </p:nvSpPr>
        <p:spPr bwMode="auto">
          <a:xfrm>
            <a:off x="1333183" y="865095"/>
            <a:ext cx="8544949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湖光小学一、二年级同学给山区小朋友捐图书。</a:t>
            </a:r>
            <a:endParaRPr lang="zh-CN" altLang="en-US" sz="2800" dirty="0">
              <a:solidFill>
                <a:srgbClr val="0000FF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4" name="文本框 10245"/>
          <p:cNvSpPr txBox="1">
            <a:spLocks noChangeArrowheads="1"/>
          </p:cNvSpPr>
          <p:nvPr/>
        </p:nvSpPr>
        <p:spPr bwMode="auto">
          <a:xfrm>
            <a:off x="3877469" y="5203826"/>
            <a:ext cx="412845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298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＋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405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＝</a:t>
            </a:r>
            <a:r>
              <a:rPr lang="zh-CN" altLang="en-US" sz="2800" u="sng" dirty="0">
                <a:solidFill>
                  <a:srgbClr val="0070C0"/>
                </a:solidFill>
                <a:latin typeface="+mn-ea"/>
                <a:sym typeface="宋体" panose="02010600030101010101" pitchFamily="2" charset="-122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（    ）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" name="AutoShape 12"/>
          <p:cNvSpPr>
            <a:spLocks noChangeArrowheads="1"/>
          </p:cNvSpPr>
          <p:nvPr/>
        </p:nvSpPr>
        <p:spPr bwMode="auto">
          <a:xfrm>
            <a:off x="2509737" y="1890745"/>
            <a:ext cx="1954081" cy="912000"/>
          </a:xfrm>
          <a:prstGeom prst="wedgeRoundRectCallout">
            <a:avLst>
              <a:gd name="adj1" fmla="val 65239"/>
              <a:gd name="adj2" fmla="val 25170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zh-CN" altLang="en-US" sz="2800">
              <a:latin typeface="+mn-ea"/>
            </a:endParaRPr>
          </a:p>
        </p:txBody>
      </p:sp>
      <p:sp>
        <p:nvSpPr>
          <p:cNvPr id="6" name="AutoShape 12"/>
          <p:cNvSpPr>
            <a:spLocks noChangeArrowheads="1"/>
          </p:cNvSpPr>
          <p:nvPr/>
        </p:nvSpPr>
        <p:spPr bwMode="auto">
          <a:xfrm flipH="1">
            <a:off x="7152118" y="1783445"/>
            <a:ext cx="1920213" cy="912000"/>
          </a:xfrm>
          <a:prstGeom prst="wedgeRoundRectCallout">
            <a:avLst>
              <a:gd name="adj1" fmla="val 60070"/>
              <a:gd name="adj2" fmla="val 31358"/>
              <a:gd name="adj3" fmla="val 16667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zh-CN" altLang="en-US" sz="2800">
              <a:latin typeface="+mn-ea"/>
            </a:endParaRPr>
          </a:p>
        </p:txBody>
      </p:sp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2495855" y="1869718"/>
            <a:ext cx="2208245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一年级捐了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298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本。</a:t>
            </a:r>
            <a:r>
              <a:rPr lang="en-US" altLang="zh-CN" sz="2800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8" name="文本框 10245"/>
          <p:cNvSpPr txBox="1">
            <a:spLocks noChangeArrowheads="1"/>
          </p:cNvSpPr>
          <p:nvPr/>
        </p:nvSpPr>
        <p:spPr bwMode="auto">
          <a:xfrm>
            <a:off x="7128497" y="1773708"/>
            <a:ext cx="2208245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二年级捐了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405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本。</a:t>
            </a:r>
            <a:r>
              <a:rPr lang="en-US" altLang="zh-CN" sz="2800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9" name="文本框 10245"/>
          <p:cNvSpPr txBox="1">
            <a:spLocks noChangeArrowheads="1"/>
          </p:cNvSpPr>
          <p:nvPr/>
        </p:nvSpPr>
        <p:spPr bwMode="auto">
          <a:xfrm>
            <a:off x="1333186" y="4428964"/>
            <a:ext cx="508856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两个年级一共捐了多少本？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3" name="文本框 10245"/>
          <p:cNvSpPr txBox="1">
            <a:spLocks noChangeArrowheads="1"/>
          </p:cNvSpPr>
          <p:nvPr/>
        </p:nvSpPr>
        <p:spPr bwMode="auto">
          <a:xfrm>
            <a:off x="1333500" y="5898515"/>
            <a:ext cx="6816725" cy="5435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先估计一共捐了几百本，再用竖式计算。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en-US" altLang="zh-CN" sz="2800" dirty="0">
              <a:solidFill>
                <a:srgbClr val="FF0000"/>
              </a:solidFill>
              <a:latin typeface="+mn-ea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245"/>
          <p:cNvSpPr txBox="1">
            <a:spLocks noChangeArrowheads="1"/>
          </p:cNvSpPr>
          <p:nvPr/>
        </p:nvSpPr>
        <p:spPr bwMode="auto">
          <a:xfrm>
            <a:off x="3490119" y="1271828"/>
            <a:ext cx="412845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298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＋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405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＝</a:t>
            </a:r>
            <a:r>
              <a:rPr lang="zh-CN" altLang="en-US" sz="2800" u="sng" dirty="0">
                <a:solidFill>
                  <a:srgbClr val="0070C0"/>
                </a:solidFill>
                <a:latin typeface="+mn-ea"/>
                <a:sym typeface="宋体" panose="02010600030101010101" pitchFamily="2" charset="-122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（  ）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386330" y="3616325"/>
            <a:ext cx="502666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298</a:t>
            </a: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接近</a:t>
            </a:r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300 </a:t>
            </a: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， </a:t>
            </a:r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405</a:t>
            </a: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接近</a:t>
            </a:r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400</a:t>
            </a: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386330" y="4567555"/>
            <a:ext cx="659384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300</a:t>
            </a: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400</a:t>
            </a: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700</a:t>
            </a: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，估计一共捐了</a:t>
            </a:r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700</a:t>
            </a: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本。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3" name="文本框 10245"/>
          <p:cNvSpPr txBox="1">
            <a:spLocks noChangeArrowheads="1"/>
          </p:cNvSpPr>
          <p:nvPr/>
        </p:nvSpPr>
        <p:spPr bwMode="auto">
          <a:xfrm>
            <a:off x="2386330" y="2281555"/>
            <a:ext cx="6816725" cy="5435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+mn-ea"/>
                <a:sym typeface="宋体" panose="02010600030101010101" pitchFamily="2" charset="-122"/>
              </a:rPr>
              <a:t>先估计一共捐了几百本，再用竖式计算。</a:t>
            </a:r>
            <a:r>
              <a:rPr lang="en-US" altLang="zh-CN" sz="2800" dirty="0">
                <a:solidFill>
                  <a:schemeClr val="tx1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en-US" altLang="zh-CN" sz="2800" dirty="0">
              <a:solidFill>
                <a:schemeClr val="tx1"/>
              </a:solidFill>
              <a:latin typeface="+mn-ea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6" grpId="1"/>
      <p:bldP spid="39" grpId="0"/>
      <p:bldP spid="3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245"/>
          <p:cNvSpPr txBox="1">
            <a:spLocks noChangeArrowheads="1"/>
          </p:cNvSpPr>
          <p:nvPr/>
        </p:nvSpPr>
        <p:spPr bwMode="auto">
          <a:xfrm>
            <a:off x="3582194" y="1443532"/>
            <a:ext cx="412845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298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＋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405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＝</a:t>
            </a:r>
            <a:r>
              <a:rPr lang="zh-CN" altLang="en-US" sz="2800" u="sng" dirty="0">
                <a:solidFill>
                  <a:srgbClr val="0070C0"/>
                </a:solidFill>
                <a:latin typeface="+mn-ea"/>
                <a:sym typeface="宋体" panose="02010600030101010101" pitchFamily="2" charset="-122"/>
              </a:rPr>
              <a:t>       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（    ）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8" name="标题 3"/>
          <p:cNvSpPr>
            <a:spLocks noGrp="1" noChangeArrowheads="1"/>
          </p:cNvSpPr>
          <p:nvPr/>
        </p:nvSpPr>
        <p:spPr bwMode="auto">
          <a:xfrm>
            <a:off x="4580037" y="2625242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2   9   8 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9" name="标题 3"/>
          <p:cNvSpPr>
            <a:spLocks noGrp="1" noChangeArrowheads="1"/>
          </p:cNvSpPr>
          <p:nvPr/>
        </p:nvSpPr>
        <p:spPr bwMode="auto">
          <a:xfrm>
            <a:off x="4099984" y="3064368"/>
            <a:ext cx="2112235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+ 4   0   5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4359844" y="3688196"/>
            <a:ext cx="196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标题 3"/>
          <p:cNvSpPr>
            <a:spLocks noGrp="1" noChangeArrowheads="1"/>
          </p:cNvSpPr>
          <p:nvPr/>
        </p:nvSpPr>
        <p:spPr bwMode="auto">
          <a:xfrm>
            <a:off x="4404899" y="2197010"/>
            <a:ext cx="1920213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zh-CN" altLang="en-US" sz="2800" dirty="0">
                <a:solidFill>
                  <a:srgbClr val="E06689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百  十  个</a:t>
            </a:r>
            <a:endParaRPr lang="zh-CN" altLang="en-US" sz="2800" dirty="0">
              <a:solidFill>
                <a:srgbClr val="E06689"/>
              </a:solidFill>
              <a:latin typeface="+mn-ea"/>
            </a:endParaRPr>
          </a:p>
        </p:txBody>
      </p:sp>
      <p:sp>
        <p:nvSpPr>
          <p:cNvPr id="26" name="标题 3"/>
          <p:cNvSpPr>
            <a:spLocks noGrp="1" noChangeArrowheads="1"/>
          </p:cNvSpPr>
          <p:nvPr/>
        </p:nvSpPr>
        <p:spPr bwMode="auto">
          <a:xfrm>
            <a:off x="5631234" y="3566903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7" name="标题 3"/>
          <p:cNvSpPr>
            <a:spLocks noGrp="1" noChangeArrowheads="1"/>
          </p:cNvSpPr>
          <p:nvPr/>
        </p:nvSpPr>
        <p:spPr bwMode="auto">
          <a:xfrm>
            <a:off x="5123644" y="3569638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0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8" name="标题 3"/>
          <p:cNvSpPr>
            <a:spLocks noGrp="1" noChangeArrowheads="1"/>
          </p:cNvSpPr>
          <p:nvPr/>
        </p:nvSpPr>
        <p:spPr bwMode="auto">
          <a:xfrm>
            <a:off x="4597728" y="3579638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0" name="圆角矩形 11"/>
          <p:cNvSpPr/>
          <p:nvPr/>
        </p:nvSpPr>
        <p:spPr>
          <a:xfrm>
            <a:off x="2099945" y="4688840"/>
            <a:ext cx="7079615" cy="785495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+mn-ea"/>
                <a:sym typeface="+mn-ea"/>
              </a:rPr>
              <a:t>十位应该是几？百位呢？为什么？ </a:t>
            </a:r>
            <a:endParaRPr lang="zh-CN" altLang="en-US" sz="3200" dirty="0">
              <a:solidFill>
                <a:schemeClr val="tx1"/>
              </a:solidFill>
              <a:latin typeface="+mn-ea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582318" y="3371494"/>
            <a:ext cx="333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044806" y="3373194"/>
            <a:ext cx="333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1" grpId="0"/>
      <p:bldP spid="26" grpId="0"/>
      <p:bldP spid="27" grpId="0"/>
      <p:bldP spid="27" grpId="1"/>
      <p:bldP spid="28" grpId="0"/>
      <p:bldP spid="28" grpId="1"/>
      <p:bldP spid="32" grpId="0"/>
      <p:bldP spid="32" grpId="1"/>
      <p:bldP spid="34" grpId="0"/>
      <p:bldP spid="3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245"/>
          <p:cNvSpPr txBox="1">
            <a:spLocks noChangeArrowheads="1"/>
          </p:cNvSpPr>
          <p:nvPr/>
        </p:nvSpPr>
        <p:spPr bwMode="auto">
          <a:xfrm>
            <a:off x="3407701" y="868085"/>
            <a:ext cx="412845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298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＋</a:t>
            </a:r>
            <a:r>
              <a:rPr lang="en-US" altLang="zh-CN" sz="2800" dirty="0">
                <a:solidFill>
                  <a:schemeClr val="tx1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405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sym typeface="宋体" panose="02010600030101010101" pitchFamily="2" charset="-122"/>
              </a:rPr>
              <a:t>＝</a:t>
            </a:r>
            <a:r>
              <a:rPr lang="zh-CN" altLang="en-US" sz="2800" b="1" u="sng" dirty="0">
                <a:solidFill>
                  <a:schemeClr val="tx1"/>
                </a:solidFill>
                <a:latin typeface="+mn-ea"/>
                <a:sym typeface="宋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sym typeface="宋体" panose="02010600030101010101" pitchFamily="2" charset="-122"/>
              </a:rPr>
              <a:t>（    ）</a:t>
            </a:r>
            <a:endParaRPr lang="zh-CN" altLang="en-US" sz="2800" b="1" dirty="0">
              <a:solidFill>
                <a:schemeClr val="tx1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3" name="标题 3"/>
          <p:cNvSpPr>
            <a:spLocks noGrp="1" noChangeArrowheads="1"/>
          </p:cNvSpPr>
          <p:nvPr/>
        </p:nvSpPr>
        <p:spPr bwMode="auto">
          <a:xfrm>
            <a:off x="4254915" y="1815860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2   9   8 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" name="标题 3"/>
          <p:cNvSpPr>
            <a:spLocks noGrp="1" noChangeArrowheads="1"/>
          </p:cNvSpPr>
          <p:nvPr/>
        </p:nvSpPr>
        <p:spPr bwMode="auto">
          <a:xfrm>
            <a:off x="3774861" y="2254985"/>
            <a:ext cx="2112235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+ 4   0   5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079879" y="2878814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标题 3"/>
          <p:cNvSpPr>
            <a:spLocks noGrp="1" noChangeArrowheads="1"/>
          </p:cNvSpPr>
          <p:nvPr/>
        </p:nvSpPr>
        <p:spPr bwMode="auto">
          <a:xfrm>
            <a:off x="4079776" y="1387628"/>
            <a:ext cx="1920213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zh-CN" altLang="en-US" sz="2800" b="1" dirty="0">
                <a:solidFill>
                  <a:srgbClr val="E06689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百  十  个</a:t>
            </a:r>
            <a:endParaRPr lang="zh-CN" altLang="en-US" sz="2800" dirty="0">
              <a:solidFill>
                <a:srgbClr val="E06689"/>
              </a:solidFill>
              <a:latin typeface="+mn-ea"/>
            </a:endParaRPr>
          </a:p>
        </p:txBody>
      </p:sp>
      <p:sp>
        <p:nvSpPr>
          <p:cNvPr id="7" name="标题 3"/>
          <p:cNvSpPr>
            <a:spLocks noGrp="1" noChangeArrowheads="1"/>
          </p:cNvSpPr>
          <p:nvPr/>
        </p:nvSpPr>
        <p:spPr bwMode="auto">
          <a:xfrm>
            <a:off x="5306112" y="2781651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" name="标题 3"/>
          <p:cNvSpPr>
            <a:spLocks noGrp="1" noChangeArrowheads="1"/>
          </p:cNvSpPr>
          <p:nvPr/>
        </p:nvSpPr>
        <p:spPr bwMode="auto">
          <a:xfrm>
            <a:off x="4790373" y="2770256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0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" name="标题 3"/>
          <p:cNvSpPr>
            <a:spLocks noGrp="1" noChangeArrowheads="1"/>
          </p:cNvSpPr>
          <p:nvPr/>
        </p:nvSpPr>
        <p:spPr bwMode="auto">
          <a:xfrm>
            <a:off x="4268265" y="2770256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4" name="标题 3"/>
          <p:cNvSpPr>
            <a:spLocks noGrp="1" noChangeArrowheads="1"/>
          </p:cNvSpPr>
          <p:nvPr/>
        </p:nvSpPr>
        <p:spPr bwMode="auto">
          <a:xfrm>
            <a:off x="4226640" y="4020713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4   0   5 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5" name="标题 3"/>
          <p:cNvSpPr>
            <a:spLocks noGrp="1" noChangeArrowheads="1"/>
          </p:cNvSpPr>
          <p:nvPr/>
        </p:nvSpPr>
        <p:spPr bwMode="auto">
          <a:xfrm>
            <a:off x="3757876" y="4459838"/>
            <a:ext cx="2112235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+ 2   9   8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4051604" y="5083667"/>
            <a:ext cx="18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标题 3"/>
          <p:cNvSpPr>
            <a:spLocks noGrp="1" noChangeArrowheads="1"/>
          </p:cNvSpPr>
          <p:nvPr/>
        </p:nvSpPr>
        <p:spPr bwMode="auto">
          <a:xfrm>
            <a:off x="5301967" y="4962373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8" name="标题 3"/>
          <p:cNvSpPr>
            <a:spLocks noGrp="1" noChangeArrowheads="1"/>
          </p:cNvSpPr>
          <p:nvPr/>
        </p:nvSpPr>
        <p:spPr bwMode="auto">
          <a:xfrm>
            <a:off x="4774163" y="4975109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0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9" name="标题 3"/>
          <p:cNvSpPr>
            <a:spLocks noGrp="1" noChangeArrowheads="1"/>
          </p:cNvSpPr>
          <p:nvPr/>
        </p:nvSpPr>
        <p:spPr bwMode="auto">
          <a:xfrm>
            <a:off x="4239990" y="4975109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0" name="文本框 10245"/>
          <p:cNvSpPr txBox="1">
            <a:spLocks noChangeArrowheads="1"/>
          </p:cNvSpPr>
          <p:nvPr/>
        </p:nvSpPr>
        <p:spPr bwMode="auto">
          <a:xfrm>
            <a:off x="3167448" y="5854164"/>
            <a:ext cx="5856651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答：两个年级一共捐了</a:t>
            </a:r>
            <a:r>
              <a:rPr lang="zh-CN" altLang="en-US" sz="2800" u="sng" dirty="0">
                <a:solidFill>
                  <a:srgbClr val="0070C0"/>
                </a:solidFill>
                <a:latin typeface="+mn-ea"/>
                <a:sym typeface="宋体" panose="02010600030101010101" pitchFamily="2" charset="-122"/>
              </a:rPr>
              <a:t>      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本。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21" name="文本框 10245"/>
          <p:cNvSpPr txBox="1">
            <a:spLocks noChangeArrowheads="1"/>
          </p:cNvSpPr>
          <p:nvPr/>
        </p:nvSpPr>
        <p:spPr bwMode="auto">
          <a:xfrm>
            <a:off x="6590415" y="5860613"/>
            <a:ext cx="105611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703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2" name="文本框 10245"/>
          <p:cNvSpPr txBox="1">
            <a:spLocks noChangeArrowheads="1"/>
          </p:cNvSpPr>
          <p:nvPr/>
        </p:nvSpPr>
        <p:spPr bwMode="auto">
          <a:xfrm>
            <a:off x="5209281" y="868085"/>
            <a:ext cx="105611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703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3" name="文本框 10245"/>
          <p:cNvSpPr txBox="1">
            <a:spLocks noChangeArrowheads="1"/>
          </p:cNvSpPr>
          <p:nvPr/>
        </p:nvSpPr>
        <p:spPr bwMode="auto">
          <a:xfrm>
            <a:off x="6018585" y="868085"/>
            <a:ext cx="86409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+mn-ea"/>
              </a:rPr>
              <a:t>本</a:t>
            </a:r>
            <a:endParaRPr lang="zh-CN" altLang="en-US" sz="2800" dirty="0">
              <a:latin typeface="+mn-ea"/>
            </a:endParaRPr>
          </a:p>
        </p:txBody>
      </p:sp>
      <p:sp>
        <p:nvSpPr>
          <p:cNvPr id="13" name="文本框 10245"/>
          <p:cNvSpPr txBox="1">
            <a:spLocks noChangeArrowheads="1"/>
          </p:cNvSpPr>
          <p:nvPr/>
        </p:nvSpPr>
        <p:spPr bwMode="auto">
          <a:xfrm>
            <a:off x="3074035" y="3448685"/>
            <a:ext cx="460883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+mn-ea"/>
                <a:sym typeface="宋体" panose="02010600030101010101" pitchFamily="2" charset="-122"/>
              </a:rPr>
              <a:t>验算一下，看做对了没有。</a:t>
            </a:r>
            <a:r>
              <a:rPr lang="en-US" altLang="zh-CN" sz="2800" dirty="0">
                <a:solidFill>
                  <a:schemeClr val="accent1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en-US" altLang="zh-CN" sz="2800" dirty="0">
              <a:solidFill>
                <a:schemeClr val="accent1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212279" y="4769018"/>
            <a:ext cx="333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668658" y="4790443"/>
            <a:ext cx="333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  <p:bldP spid="18" grpId="0"/>
      <p:bldP spid="18" grpId="1"/>
      <p:bldP spid="19" grpId="0"/>
      <p:bldP spid="19" grpId="1"/>
      <p:bldP spid="21" grpId="0"/>
      <p:bldP spid="21" grpId="1"/>
      <p:bldP spid="22" grpId="0"/>
      <p:bldP spid="22" grpId="1"/>
      <p:bldP spid="23" grpId="0"/>
      <p:bldP spid="23" grpId="1"/>
      <p:bldP spid="26" grpId="0"/>
      <p:bldP spid="26" grpId="1"/>
      <p:bldP spid="27" grpId="0"/>
      <p:bldP spid="27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245"/>
          <p:cNvSpPr txBox="1">
            <a:spLocks noChangeArrowheads="1"/>
          </p:cNvSpPr>
          <p:nvPr/>
        </p:nvSpPr>
        <p:spPr bwMode="auto">
          <a:xfrm>
            <a:off x="863418" y="958471"/>
            <a:ext cx="6336704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用竖式计算</a:t>
            </a:r>
            <a:r>
              <a:rPr lang="en-US" altLang="zh-CN" sz="3200" b="1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954</a:t>
            </a:r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＋</a:t>
            </a:r>
            <a:r>
              <a:rPr lang="en-US" altLang="zh-CN" sz="3200" b="1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383 </a:t>
            </a:r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，并验算。</a:t>
            </a:r>
            <a:r>
              <a:rPr lang="en-US" altLang="zh-CN" sz="3200" b="1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3" name="标题 3"/>
          <p:cNvSpPr>
            <a:spLocks noGrp="1" noChangeArrowheads="1"/>
          </p:cNvSpPr>
          <p:nvPr/>
        </p:nvSpPr>
        <p:spPr bwMode="auto">
          <a:xfrm>
            <a:off x="2636560" y="2657341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9   5   4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" name="标题 3"/>
          <p:cNvSpPr>
            <a:spLocks noGrp="1" noChangeArrowheads="1"/>
          </p:cNvSpPr>
          <p:nvPr/>
        </p:nvSpPr>
        <p:spPr bwMode="auto">
          <a:xfrm>
            <a:off x="1580443" y="3096466"/>
            <a:ext cx="2688299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  3   8   3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094631" y="3720295"/>
            <a:ext cx="216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标题 3"/>
          <p:cNvSpPr>
            <a:spLocks noGrp="1" noChangeArrowheads="1"/>
          </p:cNvSpPr>
          <p:nvPr/>
        </p:nvSpPr>
        <p:spPr bwMode="auto">
          <a:xfrm>
            <a:off x="3692677" y="3605117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7" name="标题 3"/>
          <p:cNvSpPr>
            <a:spLocks noGrp="1" noChangeArrowheads="1"/>
          </p:cNvSpPr>
          <p:nvPr/>
        </p:nvSpPr>
        <p:spPr bwMode="auto">
          <a:xfrm>
            <a:off x="3164873" y="3593722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8" name="标题 3"/>
          <p:cNvSpPr>
            <a:spLocks noGrp="1" noChangeArrowheads="1"/>
          </p:cNvSpPr>
          <p:nvPr/>
        </p:nvSpPr>
        <p:spPr bwMode="auto">
          <a:xfrm>
            <a:off x="2630700" y="3593722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9" name="标题 3"/>
          <p:cNvSpPr>
            <a:spLocks noGrp="1" noChangeArrowheads="1"/>
          </p:cNvSpPr>
          <p:nvPr/>
        </p:nvSpPr>
        <p:spPr bwMode="auto">
          <a:xfrm>
            <a:off x="2085135" y="3593722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0" name="标题 3"/>
          <p:cNvSpPr>
            <a:spLocks noGrp="1" noChangeArrowheads="1"/>
          </p:cNvSpPr>
          <p:nvPr/>
        </p:nvSpPr>
        <p:spPr bwMode="auto">
          <a:xfrm>
            <a:off x="7533104" y="2657341"/>
            <a:ext cx="1632181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3   8   3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1" name="标题 3"/>
          <p:cNvSpPr>
            <a:spLocks noGrp="1" noChangeArrowheads="1"/>
          </p:cNvSpPr>
          <p:nvPr/>
        </p:nvSpPr>
        <p:spPr bwMode="auto">
          <a:xfrm>
            <a:off x="6476987" y="3096466"/>
            <a:ext cx="2688299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+   9   5   4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6991175" y="3720295"/>
            <a:ext cx="216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标题 3"/>
          <p:cNvSpPr>
            <a:spLocks noGrp="1" noChangeArrowheads="1"/>
          </p:cNvSpPr>
          <p:nvPr/>
        </p:nvSpPr>
        <p:spPr bwMode="auto">
          <a:xfrm>
            <a:off x="8589221" y="3605117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4" name="标题 3"/>
          <p:cNvSpPr>
            <a:spLocks noGrp="1" noChangeArrowheads="1"/>
          </p:cNvSpPr>
          <p:nvPr/>
        </p:nvSpPr>
        <p:spPr bwMode="auto">
          <a:xfrm>
            <a:off x="8073482" y="3605117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5" name="标题 3"/>
          <p:cNvSpPr>
            <a:spLocks noGrp="1" noChangeArrowheads="1"/>
          </p:cNvSpPr>
          <p:nvPr/>
        </p:nvSpPr>
        <p:spPr bwMode="auto">
          <a:xfrm>
            <a:off x="7539309" y="3605117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6" name="标题 3"/>
          <p:cNvSpPr>
            <a:spLocks noGrp="1" noChangeArrowheads="1"/>
          </p:cNvSpPr>
          <p:nvPr/>
        </p:nvSpPr>
        <p:spPr bwMode="auto">
          <a:xfrm>
            <a:off x="6993744" y="3605117"/>
            <a:ext cx="576064" cy="72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7" name="文本框 10245"/>
          <p:cNvSpPr txBox="1">
            <a:spLocks noChangeArrowheads="1"/>
          </p:cNvSpPr>
          <p:nvPr/>
        </p:nvSpPr>
        <p:spPr bwMode="auto">
          <a:xfrm>
            <a:off x="5420870" y="2753352"/>
            <a:ext cx="1344149" cy="543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验算：</a:t>
            </a:r>
            <a:r>
              <a:rPr lang="en-US" altLang="zh-CN" sz="2800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9" grpId="0"/>
      <p:bldP spid="10" grpId="0"/>
      <p:bldP spid="11" grpId="0"/>
      <p:bldP spid="13" grpId="0"/>
      <p:bldP spid="14" grpId="0"/>
      <p:bldP spid="15" grpId="0"/>
      <p:bldP spid="16" grpId="0"/>
      <p:bldP spid="17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PP_MARK_KEY" val="8b016a06-4695-4733-bdce-2b669896705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1467</Words>
  <Application>WPS 演示</Application>
  <PresentationFormat>自定义</PresentationFormat>
  <Paragraphs>404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</vt:lpstr>
      <vt:lpstr>宋体</vt:lpstr>
      <vt:lpstr>Wingdings</vt:lpstr>
      <vt:lpstr>楷体</vt:lpstr>
      <vt:lpstr>微软雅黑</vt:lpstr>
      <vt:lpstr>Arial</vt:lpstr>
      <vt:lpstr>Arial Unicode MS</vt:lpstr>
      <vt:lpstr>等线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241</cp:revision>
  <dcterms:created xsi:type="dcterms:W3CDTF">2017-08-03T09:01:00Z</dcterms:created>
  <dcterms:modified xsi:type="dcterms:W3CDTF">2023-02-01T02:26:49Z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ED1AF28B7B464D6DBCDC80B5769AFC0E</vt:lpwstr>
  </property>
</Properties>
</file>