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317" r:id="rId3"/>
    <p:sldId id="318" r:id="rId4"/>
    <p:sldId id="299" r:id="rId5"/>
    <p:sldId id="338" r:id="rId6"/>
    <p:sldId id="309" r:id="rId7"/>
    <p:sldId id="306" r:id="rId8"/>
    <p:sldId id="320" r:id="rId9"/>
    <p:sldId id="307" r:id="rId10"/>
    <p:sldId id="339" r:id="rId11"/>
    <p:sldId id="322" r:id="rId12"/>
    <p:sldId id="289" r:id="rId13"/>
    <p:sldId id="313" r:id="rId14"/>
    <p:sldId id="340" r:id="rId15"/>
    <p:sldId id="341" r:id="rId16"/>
    <p:sldId id="325" r:id="rId17"/>
    <p:sldId id="290" r:id="rId18"/>
    <p:sldId id="342" r:id="rId19"/>
    <p:sldId id="315" r:id="rId20"/>
  </p:sldIdLst>
  <p:sldSz cx="12192000" cy="6858000"/>
  <p:notesSz cx="7103745" cy="10234295"/>
  <p:embeddedFontLst>
    <p:embeddedFont>
      <p:font typeface="楷体" panose="02010609060101010101" pitchFamily="49" charset="-122"/>
      <p:regular r:id="rId24"/>
    </p:embeddedFont>
    <p:embeddedFont>
      <p:font typeface="微软雅黑" panose="020B0503020204020204" pitchFamily="34" charset="-122"/>
      <p:regular r:id="rId25"/>
    </p:embeddedFont>
  </p:embeddedFontLst>
  <p:custDataLst>
    <p:tags r:id="rId2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030" userDrawn="1">
          <p15:clr>
            <a:srgbClr val="A4A3A4"/>
          </p15:clr>
        </p15:guide>
        <p15:guide id="2" pos="377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CC7E0"/>
    <a:srgbClr val="E04236"/>
    <a:srgbClr val="74C153"/>
    <a:srgbClr val="C5DE90"/>
    <a:srgbClr val="9F5F86"/>
    <a:srgbClr val="BA8CA8"/>
    <a:srgbClr val="AEC80C"/>
    <a:srgbClr val="CCDD5F"/>
    <a:srgbClr val="CC0000"/>
    <a:srgbClr val="77C4A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-336" y="-96"/>
      </p:cViewPr>
      <p:guideLst>
        <p:guide orient="horz" pos="2030"/>
        <p:guide pos="3773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6" Type="http://schemas.openxmlformats.org/officeDocument/2006/relationships/tags" Target="tags/tag7.xml"/><Relationship Id="rId25" Type="http://schemas.openxmlformats.org/officeDocument/2006/relationships/font" Target="fonts/font2.fntdata"/><Relationship Id="rId24" Type="http://schemas.openxmlformats.org/officeDocument/2006/relationships/font" Target="fonts/font1.fntdata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5" Type="http://schemas.openxmlformats.org/officeDocument/2006/relationships/theme" Target="../theme/theme1.xml"/><Relationship Id="rId24" Type="http://schemas.openxmlformats.org/officeDocument/2006/relationships/tags" Target="../tags/tag6.xml"/><Relationship Id="rId23" Type="http://schemas.openxmlformats.org/officeDocument/2006/relationships/tags" Target="../tags/tag5.xml"/><Relationship Id="rId22" Type="http://schemas.openxmlformats.org/officeDocument/2006/relationships/tags" Target="../tags/tag4.xml"/><Relationship Id="rId21" Type="http://schemas.openxmlformats.org/officeDocument/2006/relationships/tags" Target="../tags/tag3.xml"/><Relationship Id="rId20" Type="http://schemas.openxmlformats.org/officeDocument/2006/relationships/tags" Target="../tags/tag2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1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rotWithShape="0">
          <a:gsLst>
            <a:gs pos="0">
              <a:srgbClr val="FFFFFF"/>
            </a:gs>
            <a:gs pos="100000">
              <a:srgbClr val="DCDCDC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9"/>
            </p:custDataLst>
          </p:nvPr>
        </p:nvSpPr>
        <p:spPr>
          <a:xfrm>
            <a:off x="669882" y="432000"/>
            <a:ext cx="10852237" cy="648000"/>
          </a:xfrm>
          <a:prstGeom prst="rect">
            <a:avLst/>
          </a:prstGeom>
        </p:spPr>
        <p:txBody>
          <a:bodyPr vert="horz" lIns="101600" tIns="38100" rIns="76200" bIns="38100" rtlCol="0" anchor="ctr" anchorCtr="0">
            <a:no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0"/>
            </p:custDataLst>
          </p:nvPr>
        </p:nvSpPr>
        <p:spPr>
          <a:xfrm>
            <a:off x="669882" y="1296000"/>
            <a:ext cx="10852237" cy="5040000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1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2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3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KSO_TEMPLATE" hidden="1"/>
          <p:cNvSpPr/>
          <p:nvPr>
            <p:custDataLst>
              <p:tags r:id="rId24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800" b="1" u="none" strike="noStrike" kern="1200" cap="none" spc="200" normalizeH="0">
          <a:solidFill>
            <a:schemeClr val="tx1"/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3"/>
          <p:cNvSpPr txBox="1"/>
          <p:nvPr/>
        </p:nvSpPr>
        <p:spPr>
          <a:xfrm>
            <a:off x="5111475" y="3879182"/>
            <a:ext cx="1959429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400" dirty="0" smtClean="0">
                <a:solidFill>
                  <a:srgbClr val="FF0000"/>
                </a:solidFill>
              </a:rPr>
              <a:t>第</a:t>
            </a:r>
            <a:r>
              <a:rPr lang="en-US" altLang="zh-CN" sz="2400" dirty="0" smtClean="0">
                <a:solidFill>
                  <a:srgbClr val="FF0000"/>
                </a:solidFill>
              </a:rPr>
              <a:t>1</a:t>
            </a:r>
            <a:r>
              <a:rPr lang="zh-CN" altLang="en-US" sz="2400" dirty="0" smtClean="0">
                <a:solidFill>
                  <a:srgbClr val="FF0000"/>
                </a:solidFill>
              </a:rPr>
              <a:t>课</a:t>
            </a:r>
            <a:r>
              <a:rPr lang="zh-CN" altLang="en-US" sz="2400" dirty="0">
                <a:solidFill>
                  <a:srgbClr val="FF0000"/>
                </a:solidFill>
              </a:rPr>
              <a:t>时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4799811" y="4871026"/>
            <a:ext cx="259237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600" dirty="0">
                <a:solidFill>
                  <a:srgbClr val="FF0000"/>
                </a:solidFill>
              </a:rPr>
              <a:t>苏教版  数学  二年级  下册</a:t>
            </a:r>
            <a:endParaRPr lang="zh-CN" altLang="en-US" sz="1600" dirty="0">
              <a:solidFill>
                <a:srgbClr val="FF0000"/>
              </a:solidFill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3357154" y="3565003"/>
            <a:ext cx="5477692" cy="0"/>
          </a:xfrm>
          <a:prstGeom prst="line">
            <a:avLst/>
          </a:prstGeom>
          <a:ln>
            <a:solidFill>
              <a:srgbClr val="CC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0" y="924698"/>
            <a:ext cx="121920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六 两、三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位数的加法和减法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文本框 4"/>
          <p:cNvSpPr txBox="1"/>
          <p:nvPr/>
        </p:nvSpPr>
        <p:spPr>
          <a:xfrm>
            <a:off x="0" y="2440569"/>
            <a:ext cx="12192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b="1" dirty="0">
                <a:solidFill>
                  <a:srgbClr val="FF0000"/>
                </a:solidFill>
              </a:rPr>
              <a:t>三位</a:t>
            </a:r>
            <a:r>
              <a:rPr lang="zh-CN" altLang="en-US" sz="4000" b="1" dirty="0" smtClean="0">
                <a:solidFill>
                  <a:srgbClr val="FF0000"/>
                </a:solidFill>
              </a:rPr>
              <a:t>数</a:t>
            </a:r>
            <a:r>
              <a:rPr lang="zh-CN" altLang="en-US" sz="4000" b="1" dirty="0">
                <a:solidFill>
                  <a:srgbClr val="FF0000"/>
                </a:solidFill>
              </a:rPr>
              <a:t>减</a:t>
            </a:r>
            <a:r>
              <a:rPr lang="zh-CN" altLang="en-US" sz="4000" b="1" dirty="0" smtClean="0">
                <a:solidFill>
                  <a:srgbClr val="FF0000"/>
                </a:solidFill>
              </a:rPr>
              <a:t>三</a:t>
            </a:r>
            <a:r>
              <a:rPr lang="zh-CN" altLang="en-US" sz="4000" b="1" dirty="0" smtClean="0">
                <a:solidFill>
                  <a:srgbClr val="FF0000"/>
                </a:solidFill>
              </a:rPr>
              <a:t>位数连</a:t>
            </a:r>
            <a:r>
              <a:rPr lang="zh-CN" altLang="en-US" sz="4000" b="1" dirty="0" smtClean="0">
                <a:solidFill>
                  <a:srgbClr val="FF0000"/>
                </a:solidFill>
              </a:rPr>
              <a:t>续退位</a:t>
            </a:r>
            <a:r>
              <a:rPr lang="zh-CN" altLang="en-US" sz="4000" b="1" dirty="0">
                <a:solidFill>
                  <a:srgbClr val="FF0000"/>
                </a:solidFill>
              </a:rPr>
              <a:t>减</a:t>
            </a:r>
            <a:r>
              <a:rPr lang="zh-CN" altLang="en-US" sz="4000" b="1" dirty="0" smtClean="0">
                <a:solidFill>
                  <a:srgbClr val="FF0000"/>
                </a:solidFill>
              </a:rPr>
              <a:t>法</a:t>
            </a:r>
            <a:endParaRPr lang="zh-CN" altLang="en-US" sz="40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圆角矩形 11"/>
          <p:cNvSpPr/>
          <p:nvPr/>
        </p:nvSpPr>
        <p:spPr>
          <a:xfrm>
            <a:off x="2517775" y="1238885"/>
            <a:ext cx="7079615" cy="785495"/>
          </a:xfrm>
          <a:prstGeom prst="roundRect">
            <a:avLst>
              <a:gd name="adj" fmla="val 50000"/>
            </a:avLst>
          </a:pr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+mn-ea"/>
                <a:sym typeface="+mn-ea"/>
              </a:rPr>
              <a:t>笔算减法要注意什么？互相说一说。 </a:t>
            </a:r>
            <a:endParaRPr lang="zh-CN" altLang="en-US" sz="2800" dirty="0">
              <a:solidFill>
                <a:schemeClr val="bg1"/>
              </a:solidFill>
              <a:latin typeface="+mn-ea"/>
              <a:sym typeface="+mn-ea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1507490" y="3049270"/>
            <a:ext cx="267208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+mn-ea"/>
              </a:rPr>
              <a:t>相同数位对齐；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1507490" y="3948430"/>
            <a:ext cx="231648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+mn-ea"/>
              </a:rPr>
              <a:t>从个位减起；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1507490" y="4832985"/>
            <a:ext cx="969772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+mn-ea"/>
              </a:rPr>
              <a:t>哪一位上的数不够减，要从前一位退</a:t>
            </a:r>
            <a:r>
              <a:rPr lang="en-US" altLang="zh-CN" sz="2800" dirty="0">
                <a:solidFill>
                  <a:srgbClr val="FF0000"/>
                </a:solidFill>
                <a:latin typeface="+mn-ea"/>
              </a:rPr>
              <a:t>1</a:t>
            </a:r>
            <a:r>
              <a:rPr lang="zh-CN" altLang="en-US" sz="2800" dirty="0">
                <a:solidFill>
                  <a:srgbClr val="FF0000"/>
                </a:solidFill>
                <a:latin typeface="+mn-ea"/>
              </a:rPr>
              <a:t>，在本位上加</a:t>
            </a:r>
            <a:r>
              <a:rPr lang="en-US" altLang="zh-CN" sz="2800" dirty="0">
                <a:solidFill>
                  <a:srgbClr val="FF0000"/>
                </a:solidFill>
                <a:latin typeface="+mn-ea"/>
              </a:rPr>
              <a:t>10</a:t>
            </a:r>
            <a:r>
              <a:rPr lang="zh-CN" altLang="en-US" sz="2800" dirty="0">
                <a:solidFill>
                  <a:srgbClr val="FF0000"/>
                </a:solidFill>
                <a:latin typeface="+mn-ea"/>
              </a:rPr>
              <a:t>再减。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/>
      <p:bldP spid="41" grpId="1"/>
      <p:bldP spid="44" grpId="0"/>
      <p:bldP spid="44" grpId="1"/>
      <p:bldP spid="47" grpId="0"/>
      <p:bldP spid="47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任意多边形 11"/>
          <p:cNvSpPr/>
          <p:nvPr/>
        </p:nvSpPr>
        <p:spPr>
          <a:xfrm>
            <a:off x="108211" y="738064"/>
            <a:ext cx="538386" cy="593398"/>
          </a:xfrm>
          <a:custGeom>
            <a:avLst/>
            <a:gdLst>
              <a:gd name="connsiteX0" fmla="*/ 0 w 538386"/>
              <a:gd name="connsiteY0" fmla="*/ 0 h 593398"/>
              <a:gd name="connsiteX1" fmla="*/ 241687 w 538386"/>
              <a:gd name="connsiteY1" fmla="*/ 0 h 593398"/>
              <a:gd name="connsiteX2" fmla="*/ 538386 w 538386"/>
              <a:gd name="connsiteY2" fmla="*/ 296699 h 593398"/>
              <a:gd name="connsiteX3" fmla="*/ 241687 w 538386"/>
              <a:gd name="connsiteY3" fmla="*/ 593398 h 593398"/>
              <a:gd name="connsiteX4" fmla="*/ 0 w 538386"/>
              <a:gd name="connsiteY4" fmla="*/ 593398 h 593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8386" h="593398">
                <a:moveTo>
                  <a:pt x="0" y="0"/>
                </a:moveTo>
                <a:lnTo>
                  <a:pt x="241687" y="0"/>
                </a:lnTo>
                <a:cubicBezTo>
                  <a:pt x="405549" y="0"/>
                  <a:pt x="538386" y="132837"/>
                  <a:pt x="538386" y="296699"/>
                </a:cubicBezTo>
                <a:cubicBezTo>
                  <a:pt x="538386" y="460561"/>
                  <a:pt x="405549" y="593398"/>
                  <a:pt x="241687" y="593398"/>
                </a:cubicBezTo>
                <a:lnTo>
                  <a:pt x="0" y="593398"/>
                </a:lnTo>
                <a:close/>
              </a:path>
            </a:pathLst>
          </a:cu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/>
              <a:t>1</a:t>
            </a:r>
            <a:endParaRPr lang="zh-CN" altLang="en-US" sz="2800" b="1" dirty="0"/>
          </a:p>
        </p:txBody>
      </p:sp>
      <p:sp>
        <p:nvSpPr>
          <p:cNvPr id="6" name="标题 3"/>
          <p:cNvSpPr>
            <a:spLocks noGrp="1" noChangeArrowheads="1"/>
          </p:cNvSpPr>
          <p:nvPr/>
        </p:nvSpPr>
        <p:spPr bwMode="auto">
          <a:xfrm>
            <a:off x="5033005" y="2333114"/>
            <a:ext cx="1632181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7   4   5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7" name="标题 3"/>
          <p:cNvSpPr>
            <a:spLocks noGrp="1" noChangeArrowheads="1"/>
          </p:cNvSpPr>
          <p:nvPr/>
        </p:nvSpPr>
        <p:spPr bwMode="auto">
          <a:xfrm>
            <a:off x="4355234" y="2772239"/>
            <a:ext cx="2309952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－ 4   3   8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4840983" y="3396068"/>
            <a:ext cx="1872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标题 3"/>
          <p:cNvSpPr>
            <a:spLocks noGrp="1" noChangeArrowheads="1"/>
          </p:cNvSpPr>
          <p:nvPr/>
        </p:nvSpPr>
        <p:spPr bwMode="auto">
          <a:xfrm>
            <a:off x="6089122" y="3280890"/>
            <a:ext cx="576064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solidFill>
                  <a:srgbClr val="FF0000"/>
                </a:solidFill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7</a:t>
            </a:r>
            <a:endParaRPr lang="en-US" altLang="zh-CN" sz="2800" dirty="0">
              <a:solidFill>
                <a:srgbClr val="FF0000"/>
              </a:solidFill>
              <a:latin typeface="+mn-ea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10" name="标题 3"/>
          <p:cNvSpPr>
            <a:spLocks noGrp="1" noChangeArrowheads="1"/>
          </p:cNvSpPr>
          <p:nvPr/>
        </p:nvSpPr>
        <p:spPr bwMode="auto">
          <a:xfrm>
            <a:off x="5549253" y="3281560"/>
            <a:ext cx="576064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solidFill>
                  <a:srgbClr val="FF0000"/>
                </a:solidFill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0</a:t>
            </a:r>
            <a:endParaRPr lang="en-US" altLang="zh-CN" sz="2800" dirty="0">
              <a:solidFill>
                <a:srgbClr val="FF0000"/>
              </a:solidFill>
              <a:latin typeface="+mn-ea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11" name="标题 3"/>
          <p:cNvSpPr>
            <a:spLocks noGrp="1" noChangeArrowheads="1"/>
          </p:cNvSpPr>
          <p:nvPr/>
        </p:nvSpPr>
        <p:spPr bwMode="auto">
          <a:xfrm>
            <a:off x="5039210" y="3293625"/>
            <a:ext cx="576064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solidFill>
                  <a:srgbClr val="FF0000"/>
                </a:solidFill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3</a:t>
            </a:r>
            <a:endParaRPr lang="en-US" altLang="zh-CN" sz="2800" dirty="0">
              <a:solidFill>
                <a:srgbClr val="FF0000"/>
              </a:solidFill>
              <a:latin typeface="+mn-ea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13" name="标题 3"/>
          <p:cNvSpPr>
            <a:spLocks noGrp="1" noChangeArrowheads="1"/>
          </p:cNvSpPr>
          <p:nvPr/>
        </p:nvSpPr>
        <p:spPr bwMode="auto">
          <a:xfrm>
            <a:off x="8783014" y="2333114"/>
            <a:ext cx="1632181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9   2   6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14" name="标题 3"/>
          <p:cNvSpPr>
            <a:spLocks noGrp="1" noChangeArrowheads="1"/>
          </p:cNvSpPr>
          <p:nvPr/>
        </p:nvSpPr>
        <p:spPr bwMode="auto">
          <a:xfrm>
            <a:off x="7726896" y="2772239"/>
            <a:ext cx="2688299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－ 8   4   6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cxnSp>
        <p:nvCxnSpPr>
          <p:cNvPr id="15" name="直接连接符 14"/>
          <p:cNvCxnSpPr/>
          <p:nvPr/>
        </p:nvCxnSpPr>
        <p:spPr>
          <a:xfrm>
            <a:off x="8492342" y="3396068"/>
            <a:ext cx="1872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标题 3"/>
          <p:cNvSpPr>
            <a:spLocks noGrp="1" noChangeArrowheads="1"/>
          </p:cNvSpPr>
          <p:nvPr/>
        </p:nvSpPr>
        <p:spPr bwMode="auto">
          <a:xfrm>
            <a:off x="9851196" y="3280890"/>
            <a:ext cx="576064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solidFill>
                  <a:srgbClr val="FF0000"/>
                </a:solidFill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0</a:t>
            </a:r>
            <a:endParaRPr lang="en-US" altLang="zh-CN" sz="2800" dirty="0">
              <a:solidFill>
                <a:srgbClr val="FF0000"/>
              </a:solidFill>
              <a:latin typeface="+mn-ea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17" name="标题 3"/>
          <p:cNvSpPr>
            <a:spLocks noGrp="1" noChangeArrowheads="1"/>
          </p:cNvSpPr>
          <p:nvPr/>
        </p:nvSpPr>
        <p:spPr bwMode="auto">
          <a:xfrm>
            <a:off x="9322616" y="3280890"/>
            <a:ext cx="576064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solidFill>
                  <a:srgbClr val="FF0000"/>
                </a:solidFill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8</a:t>
            </a:r>
            <a:endParaRPr lang="en-US" altLang="zh-CN" sz="2800" dirty="0">
              <a:solidFill>
                <a:srgbClr val="FF0000"/>
              </a:solidFill>
              <a:latin typeface="+mn-ea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18" name="标题 3"/>
          <p:cNvSpPr>
            <a:spLocks noGrp="1" noChangeArrowheads="1"/>
          </p:cNvSpPr>
          <p:nvPr/>
        </p:nvSpPr>
        <p:spPr bwMode="auto">
          <a:xfrm>
            <a:off x="1858957" y="2333114"/>
            <a:ext cx="1632181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2   3   9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19" name="标题 3"/>
          <p:cNvSpPr>
            <a:spLocks noGrp="1" noChangeArrowheads="1"/>
          </p:cNvSpPr>
          <p:nvPr/>
        </p:nvSpPr>
        <p:spPr bwMode="auto">
          <a:xfrm>
            <a:off x="1186882" y="2772239"/>
            <a:ext cx="2304256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－     5   4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cxnSp>
        <p:nvCxnSpPr>
          <p:cNvPr id="20" name="直接连接符 19"/>
          <p:cNvCxnSpPr/>
          <p:nvPr/>
        </p:nvCxnSpPr>
        <p:spPr>
          <a:xfrm>
            <a:off x="1666935" y="3396068"/>
            <a:ext cx="1872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标题 3"/>
          <p:cNvSpPr>
            <a:spLocks noGrp="1" noChangeArrowheads="1"/>
          </p:cNvSpPr>
          <p:nvPr/>
        </p:nvSpPr>
        <p:spPr bwMode="auto">
          <a:xfrm>
            <a:off x="2915074" y="3280890"/>
            <a:ext cx="576064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solidFill>
                  <a:srgbClr val="FF0000"/>
                </a:solidFill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5</a:t>
            </a:r>
            <a:endParaRPr lang="en-US" altLang="zh-CN" sz="2800" dirty="0">
              <a:solidFill>
                <a:srgbClr val="FF0000"/>
              </a:solidFill>
              <a:latin typeface="+mn-ea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22" name="标题 3"/>
          <p:cNvSpPr>
            <a:spLocks noGrp="1" noChangeArrowheads="1"/>
          </p:cNvSpPr>
          <p:nvPr/>
        </p:nvSpPr>
        <p:spPr bwMode="auto">
          <a:xfrm>
            <a:off x="2375205" y="3281560"/>
            <a:ext cx="576064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solidFill>
                  <a:srgbClr val="FF0000"/>
                </a:solidFill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8</a:t>
            </a:r>
            <a:endParaRPr lang="en-US" altLang="zh-CN" sz="2800" dirty="0">
              <a:solidFill>
                <a:srgbClr val="FF0000"/>
              </a:solidFill>
              <a:latin typeface="+mn-ea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23" name="标题 3"/>
          <p:cNvSpPr>
            <a:spLocks noGrp="1" noChangeArrowheads="1"/>
          </p:cNvSpPr>
          <p:nvPr/>
        </p:nvSpPr>
        <p:spPr bwMode="auto">
          <a:xfrm>
            <a:off x="1853097" y="3269495"/>
            <a:ext cx="576064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solidFill>
                  <a:srgbClr val="FF0000"/>
                </a:solidFill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1</a:t>
            </a:r>
            <a:endParaRPr lang="en-US" altLang="zh-CN" sz="2800" dirty="0">
              <a:solidFill>
                <a:srgbClr val="FF0000"/>
              </a:solidFill>
              <a:latin typeface="+mn-ea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5" name="文本框 10245"/>
          <p:cNvSpPr txBox="1">
            <a:spLocks noChangeArrowheads="1"/>
          </p:cNvSpPr>
          <p:nvPr/>
        </p:nvSpPr>
        <p:spPr bwMode="auto">
          <a:xfrm>
            <a:off x="735076" y="737722"/>
            <a:ext cx="4704523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200" b="1" dirty="0">
                <a:latin typeface="+mn-ea"/>
                <a:sym typeface="宋体" panose="02010600030101010101" pitchFamily="2" charset="-122"/>
              </a:rPr>
              <a:t>计算。</a:t>
            </a:r>
            <a:endParaRPr lang="zh-CN" altLang="en-US" sz="3200" b="1" dirty="0">
              <a:solidFill>
                <a:srgbClr val="0000FF"/>
              </a:solidFill>
              <a:latin typeface="+mn-ea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6" grpId="0"/>
      <p:bldP spid="17" grpId="0"/>
      <p:bldP spid="21" grpId="0"/>
      <p:bldP spid="22" grpId="0"/>
      <p:bldP spid="2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任意多边形 7"/>
          <p:cNvSpPr/>
          <p:nvPr/>
        </p:nvSpPr>
        <p:spPr>
          <a:xfrm>
            <a:off x="108211" y="738064"/>
            <a:ext cx="538386" cy="593398"/>
          </a:xfrm>
          <a:custGeom>
            <a:avLst/>
            <a:gdLst>
              <a:gd name="connsiteX0" fmla="*/ 0 w 538386"/>
              <a:gd name="connsiteY0" fmla="*/ 0 h 593398"/>
              <a:gd name="connsiteX1" fmla="*/ 241687 w 538386"/>
              <a:gd name="connsiteY1" fmla="*/ 0 h 593398"/>
              <a:gd name="connsiteX2" fmla="*/ 538386 w 538386"/>
              <a:gd name="connsiteY2" fmla="*/ 296699 h 593398"/>
              <a:gd name="connsiteX3" fmla="*/ 241687 w 538386"/>
              <a:gd name="connsiteY3" fmla="*/ 593398 h 593398"/>
              <a:gd name="connsiteX4" fmla="*/ 0 w 538386"/>
              <a:gd name="connsiteY4" fmla="*/ 593398 h 593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8386" h="593398">
                <a:moveTo>
                  <a:pt x="0" y="0"/>
                </a:moveTo>
                <a:lnTo>
                  <a:pt x="241687" y="0"/>
                </a:lnTo>
                <a:cubicBezTo>
                  <a:pt x="405549" y="0"/>
                  <a:pt x="538386" y="132837"/>
                  <a:pt x="538386" y="296699"/>
                </a:cubicBezTo>
                <a:cubicBezTo>
                  <a:pt x="538386" y="460561"/>
                  <a:pt x="405549" y="593398"/>
                  <a:pt x="241687" y="593398"/>
                </a:cubicBezTo>
                <a:lnTo>
                  <a:pt x="0" y="593398"/>
                </a:lnTo>
                <a:close/>
              </a:path>
            </a:pathLst>
          </a:cu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/>
              <a:t>2</a:t>
            </a:r>
            <a:endParaRPr lang="zh-CN" altLang="en-US" sz="2800" b="1" dirty="0"/>
          </a:p>
        </p:txBody>
      </p:sp>
      <p:sp>
        <p:nvSpPr>
          <p:cNvPr id="10" name="文本框 10245"/>
          <p:cNvSpPr txBox="1">
            <a:spLocks noChangeArrowheads="1"/>
          </p:cNvSpPr>
          <p:nvPr/>
        </p:nvSpPr>
        <p:spPr bwMode="auto">
          <a:xfrm>
            <a:off x="1704391" y="1926004"/>
            <a:ext cx="2112235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355</a:t>
            </a:r>
            <a:r>
              <a:rPr lang="zh-CN" altLang="en-US" sz="2800" b="1" dirty="0">
                <a:latin typeface="+mn-ea"/>
                <a:sym typeface="宋体" panose="02010600030101010101" pitchFamily="2" charset="-122"/>
              </a:rPr>
              <a:t>－</a:t>
            </a:r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142=</a:t>
            </a:r>
            <a:endParaRPr lang="zh-CN" altLang="en-US" sz="2800" dirty="0">
              <a:solidFill>
                <a:srgbClr val="0000FF"/>
              </a:solidFill>
              <a:latin typeface="+mn-ea"/>
            </a:endParaRPr>
          </a:p>
        </p:txBody>
      </p:sp>
      <p:sp>
        <p:nvSpPr>
          <p:cNvPr id="13" name="文本框 10245"/>
          <p:cNvSpPr txBox="1">
            <a:spLocks noChangeArrowheads="1"/>
          </p:cNvSpPr>
          <p:nvPr/>
        </p:nvSpPr>
        <p:spPr bwMode="auto">
          <a:xfrm>
            <a:off x="6866391" y="1863148"/>
            <a:ext cx="2112235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142</a:t>
            </a:r>
            <a:r>
              <a:rPr lang="zh-CN" altLang="en-US" sz="2800" b="1" dirty="0">
                <a:latin typeface="+mn-ea"/>
                <a:sym typeface="宋体" panose="02010600030101010101" pitchFamily="2" charset="-122"/>
              </a:rPr>
              <a:t>＋</a:t>
            </a:r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213=</a:t>
            </a:r>
            <a:endParaRPr lang="zh-CN" altLang="en-US" sz="2800" dirty="0">
              <a:solidFill>
                <a:srgbClr val="0000FF"/>
              </a:solidFill>
              <a:latin typeface="+mn-ea"/>
            </a:endParaRPr>
          </a:p>
        </p:txBody>
      </p:sp>
      <p:sp>
        <p:nvSpPr>
          <p:cNvPr id="27" name="标题 3"/>
          <p:cNvSpPr>
            <a:spLocks noGrp="1" noChangeArrowheads="1"/>
          </p:cNvSpPr>
          <p:nvPr/>
        </p:nvSpPr>
        <p:spPr bwMode="auto">
          <a:xfrm>
            <a:off x="2244747" y="3044059"/>
            <a:ext cx="1632181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3   5   5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28" name="标题 3"/>
          <p:cNvSpPr>
            <a:spLocks noGrp="1" noChangeArrowheads="1"/>
          </p:cNvSpPr>
          <p:nvPr/>
        </p:nvSpPr>
        <p:spPr bwMode="auto">
          <a:xfrm>
            <a:off x="1646104" y="3483184"/>
            <a:ext cx="2230824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－1   4   2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cxnSp>
        <p:nvCxnSpPr>
          <p:cNvPr id="29" name="直接连接符 28"/>
          <p:cNvCxnSpPr/>
          <p:nvPr/>
        </p:nvCxnSpPr>
        <p:spPr>
          <a:xfrm>
            <a:off x="2052725" y="4107013"/>
            <a:ext cx="1872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标题 3"/>
          <p:cNvSpPr>
            <a:spLocks noGrp="1" noChangeArrowheads="1"/>
          </p:cNvSpPr>
          <p:nvPr/>
        </p:nvSpPr>
        <p:spPr bwMode="auto">
          <a:xfrm>
            <a:off x="3300864" y="3991835"/>
            <a:ext cx="576064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solidFill>
                  <a:srgbClr val="FF0000"/>
                </a:solidFill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3</a:t>
            </a:r>
            <a:endParaRPr lang="en-US" altLang="zh-CN" sz="2800" dirty="0">
              <a:solidFill>
                <a:srgbClr val="FF0000"/>
              </a:solidFill>
              <a:latin typeface="+mn-ea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31" name="标题 3"/>
          <p:cNvSpPr>
            <a:spLocks noGrp="1" noChangeArrowheads="1"/>
          </p:cNvSpPr>
          <p:nvPr/>
        </p:nvSpPr>
        <p:spPr bwMode="auto">
          <a:xfrm>
            <a:off x="2797190" y="3980440"/>
            <a:ext cx="576064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solidFill>
                  <a:srgbClr val="FF0000"/>
                </a:solidFill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1</a:t>
            </a:r>
            <a:endParaRPr lang="en-US" altLang="zh-CN" sz="2800" dirty="0">
              <a:solidFill>
                <a:srgbClr val="FF0000"/>
              </a:solidFill>
              <a:latin typeface="+mn-ea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32" name="标题 3"/>
          <p:cNvSpPr>
            <a:spLocks noGrp="1" noChangeArrowheads="1"/>
          </p:cNvSpPr>
          <p:nvPr/>
        </p:nvSpPr>
        <p:spPr bwMode="auto">
          <a:xfrm>
            <a:off x="2257302" y="3980440"/>
            <a:ext cx="576064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solidFill>
                  <a:srgbClr val="FF0000"/>
                </a:solidFill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2</a:t>
            </a:r>
            <a:endParaRPr lang="en-US" altLang="zh-CN" sz="2800" dirty="0">
              <a:solidFill>
                <a:srgbClr val="FF0000"/>
              </a:solidFill>
              <a:latin typeface="+mn-ea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45" name="标题 3"/>
          <p:cNvSpPr>
            <a:spLocks noGrp="1" noChangeArrowheads="1"/>
          </p:cNvSpPr>
          <p:nvPr/>
        </p:nvSpPr>
        <p:spPr bwMode="auto">
          <a:xfrm>
            <a:off x="7436171" y="2890773"/>
            <a:ext cx="1632181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1   4   2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46" name="标题 3"/>
          <p:cNvSpPr>
            <a:spLocks noGrp="1" noChangeArrowheads="1"/>
          </p:cNvSpPr>
          <p:nvPr/>
        </p:nvSpPr>
        <p:spPr bwMode="auto">
          <a:xfrm>
            <a:off x="6837536" y="3329898"/>
            <a:ext cx="2230816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+ 2   1   3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cxnSp>
        <p:nvCxnSpPr>
          <p:cNvPr id="47" name="直接连接符 46"/>
          <p:cNvCxnSpPr/>
          <p:nvPr/>
        </p:nvCxnSpPr>
        <p:spPr>
          <a:xfrm>
            <a:off x="7331741" y="3927584"/>
            <a:ext cx="1872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标题 3"/>
          <p:cNvSpPr>
            <a:spLocks noGrp="1" noChangeArrowheads="1"/>
          </p:cNvSpPr>
          <p:nvPr/>
        </p:nvSpPr>
        <p:spPr bwMode="auto">
          <a:xfrm>
            <a:off x="8492288" y="3826484"/>
            <a:ext cx="576064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solidFill>
                  <a:srgbClr val="FF0000"/>
                </a:solidFill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5</a:t>
            </a:r>
            <a:endParaRPr lang="en-US" altLang="zh-CN" sz="2800" dirty="0">
              <a:solidFill>
                <a:srgbClr val="FF0000"/>
              </a:solidFill>
              <a:latin typeface="+mn-ea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49" name="标题 3"/>
          <p:cNvSpPr>
            <a:spLocks noGrp="1" noChangeArrowheads="1"/>
          </p:cNvSpPr>
          <p:nvPr/>
        </p:nvSpPr>
        <p:spPr bwMode="auto">
          <a:xfrm>
            <a:off x="7976549" y="3827154"/>
            <a:ext cx="576064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solidFill>
                  <a:srgbClr val="FF0000"/>
                </a:solidFill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5</a:t>
            </a:r>
            <a:endParaRPr lang="en-US" altLang="zh-CN" sz="2800" dirty="0">
              <a:solidFill>
                <a:srgbClr val="FF0000"/>
              </a:solidFill>
              <a:latin typeface="+mn-ea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50" name="标题 3"/>
          <p:cNvSpPr>
            <a:spLocks noGrp="1" noChangeArrowheads="1"/>
          </p:cNvSpPr>
          <p:nvPr/>
        </p:nvSpPr>
        <p:spPr bwMode="auto">
          <a:xfrm>
            <a:off x="7454441" y="3839219"/>
            <a:ext cx="576064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solidFill>
                  <a:srgbClr val="FF0000"/>
                </a:solidFill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3</a:t>
            </a:r>
            <a:endParaRPr lang="en-US" altLang="zh-CN" sz="2800" dirty="0">
              <a:solidFill>
                <a:srgbClr val="FF0000"/>
              </a:solidFill>
              <a:latin typeface="+mn-ea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598970" y="1926004"/>
            <a:ext cx="96356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</a:rPr>
              <a:t>213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8887560" y="1863148"/>
            <a:ext cx="96356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</a:rPr>
              <a:t>355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sp>
        <p:nvSpPr>
          <p:cNvPr id="5" name="文本框 10245"/>
          <p:cNvSpPr txBox="1">
            <a:spLocks noChangeArrowheads="1"/>
          </p:cNvSpPr>
          <p:nvPr/>
        </p:nvSpPr>
        <p:spPr bwMode="auto">
          <a:xfrm>
            <a:off x="735076" y="737722"/>
            <a:ext cx="4704523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200" b="1" dirty="0">
                <a:latin typeface="+mn-ea"/>
                <a:sym typeface="宋体" panose="02010600030101010101" pitchFamily="2" charset="-122"/>
              </a:rPr>
              <a:t>用竖式计算。</a:t>
            </a:r>
            <a:endParaRPr lang="zh-CN" altLang="en-US" sz="3200" b="1" dirty="0">
              <a:solidFill>
                <a:srgbClr val="0000FF"/>
              </a:solidFill>
              <a:latin typeface="+mn-ea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7" grpId="1"/>
      <p:bldP spid="28" grpId="0"/>
      <p:bldP spid="28" grpId="1"/>
      <p:bldP spid="30" grpId="0"/>
      <p:bldP spid="30" grpId="1"/>
      <p:bldP spid="31" grpId="0"/>
      <p:bldP spid="31" grpId="1"/>
      <p:bldP spid="32" grpId="0"/>
      <p:bldP spid="32" grpId="1"/>
      <p:bldP spid="45" grpId="0"/>
      <p:bldP spid="45" grpId="1"/>
      <p:bldP spid="46" grpId="0"/>
      <p:bldP spid="46" grpId="1"/>
      <p:bldP spid="48" grpId="0"/>
      <p:bldP spid="48" grpId="1"/>
      <p:bldP spid="49" grpId="0"/>
      <p:bldP spid="49" grpId="1"/>
      <p:bldP spid="50" grpId="0"/>
      <p:bldP spid="50" grpId="1"/>
      <p:bldP spid="2" grpId="0"/>
      <p:bldP spid="2" grpId="1"/>
      <p:bldP spid="51" grpId="0"/>
      <p:bldP spid="51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任意多边形 7"/>
          <p:cNvSpPr/>
          <p:nvPr/>
        </p:nvSpPr>
        <p:spPr>
          <a:xfrm>
            <a:off x="108211" y="738064"/>
            <a:ext cx="538386" cy="593398"/>
          </a:xfrm>
          <a:custGeom>
            <a:avLst/>
            <a:gdLst>
              <a:gd name="connsiteX0" fmla="*/ 0 w 538386"/>
              <a:gd name="connsiteY0" fmla="*/ 0 h 593398"/>
              <a:gd name="connsiteX1" fmla="*/ 241687 w 538386"/>
              <a:gd name="connsiteY1" fmla="*/ 0 h 593398"/>
              <a:gd name="connsiteX2" fmla="*/ 538386 w 538386"/>
              <a:gd name="connsiteY2" fmla="*/ 296699 h 593398"/>
              <a:gd name="connsiteX3" fmla="*/ 241687 w 538386"/>
              <a:gd name="connsiteY3" fmla="*/ 593398 h 593398"/>
              <a:gd name="connsiteX4" fmla="*/ 0 w 538386"/>
              <a:gd name="connsiteY4" fmla="*/ 593398 h 593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8386" h="593398">
                <a:moveTo>
                  <a:pt x="0" y="0"/>
                </a:moveTo>
                <a:lnTo>
                  <a:pt x="241687" y="0"/>
                </a:lnTo>
                <a:cubicBezTo>
                  <a:pt x="405549" y="0"/>
                  <a:pt x="538386" y="132837"/>
                  <a:pt x="538386" y="296699"/>
                </a:cubicBezTo>
                <a:cubicBezTo>
                  <a:pt x="538386" y="460561"/>
                  <a:pt x="405549" y="593398"/>
                  <a:pt x="241687" y="593398"/>
                </a:cubicBezTo>
                <a:lnTo>
                  <a:pt x="0" y="593398"/>
                </a:lnTo>
                <a:close/>
              </a:path>
            </a:pathLst>
          </a:cu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/>
              <a:t>2</a:t>
            </a:r>
            <a:endParaRPr lang="zh-CN" altLang="en-US" sz="2800" b="1" dirty="0"/>
          </a:p>
        </p:txBody>
      </p:sp>
      <p:sp>
        <p:nvSpPr>
          <p:cNvPr id="10" name="文本框 10245"/>
          <p:cNvSpPr txBox="1">
            <a:spLocks noChangeArrowheads="1"/>
          </p:cNvSpPr>
          <p:nvPr/>
        </p:nvSpPr>
        <p:spPr bwMode="auto">
          <a:xfrm>
            <a:off x="1704391" y="1926004"/>
            <a:ext cx="2112235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628</a:t>
            </a:r>
            <a:r>
              <a:rPr lang="zh-CN" altLang="en-US" sz="2800" b="1" dirty="0">
                <a:latin typeface="+mn-ea"/>
                <a:sym typeface="宋体" panose="02010600030101010101" pitchFamily="2" charset="-122"/>
              </a:rPr>
              <a:t>－</a:t>
            </a:r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54=</a:t>
            </a:r>
            <a:endParaRPr lang="zh-CN" altLang="en-US" sz="2800" dirty="0">
              <a:solidFill>
                <a:srgbClr val="0000FF"/>
              </a:solidFill>
              <a:latin typeface="+mn-ea"/>
            </a:endParaRPr>
          </a:p>
        </p:txBody>
      </p:sp>
      <p:sp>
        <p:nvSpPr>
          <p:cNvPr id="13" name="文本框 10245"/>
          <p:cNvSpPr txBox="1">
            <a:spLocks noChangeArrowheads="1"/>
          </p:cNvSpPr>
          <p:nvPr/>
        </p:nvSpPr>
        <p:spPr bwMode="auto">
          <a:xfrm>
            <a:off x="6866391" y="1863148"/>
            <a:ext cx="2112235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54</a:t>
            </a:r>
            <a:r>
              <a:rPr lang="zh-CN" altLang="en-US" sz="2800" b="1" dirty="0">
                <a:latin typeface="+mn-ea"/>
                <a:sym typeface="宋体" panose="02010600030101010101" pitchFamily="2" charset="-122"/>
              </a:rPr>
              <a:t>＋</a:t>
            </a:r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574=</a:t>
            </a:r>
            <a:endParaRPr lang="zh-CN" altLang="en-US" sz="2800" dirty="0">
              <a:solidFill>
                <a:srgbClr val="0000FF"/>
              </a:solidFill>
              <a:latin typeface="+mn-ea"/>
            </a:endParaRPr>
          </a:p>
        </p:txBody>
      </p:sp>
      <p:sp>
        <p:nvSpPr>
          <p:cNvPr id="27" name="标题 3"/>
          <p:cNvSpPr>
            <a:spLocks noGrp="1" noChangeArrowheads="1"/>
          </p:cNvSpPr>
          <p:nvPr/>
        </p:nvSpPr>
        <p:spPr bwMode="auto">
          <a:xfrm>
            <a:off x="2244747" y="3044059"/>
            <a:ext cx="1632181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6   2   8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28" name="标题 3"/>
          <p:cNvSpPr>
            <a:spLocks noGrp="1" noChangeArrowheads="1"/>
          </p:cNvSpPr>
          <p:nvPr/>
        </p:nvSpPr>
        <p:spPr bwMode="auto">
          <a:xfrm>
            <a:off x="1646104" y="3483184"/>
            <a:ext cx="2230824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－   5   4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cxnSp>
        <p:nvCxnSpPr>
          <p:cNvPr id="29" name="直接连接符 28"/>
          <p:cNvCxnSpPr/>
          <p:nvPr/>
        </p:nvCxnSpPr>
        <p:spPr>
          <a:xfrm>
            <a:off x="2052725" y="4107013"/>
            <a:ext cx="1872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标题 3"/>
          <p:cNvSpPr>
            <a:spLocks noGrp="1" noChangeArrowheads="1"/>
          </p:cNvSpPr>
          <p:nvPr/>
        </p:nvSpPr>
        <p:spPr bwMode="auto">
          <a:xfrm>
            <a:off x="3300864" y="3991835"/>
            <a:ext cx="576064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solidFill>
                  <a:srgbClr val="FF0000"/>
                </a:solidFill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4</a:t>
            </a:r>
            <a:endParaRPr lang="en-US" altLang="zh-CN" sz="2800" dirty="0">
              <a:solidFill>
                <a:srgbClr val="FF0000"/>
              </a:solidFill>
              <a:latin typeface="+mn-ea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31" name="标题 3"/>
          <p:cNvSpPr>
            <a:spLocks noGrp="1" noChangeArrowheads="1"/>
          </p:cNvSpPr>
          <p:nvPr/>
        </p:nvSpPr>
        <p:spPr bwMode="auto">
          <a:xfrm>
            <a:off x="2797190" y="3980440"/>
            <a:ext cx="576064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solidFill>
                  <a:srgbClr val="FF0000"/>
                </a:solidFill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7</a:t>
            </a:r>
            <a:endParaRPr lang="en-US" altLang="zh-CN" sz="2800" dirty="0">
              <a:solidFill>
                <a:srgbClr val="FF0000"/>
              </a:solidFill>
              <a:latin typeface="+mn-ea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32" name="标题 3"/>
          <p:cNvSpPr>
            <a:spLocks noGrp="1" noChangeArrowheads="1"/>
          </p:cNvSpPr>
          <p:nvPr/>
        </p:nvSpPr>
        <p:spPr bwMode="auto">
          <a:xfrm>
            <a:off x="2257302" y="3980440"/>
            <a:ext cx="576064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solidFill>
                  <a:srgbClr val="FF0000"/>
                </a:solidFill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5</a:t>
            </a:r>
            <a:endParaRPr lang="en-US" altLang="zh-CN" sz="2800" dirty="0">
              <a:solidFill>
                <a:srgbClr val="FF0000"/>
              </a:solidFill>
              <a:latin typeface="+mn-ea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45" name="标题 3"/>
          <p:cNvSpPr>
            <a:spLocks noGrp="1" noChangeArrowheads="1"/>
          </p:cNvSpPr>
          <p:nvPr/>
        </p:nvSpPr>
        <p:spPr bwMode="auto">
          <a:xfrm>
            <a:off x="7436171" y="2890773"/>
            <a:ext cx="1632181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   5   4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46" name="标题 3"/>
          <p:cNvSpPr>
            <a:spLocks noGrp="1" noChangeArrowheads="1"/>
          </p:cNvSpPr>
          <p:nvPr/>
        </p:nvSpPr>
        <p:spPr bwMode="auto">
          <a:xfrm>
            <a:off x="6837536" y="3329898"/>
            <a:ext cx="2230816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+ 5   7   4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cxnSp>
        <p:nvCxnSpPr>
          <p:cNvPr id="47" name="直接连接符 46"/>
          <p:cNvCxnSpPr/>
          <p:nvPr/>
        </p:nvCxnSpPr>
        <p:spPr>
          <a:xfrm>
            <a:off x="7331741" y="3927584"/>
            <a:ext cx="1872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标题 3"/>
          <p:cNvSpPr>
            <a:spLocks noGrp="1" noChangeArrowheads="1"/>
          </p:cNvSpPr>
          <p:nvPr/>
        </p:nvSpPr>
        <p:spPr bwMode="auto">
          <a:xfrm>
            <a:off x="8492288" y="3826484"/>
            <a:ext cx="576064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solidFill>
                  <a:srgbClr val="FF0000"/>
                </a:solidFill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8</a:t>
            </a:r>
            <a:endParaRPr lang="en-US" altLang="zh-CN" sz="2800" dirty="0">
              <a:solidFill>
                <a:srgbClr val="FF0000"/>
              </a:solidFill>
              <a:latin typeface="+mn-ea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49" name="标题 3"/>
          <p:cNvSpPr>
            <a:spLocks noGrp="1" noChangeArrowheads="1"/>
          </p:cNvSpPr>
          <p:nvPr/>
        </p:nvSpPr>
        <p:spPr bwMode="auto">
          <a:xfrm>
            <a:off x="7976549" y="3827154"/>
            <a:ext cx="576064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solidFill>
                  <a:srgbClr val="FF0000"/>
                </a:solidFill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2</a:t>
            </a:r>
            <a:endParaRPr lang="en-US" altLang="zh-CN" sz="2800" dirty="0">
              <a:solidFill>
                <a:srgbClr val="FF0000"/>
              </a:solidFill>
              <a:latin typeface="+mn-ea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50" name="标题 3"/>
          <p:cNvSpPr>
            <a:spLocks noGrp="1" noChangeArrowheads="1"/>
          </p:cNvSpPr>
          <p:nvPr/>
        </p:nvSpPr>
        <p:spPr bwMode="auto">
          <a:xfrm>
            <a:off x="7454441" y="3839219"/>
            <a:ext cx="576064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solidFill>
                  <a:srgbClr val="FF0000"/>
                </a:solidFill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6</a:t>
            </a:r>
            <a:endParaRPr lang="en-US" altLang="zh-CN" sz="2800" dirty="0">
              <a:solidFill>
                <a:srgbClr val="FF0000"/>
              </a:solidFill>
              <a:latin typeface="+mn-ea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598970" y="1926004"/>
            <a:ext cx="963561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</a:rPr>
              <a:t>574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8887560" y="1863148"/>
            <a:ext cx="963561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</a:rPr>
              <a:t>628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sp>
        <p:nvSpPr>
          <p:cNvPr id="5" name="文本框 10245"/>
          <p:cNvSpPr txBox="1">
            <a:spLocks noChangeArrowheads="1"/>
          </p:cNvSpPr>
          <p:nvPr/>
        </p:nvSpPr>
        <p:spPr bwMode="auto">
          <a:xfrm>
            <a:off x="735076" y="737722"/>
            <a:ext cx="4704523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200" b="1" dirty="0">
                <a:latin typeface="+mn-ea"/>
                <a:sym typeface="宋体" panose="02010600030101010101" pitchFamily="2" charset="-122"/>
              </a:rPr>
              <a:t>用竖式计算。</a:t>
            </a:r>
            <a:endParaRPr lang="zh-CN" altLang="en-US" sz="3200" b="1" dirty="0">
              <a:solidFill>
                <a:srgbClr val="0000FF"/>
              </a:solidFill>
              <a:latin typeface="+mn-ea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7" grpId="1"/>
      <p:bldP spid="28" grpId="0"/>
      <p:bldP spid="28" grpId="1"/>
      <p:bldP spid="30" grpId="0"/>
      <p:bldP spid="30" grpId="1"/>
      <p:bldP spid="31" grpId="0"/>
      <p:bldP spid="31" grpId="1"/>
      <p:bldP spid="32" grpId="0"/>
      <p:bldP spid="32" grpId="1"/>
      <p:bldP spid="45" grpId="0"/>
      <p:bldP spid="45" grpId="1"/>
      <p:bldP spid="46" grpId="0"/>
      <p:bldP spid="46" grpId="1"/>
      <p:bldP spid="48" grpId="0"/>
      <p:bldP spid="48" grpId="1"/>
      <p:bldP spid="49" grpId="0"/>
      <p:bldP spid="49" grpId="1"/>
      <p:bldP spid="50" grpId="0"/>
      <p:bldP spid="50" grpId="1"/>
      <p:bldP spid="2" grpId="0"/>
      <p:bldP spid="2" grpId="1"/>
      <p:bldP spid="51" grpId="0"/>
      <p:bldP spid="51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任意多边形 7"/>
          <p:cNvSpPr/>
          <p:nvPr/>
        </p:nvSpPr>
        <p:spPr>
          <a:xfrm>
            <a:off x="108211" y="738064"/>
            <a:ext cx="538386" cy="593398"/>
          </a:xfrm>
          <a:custGeom>
            <a:avLst/>
            <a:gdLst>
              <a:gd name="connsiteX0" fmla="*/ 0 w 538386"/>
              <a:gd name="connsiteY0" fmla="*/ 0 h 593398"/>
              <a:gd name="connsiteX1" fmla="*/ 241687 w 538386"/>
              <a:gd name="connsiteY1" fmla="*/ 0 h 593398"/>
              <a:gd name="connsiteX2" fmla="*/ 538386 w 538386"/>
              <a:gd name="connsiteY2" fmla="*/ 296699 h 593398"/>
              <a:gd name="connsiteX3" fmla="*/ 241687 w 538386"/>
              <a:gd name="connsiteY3" fmla="*/ 593398 h 593398"/>
              <a:gd name="connsiteX4" fmla="*/ 0 w 538386"/>
              <a:gd name="connsiteY4" fmla="*/ 593398 h 593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8386" h="593398">
                <a:moveTo>
                  <a:pt x="0" y="0"/>
                </a:moveTo>
                <a:lnTo>
                  <a:pt x="241687" y="0"/>
                </a:lnTo>
                <a:cubicBezTo>
                  <a:pt x="405549" y="0"/>
                  <a:pt x="538386" y="132837"/>
                  <a:pt x="538386" y="296699"/>
                </a:cubicBezTo>
                <a:cubicBezTo>
                  <a:pt x="538386" y="460561"/>
                  <a:pt x="405549" y="593398"/>
                  <a:pt x="241687" y="593398"/>
                </a:cubicBezTo>
                <a:lnTo>
                  <a:pt x="0" y="593398"/>
                </a:lnTo>
                <a:close/>
              </a:path>
            </a:pathLst>
          </a:cu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/>
              <a:t>2</a:t>
            </a:r>
            <a:endParaRPr lang="zh-CN" altLang="en-US" sz="2800" b="1" dirty="0"/>
          </a:p>
        </p:txBody>
      </p:sp>
      <p:sp>
        <p:nvSpPr>
          <p:cNvPr id="10" name="文本框 10245"/>
          <p:cNvSpPr txBox="1">
            <a:spLocks noChangeArrowheads="1"/>
          </p:cNvSpPr>
          <p:nvPr/>
        </p:nvSpPr>
        <p:spPr bwMode="auto">
          <a:xfrm>
            <a:off x="1704391" y="1926004"/>
            <a:ext cx="2112235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936</a:t>
            </a:r>
            <a:r>
              <a:rPr lang="zh-CN" altLang="en-US" sz="2800" b="1" dirty="0">
                <a:latin typeface="+mn-ea"/>
                <a:sym typeface="宋体" panose="02010600030101010101" pitchFamily="2" charset="-122"/>
              </a:rPr>
              <a:t>－</a:t>
            </a:r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863=</a:t>
            </a:r>
            <a:endParaRPr lang="zh-CN" altLang="en-US" sz="2800" dirty="0">
              <a:solidFill>
                <a:srgbClr val="0000FF"/>
              </a:solidFill>
              <a:latin typeface="+mn-ea"/>
            </a:endParaRPr>
          </a:p>
        </p:txBody>
      </p:sp>
      <p:sp>
        <p:nvSpPr>
          <p:cNvPr id="13" name="文本框 10245"/>
          <p:cNvSpPr txBox="1">
            <a:spLocks noChangeArrowheads="1"/>
          </p:cNvSpPr>
          <p:nvPr/>
        </p:nvSpPr>
        <p:spPr bwMode="auto">
          <a:xfrm>
            <a:off x="6866391" y="1863148"/>
            <a:ext cx="2112235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863</a:t>
            </a:r>
            <a:r>
              <a:rPr lang="zh-CN" altLang="en-US" sz="2800" b="1" dirty="0">
                <a:latin typeface="+mn-ea"/>
                <a:sym typeface="宋体" panose="02010600030101010101" pitchFamily="2" charset="-122"/>
              </a:rPr>
              <a:t>＋</a:t>
            </a:r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73=</a:t>
            </a:r>
            <a:endParaRPr lang="zh-CN" altLang="en-US" sz="2800" dirty="0">
              <a:solidFill>
                <a:srgbClr val="0000FF"/>
              </a:solidFill>
              <a:latin typeface="+mn-ea"/>
            </a:endParaRPr>
          </a:p>
        </p:txBody>
      </p:sp>
      <p:sp>
        <p:nvSpPr>
          <p:cNvPr id="27" name="标题 3"/>
          <p:cNvSpPr>
            <a:spLocks noGrp="1" noChangeArrowheads="1"/>
          </p:cNvSpPr>
          <p:nvPr/>
        </p:nvSpPr>
        <p:spPr bwMode="auto">
          <a:xfrm>
            <a:off x="2244747" y="3044059"/>
            <a:ext cx="1632181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9   3   6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28" name="标题 3"/>
          <p:cNvSpPr>
            <a:spLocks noGrp="1" noChangeArrowheads="1"/>
          </p:cNvSpPr>
          <p:nvPr/>
        </p:nvSpPr>
        <p:spPr bwMode="auto">
          <a:xfrm>
            <a:off x="1646104" y="3483184"/>
            <a:ext cx="2230824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－8   6   3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cxnSp>
        <p:nvCxnSpPr>
          <p:cNvPr id="29" name="直接连接符 28"/>
          <p:cNvCxnSpPr/>
          <p:nvPr/>
        </p:nvCxnSpPr>
        <p:spPr>
          <a:xfrm>
            <a:off x="2052725" y="4107013"/>
            <a:ext cx="1872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标题 3"/>
          <p:cNvSpPr>
            <a:spLocks noGrp="1" noChangeArrowheads="1"/>
          </p:cNvSpPr>
          <p:nvPr/>
        </p:nvSpPr>
        <p:spPr bwMode="auto">
          <a:xfrm>
            <a:off x="3300864" y="3991835"/>
            <a:ext cx="576064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solidFill>
                  <a:srgbClr val="FF0000"/>
                </a:solidFill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3</a:t>
            </a:r>
            <a:endParaRPr lang="en-US" altLang="zh-CN" sz="2800" dirty="0">
              <a:solidFill>
                <a:srgbClr val="FF0000"/>
              </a:solidFill>
              <a:latin typeface="+mn-ea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31" name="标题 3"/>
          <p:cNvSpPr>
            <a:spLocks noGrp="1" noChangeArrowheads="1"/>
          </p:cNvSpPr>
          <p:nvPr/>
        </p:nvSpPr>
        <p:spPr bwMode="auto">
          <a:xfrm>
            <a:off x="2797190" y="3980440"/>
            <a:ext cx="576064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solidFill>
                  <a:srgbClr val="FF0000"/>
                </a:solidFill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7</a:t>
            </a:r>
            <a:endParaRPr lang="en-US" altLang="zh-CN" sz="2800" dirty="0">
              <a:solidFill>
                <a:srgbClr val="FF0000"/>
              </a:solidFill>
              <a:latin typeface="+mn-ea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45" name="标题 3"/>
          <p:cNvSpPr>
            <a:spLocks noGrp="1" noChangeArrowheads="1"/>
          </p:cNvSpPr>
          <p:nvPr/>
        </p:nvSpPr>
        <p:spPr bwMode="auto">
          <a:xfrm>
            <a:off x="7436171" y="2890773"/>
            <a:ext cx="1632181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8   6   3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46" name="标题 3"/>
          <p:cNvSpPr>
            <a:spLocks noGrp="1" noChangeArrowheads="1"/>
          </p:cNvSpPr>
          <p:nvPr/>
        </p:nvSpPr>
        <p:spPr bwMode="auto">
          <a:xfrm>
            <a:off x="6837536" y="3329898"/>
            <a:ext cx="2230816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+    7   3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cxnSp>
        <p:nvCxnSpPr>
          <p:cNvPr id="47" name="直接连接符 46"/>
          <p:cNvCxnSpPr/>
          <p:nvPr/>
        </p:nvCxnSpPr>
        <p:spPr>
          <a:xfrm>
            <a:off x="7331741" y="3927584"/>
            <a:ext cx="1872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标题 3"/>
          <p:cNvSpPr>
            <a:spLocks noGrp="1" noChangeArrowheads="1"/>
          </p:cNvSpPr>
          <p:nvPr/>
        </p:nvSpPr>
        <p:spPr bwMode="auto">
          <a:xfrm>
            <a:off x="8492288" y="3826484"/>
            <a:ext cx="576064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solidFill>
                  <a:srgbClr val="FF0000"/>
                </a:solidFill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6</a:t>
            </a:r>
            <a:endParaRPr lang="en-US" altLang="zh-CN" sz="2800" dirty="0">
              <a:solidFill>
                <a:srgbClr val="FF0000"/>
              </a:solidFill>
              <a:latin typeface="+mn-ea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49" name="标题 3"/>
          <p:cNvSpPr>
            <a:spLocks noGrp="1" noChangeArrowheads="1"/>
          </p:cNvSpPr>
          <p:nvPr/>
        </p:nvSpPr>
        <p:spPr bwMode="auto">
          <a:xfrm>
            <a:off x="7976549" y="3827154"/>
            <a:ext cx="576064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solidFill>
                  <a:srgbClr val="FF0000"/>
                </a:solidFill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3</a:t>
            </a:r>
            <a:endParaRPr lang="en-US" altLang="zh-CN" sz="2800" dirty="0">
              <a:solidFill>
                <a:srgbClr val="FF0000"/>
              </a:solidFill>
              <a:latin typeface="+mn-ea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50" name="标题 3"/>
          <p:cNvSpPr>
            <a:spLocks noGrp="1" noChangeArrowheads="1"/>
          </p:cNvSpPr>
          <p:nvPr/>
        </p:nvSpPr>
        <p:spPr bwMode="auto">
          <a:xfrm>
            <a:off x="7454441" y="3839219"/>
            <a:ext cx="576064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solidFill>
                  <a:srgbClr val="FF0000"/>
                </a:solidFill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9</a:t>
            </a:r>
            <a:endParaRPr lang="en-US" altLang="zh-CN" sz="2800" dirty="0">
              <a:solidFill>
                <a:srgbClr val="FF0000"/>
              </a:solidFill>
              <a:latin typeface="+mn-ea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598970" y="1926004"/>
            <a:ext cx="963561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</a:rPr>
              <a:t>73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8887560" y="1863148"/>
            <a:ext cx="963561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</a:rPr>
              <a:t>936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sp>
        <p:nvSpPr>
          <p:cNvPr id="5" name="文本框 10245"/>
          <p:cNvSpPr txBox="1">
            <a:spLocks noChangeArrowheads="1"/>
          </p:cNvSpPr>
          <p:nvPr/>
        </p:nvSpPr>
        <p:spPr bwMode="auto">
          <a:xfrm>
            <a:off x="735076" y="737722"/>
            <a:ext cx="4704523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200" b="1" dirty="0">
                <a:latin typeface="+mn-ea"/>
                <a:sym typeface="宋体" panose="02010600030101010101" pitchFamily="2" charset="-122"/>
              </a:rPr>
              <a:t>用竖式计算。</a:t>
            </a:r>
            <a:endParaRPr lang="zh-CN" altLang="en-US" sz="3200" b="1" dirty="0">
              <a:solidFill>
                <a:srgbClr val="0000FF"/>
              </a:solidFill>
              <a:latin typeface="+mn-ea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7" grpId="1"/>
      <p:bldP spid="28" grpId="0"/>
      <p:bldP spid="28" grpId="1"/>
      <p:bldP spid="30" grpId="0"/>
      <p:bldP spid="30" grpId="1"/>
      <p:bldP spid="31" grpId="0"/>
      <p:bldP spid="31" grpId="1"/>
      <p:bldP spid="45" grpId="0"/>
      <p:bldP spid="45" grpId="1"/>
      <p:bldP spid="46" grpId="0"/>
      <p:bldP spid="46" grpId="1"/>
      <p:bldP spid="48" grpId="0"/>
      <p:bldP spid="48" grpId="1"/>
      <p:bldP spid="49" grpId="0"/>
      <p:bldP spid="49" grpId="1"/>
      <p:bldP spid="50" grpId="0"/>
      <p:bldP spid="50" grpId="1"/>
      <p:bldP spid="2" grpId="0"/>
      <p:bldP spid="2" grpId="1"/>
      <p:bldP spid="51" grpId="0"/>
      <p:bldP spid="51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任意多边形 7"/>
          <p:cNvSpPr/>
          <p:nvPr/>
        </p:nvSpPr>
        <p:spPr>
          <a:xfrm>
            <a:off x="108211" y="738064"/>
            <a:ext cx="538386" cy="593398"/>
          </a:xfrm>
          <a:custGeom>
            <a:avLst/>
            <a:gdLst>
              <a:gd name="connsiteX0" fmla="*/ 0 w 538386"/>
              <a:gd name="connsiteY0" fmla="*/ 0 h 593398"/>
              <a:gd name="connsiteX1" fmla="*/ 241687 w 538386"/>
              <a:gd name="connsiteY1" fmla="*/ 0 h 593398"/>
              <a:gd name="connsiteX2" fmla="*/ 538386 w 538386"/>
              <a:gd name="connsiteY2" fmla="*/ 296699 h 593398"/>
              <a:gd name="connsiteX3" fmla="*/ 241687 w 538386"/>
              <a:gd name="connsiteY3" fmla="*/ 593398 h 593398"/>
              <a:gd name="connsiteX4" fmla="*/ 0 w 538386"/>
              <a:gd name="connsiteY4" fmla="*/ 593398 h 593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8386" h="593398">
                <a:moveTo>
                  <a:pt x="0" y="0"/>
                </a:moveTo>
                <a:lnTo>
                  <a:pt x="241687" y="0"/>
                </a:lnTo>
                <a:cubicBezTo>
                  <a:pt x="405549" y="0"/>
                  <a:pt x="538386" y="132837"/>
                  <a:pt x="538386" y="296699"/>
                </a:cubicBezTo>
                <a:cubicBezTo>
                  <a:pt x="538386" y="460561"/>
                  <a:pt x="405549" y="593398"/>
                  <a:pt x="241687" y="593398"/>
                </a:cubicBezTo>
                <a:lnTo>
                  <a:pt x="0" y="593398"/>
                </a:lnTo>
                <a:close/>
              </a:path>
            </a:pathLst>
          </a:cu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/>
              <a:t>3</a:t>
            </a:r>
            <a:endParaRPr lang="zh-CN" altLang="en-US" sz="2800" b="1" dirty="0"/>
          </a:p>
        </p:txBody>
      </p:sp>
      <p:sp>
        <p:nvSpPr>
          <p:cNvPr id="5" name="文本框 10245"/>
          <p:cNvSpPr txBox="1">
            <a:spLocks noChangeArrowheads="1"/>
          </p:cNvSpPr>
          <p:nvPr/>
        </p:nvSpPr>
        <p:spPr bwMode="auto">
          <a:xfrm>
            <a:off x="735076" y="737722"/>
            <a:ext cx="4704523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200" b="1" dirty="0">
                <a:latin typeface="+mn-ea"/>
                <a:sym typeface="宋体" panose="02010600030101010101" pitchFamily="2" charset="-122"/>
              </a:rPr>
              <a:t>用竖式计算，并验算。</a:t>
            </a:r>
            <a:endParaRPr lang="zh-CN" altLang="en-US" sz="3200" b="1" dirty="0">
              <a:solidFill>
                <a:srgbClr val="0000FF"/>
              </a:solidFill>
              <a:latin typeface="+mn-ea"/>
              <a:sym typeface="宋体" panose="02010600030101010101" pitchFamily="2" charset="-122"/>
            </a:endParaRPr>
          </a:p>
        </p:txBody>
      </p:sp>
      <p:sp>
        <p:nvSpPr>
          <p:cNvPr id="6" name="文本框 10245"/>
          <p:cNvSpPr txBox="1">
            <a:spLocks noChangeArrowheads="1"/>
          </p:cNvSpPr>
          <p:nvPr/>
        </p:nvSpPr>
        <p:spPr bwMode="auto">
          <a:xfrm>
            <a:off x="2201686" y="1797911"/>
            <a:ext cx="2112235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800" spc="-133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547</a:t>
            </a:r>
            <a:r>
              <a:rPr lang="zh-CN" altLang="en-US" sz="2800" spc="-133" dirty="0">
                <a:latin typeface="+mn-ea"/>
                <a:sym typeface="宋体" panose="02010600030101010101" pitchFamily="2" charset="-122"/>
              </a:rPr>
              <a:t>－</a:t>
            </a:r>
            <a:r>
              <a:rPr lang="en-US" altLang="zh-CN" sz="2800" spc="-133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413</a:t>
            </a:r>
            <a:endParaRPr lang="zh-CN" altLang="en-US" sz="2800" spc="-133" dirty="0">
              <a:solidFill>
                <a:srgbClr val="0000FF"/>
              </a:solidFill>
              <a:latin typeface="+mn-ea"/>
            </a:endParaRPr>
          </a:p>
        </p:txBody>
      </p:sp>
      <p:sp>
        <p:nvSpPr>
          <p:cNvPr id="7" name="文本框 10245"/>
          <p:cNvSpPr txBox="1">
            <a:spLocks noChangeArrowheads="1"/>
          </p:cNvSpPr>
          <p:nvPr/>
        </p:nvSpPr>
        <p:spPr bwMode="auto">
          <a:xfrm>
            <a:off x="7177950" y="1786516"/>
            <a:ext cx="1920213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800" spc="-133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670</a:t>
            </a:r>
            <a:r>
              <a:rPr lang="zh-CN" altLang="en-US" sz="2800" spc="-133" dirty="0">
                <a:latin typeface="+mn-ea"/>
                <a:sym typeface="宋体" panose="02010600030101010101" pitchFamily="2" charset="-122"/>
              </a:rPr>
              <a:t>－</a:t>
            </a:r>
            <a:r>
              <a:rPr lang="en-US" altLang="zh-CN" sz="2800" spc="-133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49</a:t>
            </a:r>
            <a:endParaRPr lang="zh-CN" altLang="en-US" sz="2800" spc="-133" dirty="0">
              <a:solidFill>
                <a:srgbClr val="0000FF"/>
              </a:solidFill>
              <a:latin typeface="+mn-ea"/>
            </a:endParaRPr>
          </a:p>
        </p:txBody>
      </p:sp>
      <p:sp>
        <p:nvSpPr>
          <p:cNvPr id="11" name="文本框 10245"/>
          <p:cNvSpPr txBox="1">
            <a:spLocks noChangeArrowheads="1"/>
          </p:cNvSpPr>
          <p:nvPr/>
        </p:nvSpPr>
        <p:spPr bwMode="auto">
          <a:xfrm>
            <a:off x="3907299" y="1797911"/>
            <a:ext cx="1152128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+mn-ea"/>
                <a:sym typeface="宋体" panose="02010600030101010101" pitchFamily="2" charset="-122"/>
              </a:rPr>
              <a:t>=</a:t>
            </a:r>
            <a:r>
              <a:rPr lang="en-US" altLang="zh-CN" sz="2800" dirty="0">
                <a:solidFill>
                  <a:srgbClr val="FF0000"/>
                </a:solidFill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134</a:t>
            </a:r>
            <a:endParaRPr lang="en-US" altLang="zh-CN" sz="2800" dirty="0">
              <a:solidFill>
                <a:srgbClr val="FF0000"/>
              </a:solidFill>
              <a:latin typeface="+mn-ea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12" name="文本框 10245"/>
          <p:cNvSpPr txBox="1">
            <a:spLocks noChangeArrowheads="1"/>
          </p:cNvSpPr>
          <p:nvPr/>
        </p:nvSpPr>
        <p:spPr bwMode="auto">
          <a:xfrm>
            <a:off x="8650114" y="1786516"/>
            <a:ext cx="1152128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+mn-ea"/>
                <a:sym typeface="宋体" panose="02010600030101010101" pitchFamily="2" charset="-122"/>
              </a:rPr>
              <a:t>=</a:t>
            </a:r>
            <a:r>
              <a:rPr lang="en-US" altLang="zh-CN" sz="2800" dirty="0">
                <a:solidFill>
                  <a:srgbClr val="FF0000"/>
                </a:solidFill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621</a:t>
            </a:r>
            <a:endParaRPr lang="en-US" altLang="zh-CN" sz="2800" dirty="0">
              <a:solidFill>
                <a:srgbClr val="FF0000"/>
              </a:solidFill>
              <a:latin typeface="+mn-ea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26" name="标题 3"/>
          <p:cNvSpPr>
            <a:spLocks noGrp="1" noChangeArrowheads="1"/>
          </p:cNvSpPr>
          <p:nvPr/>
        </p:nvSpPr>
        <p:spPr bwMode="auto">
          <a:xfrm>
            <a:off x="7689538" y="2378551"/>
            <a:ext cx="1632181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6   7   0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27" name="标题 3"/>
          <p:cNvSpPr>
            <a:spLocks noGrp="1" noChangeArrowheads="1"/>
          </p:cNvSpPr>
          <p:nvPr/>
        </p:nvSpPr>
        <p:spPr bwMode="auto">
          <a:xfrm>
            <a:off x="7065260" y="2817676"/>
            <a:ext cx="2256459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－     4   9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cxnSp>
        <p:nvCxnSpPr>
          <p:cNvPr id="28" name="直接连接符 27"/>
          <p:cNvCxnSpPr/>
          <p:nvPr/>
        </p:nvCxnSpPr>
        <p:spPr>
          <a:xfrm>
            <a:off x="7497516" y="3441505"/>
            <a:ext cx="1872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标题 3"/>
          <p:cNvSpPr>
            <a:spLocks noGrp="1" noChangeArrowheads="1"/>
          </p:cNvSpPr>
          <p:nvPr/>
        </p:nvSpPr>
        <p:spPr bwMode="auto">
          <a:xfrm>
            <a:off x="8745655" y="3326327"/>
            <a:ext cx="576064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1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30" name="标题 3"/>
          <p:cNvSpPr>
            <a:spLocks noGrp="1" noChangeArrowheads="1"/>
          </p:cNvSpPr>
          <p:nvPr/>
        </p:nvSpPr>
        <p:spPr bwMode="auto">
          <a:xfrm>
            <a:off x="8229916" y="3314932"/>
            <a:ext cx="576064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2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31" name="标题 3"/>
          <p:cNvSpPr>
            <a:spLocks noGrp="1" noChangeArrowheads="1"/>
          </p:cNvSpPr>
          <p:nvPr/>
        </p:nvSpPr>
        <p:spPr bwMode="auto">
          <a:xfrm>
            <a:off x="7731938" y="3314932"/>
            <a:ext cx="576064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6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32" name="标题 3"/>
          <p:cNvSpPr>
            <a:spLocks noGrp="1" noChangeArrowheads="1"/>
          </p:cNvSpPr>
          <p:nvPr/>
        </p:nvSpPr>
        <p:spPr bwMode="auto">
          <a:xfrm>
            <a:off x="2822029" y="2421696"/>
            <a:ext cx="1632181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5   4   7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33" name="标题 3"/>
          <p:cNvSpPr>
            <a:spLocks noGrp="1" noChangeArrowheads="1"/>
          </p:cNvSpPr>
          <p:nvPr/>
        </p:nvSpPr>
        <p:spPr bwMode="auto">
          <a:xfrm>
            <a:off x="2053943" y="2860821"/>
            <a:ext cx="2400267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－4   1   3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cxnSp>
        <p:nvCxnSpPr>
          <p:cNvPr id="34" name="直接连接符 33"/>
          <p:cNvCxnSpPr/>
          <p:nvPr/>
        </p:nvCxnSpPr>
        <p:spPr>
          <a:xfrm>
            <a:off x="2719795" y="3417754"/>
            <a:ext cx="1872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标题 3"/>
          <p:cNvSpPr>
            <a:spLocks noGrp="1" noChangeArrowheads="1"/>
          </p:cNvSpPr>
          <p:nvPr/>
        </p:nvSpPr>
        <p:spPr bwMode="auto">
          <a:xfrm>
            <a:off x="3878146" y="3358077"/>
            <a:ext cx="576064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4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36" name="标题 3"/>
          <p:cNvSpPr>
            <a:spLocks noGrp="1" noChangeArrowheads="1"/>
          </p:cNvSpPr>
          <p:nvPr/>
        </p:nvSpPr>
        <p:spPr bwMode="auto">
          <a:xfrm>
            <a:off x="3350342" y="3358077"/>
            <a:ext cx="576064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3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37" name="标题 3"/>
          <p:cNvSpPr>
            <a:spLocks noGrp="1" noChangeArrowheads="1"/>
          </p:cNvSpPr>
          <p:nvPr/>
        </p:nvSpPr>
        <p:spPr bwMode="auto">
          <a:xfrm>
            <a:off x="2840299" y="3358077"/>
            <a:ext cx="576064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1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50" name="标题 3"/>
          <p:cNvSpPr>
            <a:spLocks noGrp="1" noChangeArrowheads="1"/>
          </p:cNvSpPr>
          <p:nvPr/>
        </p:nvSpPr>
        <p:spPr bwMode="auto">
          <a:xfrm>
            <a:off x="7678241" y="4242523"/>
            <a:ext cx="1632181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6   2   1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51" name="标题 3"/>
          <p:cNvSpPr>
            <a:spLocks noGrp="1" noChangeArrowheads="1"/>
          </p:cNvSpPr>
          <p:nvPr/>
        </p:nvSpPr>
        <p:spPr bwMode="auto">
          <a:xfrm>
            <a:off x="7198187" y="4681648"/>
            <a:ext cx="2112235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+      4   9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cxnSp>
        <p:nvCxnSpPr>
          <p:cNvPr id="52" name="直接连接符 51"/>
          <p:cNvCxnSpPr/>
          <p:nvPr/>
        </p:nvCxnSpPr>
        <p:spPr>
          <a:xfrm>
            <a:off x="7599223" y="5255652"/>
            <a:ext cx="1872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标题 3"/>
          <p:cNvSpPr>
            <a:spLocks noGrp="1" noChangeArrowheads="1"/>
          </p:cNvSpPr>
          <p:nvPr/>
        </p:nvSpPr>
        <p:spPr bwMode="auto">
          <a:xfrm>
            <a:off x="8746423" y="5190299"/>
            <a:ext cx="576064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0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54" name="标题 3"/>
          <p:cNvSpPr>
            <a:spLocks noGrp="1" noChangeArrowheads="1"/>
          </p:cNvSpPr>
          <p:nvPr/>
        </p:nvSpPr>
        <p:spPr bwMode="auto">
          <a:xfrm>
            <a:off x="8230684" y="5178904"/>
            <a:ext cx="576064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7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55" name="标题 3"/>
          <p:cNvSpPr>
            <a:spLocks noGrp="1" noChangeArrowheads="1"/>
          </p:cNvSpPr>
          <p:nvPr/>
        </p:nvSpPr>
        <p:spPr bwMode="auto">
          <a:xfrm>
            <a:off x="7708576" y="5178904"/>
            <a:ext cx="576064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6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56" name="标题 3"/>
          <p:cNvSpPr>
            <a:spLocks noGrp="1" noChangeArrowheads="1"/>
          </p:cNvSpPr>
          <p:nvPr/>
        </p:nvSpPr>
        <p:spPr bwMode="auto">
          <a:xfrm>
            <a:off x="2839942" y="4345993"/>
            <a:ext cx="1632181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1   3   4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57" name="标题 3"/>
          <p:cNvSpPr>
            <a:spLocks noGrp="1" noChangeArrowheads="1"/>
          </p:cNvSpPr>
          <p:nvPr/>
        </p:nvSpPr>
        <p:spPr bwMode="auto">
          <a:xfrm>
            <a:off x="2371318" y="4833378"/>
            <a:ext cx="2112235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+ 4   1   3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cxnSp>
        <p:nvCxnSpPr>
          <p:cNvPr id="58" name="直接连接符 57"/>
          <p:cNvCxnSpPr/>
          <p:nvPr/>
        </p:nvCxnSpPr>
        <p:spPr>
          <a:xfrm>
            <a:off x="2749005" y="5413132"/>
            <a:ext cx="1872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标题 3"/>
          <p:cNvSpPr>
            <a:spLocks noGrp="1" noChangeArrowheads="1"/>
          </p:cNvSpPr>
          <p:nvPr/>
        </p:nvSpPr>
        <p:spPr bwMode="auto">
          <a:xfrm>
            <a:off x="3896059" y="5323649"/>
            <a:ext cx="576064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7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60" name="标题 3"/>
          <p:cNvSpPr>
            <a:spLocks noGrp="1" noChangeArrowheads="1"/>
          </p:cNvSpPr>
          <p:nvPr/>
        </p:nvSpPr>
        <p:spPr bwMode="auto">
          <a:xfrm>
            <a:off x="3356190" y="5323649"/>
            <a:ext cx="576064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4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61" name="标题 3"/>
          <p:cNvSpPr>
            <a:spLocks noGrp="1" noChangeArrowheads="1"/>
          </p:cNvSpPr>
          <p:nvPr/>
        </p:nvSpPr>
        <p:spPr bwMode="auto">
          <a:xfrm>
            <a:off x="2846147" y="5323649"/>
            <a:ext cx="576064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5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62" name="文本框 10245"/>
          <p:cNvSpPr txBox="1">
            <a:spLocks noChangeArrowheads="1"/>
          </p:cNvSpPr>
          <p:nvPr/>
        </p:nvSpPr>
        <p:spPr bwMode="auto">
          <a:xfrm>
            <a:off x="2072131" y="3805105"/>
            <a:ext cx="1344149" cy="543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solidFill>
                  <a:schemeClr val="accent1"/>
                </a:solidFill>
                <a:latin typeface="+mn-ea"/>
                <a:sym typeface="宋体" panose="02010600030101010101" pitchFamily="2" charset="-122"/>
              </a:rPr>
              <a:t>验算：</a:t>
            </a:r>
            <a:r>
              <a:rPr lang="en-US" altLang="zh-CN" sz="2800" dirty="0">
                <a:solidFill>
                  <a:schemeClr val="accent1"/>
                </a:solidFill>
                <a:latin typeface="+mn-ea"/>
                <a:sym typeface="宋体" panose="02010600030101010101" pitchFamily="2" charset="-122"/>
              </a:rPr>
              <a:t> </a:t>
            </a:r>
            <a:endParaRPr lang="en-US" altLang="zh-CN" sz="2800" dirty="0">
              <a:solidFill>
                <a:schemeClr val="accent1"/>
              </a:solidFill>
              <a:latin typeface="+mn-ea"/>
              <a:sym typeface="宋体" panose="02010600030101010101" pitchFamily="2" charset="-122"/>
            </a:endParaRPr>
          </a:p>
        </p:txBody>
      </p:sp>
      <p:sp>
        <p:nvSpPr>
          <p:cNvPr id="63" name="文本框 10245"/>
          <p:cNvSpPr txBox="1">
            <a:spLocks noChangeArrowheads="1"/>
          </p:cNvSpPr>
          <p:nvPr/>
        </p:nvSpPr>
        <p:spPr bwMode="auto">
          <a:xfrm>
            <a:off x="6254439" y="3804903"/>
            <a:ext cx="1344149" cy="543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solidFill>
                  <a:schemeClr val="accent1"/>
                </a:solidFill>
                <a:latin typeface="+mn-ea"/>
                <a:sym typeface="宋体" panose="02010600030101010101" pitchFamily="2" charset="-122"/>
              </a:rPr>
              <a:t>验算：</a:t>
            </a:r>
            <a:r>
              <a:rPr lang="en-US" altLang="zh-CN" sz="2800" dirty="0">
                <a:solidFill>
                  <a:schemeClr val="accent1"/>
                </a:solidFill>
                <a:latin typeface="+mn-ea"/>
                <a:sym typeface="宋体" panose="02010600030101010101" pitchFamily="2" charset="-122"/>
              </a:rPr>
              <a:t> </a:t>
            </a:r>
            <a:endParaRPr lang="en-US" altLang="zh-CN" sz="2800" dirty="0">
              <a:solidFill>
                <a:schemeClr val="accent1"/>
              </a:solidFill>
              <a:latin typeface="+mn-ea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4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12" grpId="0"/>
      <p:bldP spid="12" grpId="1"/>
      <p:bldP spid="26" grpId="0"/>
      <p:bldP spid="26" grpId="1"/>
      <p:bldP spid="27" grpId="0"/>
      <p:bldP spid="27" grpId="1"/>
      <p:bldP spid="29" grpId="0"/>
      <p:bldP spid="29" grpId="1"/>
      <p:bldP spid="30" grpId="0"/>
      <p:bldP spid="30" grpId="1"/>
      <p:bldP spid="31" grpId="0"/>
      <p:bldP spid="31" grpId="1"/>
      <p:bldP spid="32" grpId="0"/>
      <p:bldP spid="32" grpId="1"/>
      <p:bldP spid="33" grpId="0"/>
      <p:bldP spid="33" grpId="1"/>
      <p:bldP spid="35" grpId="0"/>
      <p:bldP spid="35" grpId="1"/>
      <p:bldP spid="36" grpId="0"/>
      <p:bldP spid="36" grpId="1"/>
      <p:bldP spid="37" grpId="0"/>
      <p:bldP spid="37" grpId="1"/>
      <p:bldP spid="50" grpId="0"/>
      <p:bldP spid="50" grpId="1"/>
      <p:bldP spid="51" grpId="0"/>
      <p:bldP spid="51" grpId="1"/>
      <p:bldP spid="53" grpId="0"/>
      <p:bldP spid="53" grpId="1"/>
      <p:bldP spid="54" grpId="0"/>
      <p:bldP spid="54" grpId="1"/>
      <p:bldP spid="55" grpId="0"/>
      <p:bldP spid="55" grpId="1"/>
      <p:bldP spid="56" grpId="0"/>
      <p:bldP spid="56" grpId="1"/>
      <p:bldP spid="57" grpId="0"/>
      <p:bldP spid="57" grpId="1"/>
      <p:bldP spid="59" grpId="0"/>
      <p:bldP spid="59" grpId="1"/>
      <p:bldP spid="60" grpId="0"/>
      <p:bldP spid="60" grpId="1"/>
      <p:bldP spid="61" grpId="0"/>
      <p:bldP spid="61" grpId="1"/>
      <p:bldP spid="62" grpId="0"/>
      <p:bldP spid="62" grpId="1"/>
      <p:bldP spid="63" grpId="0"/>
      <p:bldP spid="63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>
            <a:off x="1429501" y="2001615"/>
            <a:ext cx="9332997" cy="3180979"/>
          </a:xfrm>
          <a:prstGeom prst="roundRect">
            <a:avLst>
              <a:gd name="adj" fmla="val 8426"/>
            </a:avLst>
          </a:pr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200000"/>
              </a:lnSpc>
            </a:pPr>
            <a:r>
              <a:rPr lang="zh-CN" altLang="en-US" sz="3200" dirty="0">
                <a:solidFill>
                  <a:schemeClr val="bg1"/>
                </a:solidFill>
              </a:rPr>
              <a:t>减法笔算：相同数位对齐，从个位减起，哪一位上的数不够减，要从前一位退</a:t>
            </a:r>
            <a:r>
              <a:rPr lang="en-US" altLang="zh-CN" sz="3200" dirty="0">
                <a:solidFill>
                  <a:schemeClr val="bg1"/>
                </a:solidFill>
              </a:rPr>
              <a:t>1</a:t>
            </a:r>
            <a:r>
              <a:rPr lang="zh-CN" altLang="en-US" sz="3200" dirty="0">
                <a:solidFill>
                  <a:schemeClr val="bg1"/>
                </a:solidFill>
              </a:rPr>
              <a:t>，在本位上加</a:t>
            </a:r>
            <a:r>
              <a:rPr lang="en-US" altLang="zh-CN" sz="3200" dirty="0">
                <a:solidFill>
                  <a:schemeClr val="bg1"/>
                </a:solidFill>
              </a:rPr>
              <a:t>10</a:t>
            </a:r>
            <a:r>
              <a:rPr lang="zh-CN" altLang="en-US" sz="3200" dirty="0">
                <a:solidFill>
                  <a:schemeClr val="bg1"/>
                </a:solidFill>
              </a:rPr>
              <a:t>再减。</a:t>
            </a:r>
            <a:endParaRPr lang="zh-CN" altLang="en-US" sz="3200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10245"/>
          <p:cNvSpPr txBox="1">
            <a:spLocks noChangeArrowheads="1"/>
          </p:cNvSpPr>
          <p:nvPr/>
        </p:nvSpPr>
        <p:spPr bwMode="auto">
          <a:xfrm>
            <a:off x="735076" y="737722"/>
            <a:ext cx="4704523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3200" b="1" dirty="0">
                <a:latin typeface="+mn-ea"/>
                <a:sym typeface="宋体" panose="02010600030101010101" pitchFamily="2" charset="-122"/>
              </a:rPr>
              <a:t>1.</a:t>
            </a:r>
            <a:r>
              <a:rPr lang="zh-CN" altLang="en-US" sz="3200" b="1" dirty="0">
                <a:latin typeface="+mn-ea"/>
                <a:sym typeface="宋体" panose="02010600030101010101" pitchFamily="2" charset="-122"/>
              </a:rPr>
              <a:t>用竖式计算，并验算。</a:t>
            </a:r>
            <a:endParaRPr lang="zh-CN" altLang="en-US" sz="3200" b="1" dirty="0">
              <a:solidFill>
                <a:srgbClr val="0000FF"/>
              </a:solidFill>
              <a:latin typeface="+mn-ea"/>
              <a:sym typeface="宋体" panose="02010600030101010101" pitchFamily="2" charset="-122"/>
            </a:endParaRPr>
          </a:p>
        </p:txBody>
      </p:sp>
      <p:sp>
        <p:nvSpPr>
          <p:cNvPr id="6" name="文本框 10245"/>
          <p:cNvSpPr txBox="1">
            <a:spLocks noChangeArrowheads="1"/>
          </p:cNvSpPr>
          <p:nvPr/>
        </p:nvSpPr>
        <p:spPr bwMode="auto">
          <a:xfrm>
            <a:off x="2201686" y="1797911"/>
            <a:ext cx="2112235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800" spc="-133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305</a:t>
            </a:r>
            <a:r>
              <a:rPr lang="zh-CN" altLang="en-US" sz="2800" spc="-133" dirty="0">
                <a:latin typeface="+mn-ea"/>
                <a:sym typeface="宋体" panose="02010600030101010101" pitchFamily="2" charset="-122"/>
              </a:rPr>
              <a:t>－</a:t>
            </a:r>
            <a:r>
              <a:rPr lang="en-US" altLang="zh-CN" sz="2800" spc="-133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121</a:t>
            </a:r>
            <a:endParaRPr lang="zh-CN" altLang="en-US" sz="2800" spc="-133" dirty="0">
              <a:solidFill>
                <a:srgbClr val="0000FF"/>
              </a:solidFill>
              <a:latin typeface="+mn-ea"/>
            </a:endParaRPr>
          </a:p>
        </p:txBody>
      </p:sp>
      <p:sp>
        <p:nvSpPr>
          <p:cNvPr id="7" name="文本框 10245"/>
          <p:cNvSpPr txBox="1">
            <a:spLocks noChangeArrowheads="1"/>
          </p:cNvSpPr>
          <p:nvPr/>
        </p:nvSpPr>
        <p:spPr bwMode="auto">
          <a:xfrm>
            <a:off x="7177950" y="1786516"/>
            <a:ext cx="1920213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800" spc="-133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847</a:t>
            </a:r>
            <a:r>
              <a:rPr lang="zh-CN" altLang="en-US" sz="2800" spc="-133" dirty="0">
                <a:latin typeface="+mn-ea"/>
                <a:sym typeface="宋体" panose="02010600030101010101" pitchFamily="2" charset="-122"/>
              </a:rPr>
              <a:t>－</a:t>
            </a:r>
            <a:r>
              <a:rPr lang="en-US" altLang="zh-CN" sz="2800" spc="-133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755</a:t>
            </a:r>
            <a:endParaRPr lang="zh-CN" altLang="en-US" sz="2800" spc="-133" dirty="0">
              <a:solidFill>
                <a:srgbClr val="0000FF"/>
              </a:solidFill>
              <a:latin typeface="+mn-ea"/>
            </a:endParaRPr>
          </a:p>
        </p:txBody>
      </p:sp>
      <p:sp>
        <p:nvSpPr>
          <p:cNvPr id="11" name="文本框 10245"/>
          <p:cNvSpPr txBox="1">
            <a:spLocks noChangeArrowheads="1"/>
          </p:cNvSpPr>
          <p:nvPr/>
        </p:nvSpPr>
        <p:spPr bwMode="auto">
          <a:xfrm>
            <a:off x="3907299" y="1797911"/>
            <a:ext cx="1152128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+mn-ea"/>
                <a:sym typeface="宋体" panose="02010600030101010101" pitchFamily="2" charset="-122"/>
              </a:rPr>
              <a:t>=</a:t>
            </a:r>
            <a:r>
              <a:rPr lang="en-US" altLang="zh-CN" sz="2800" dirty="0">
                <a:solidFill>
                  <a:srgbClr val="FF0000"/>
                </a:solidFill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184</a:t>
            </a:r>
            <a:endParaRPr lang="en-US" altLang="zh-CN" sz="2800" dirty="0">
              <a:solidFill>
                <a:srgbClr val="FF0000"/>
              </a:solidFill>
              <a:latin typeface="+mn-ea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12" name="文本框 10245"/>
          <p:cNvSpPr txBox="1">
            <a:spLocks noChangeArrowheads="1"/>
          </p:cNvSpPr>
          <p:nvPr/>
        </p:nvSpPr>
        <p:spPr bwMode="auto">
          <a:xfrm>
            <a:off x="8650114" y="1786516"/>
            <a:ext cx="1152128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+mn-ea"/>
                <a:sym typeface="宋体" panose="02010600030101010101" pitchFamily="2" charset="-122"/>
              </a:rPr>
              <a:t>=</a:t>
            </a:r>
            <a:r>
              <a:rPr lang="en-US" altLang="zh-CN" sz="2800" dirty="0">
                <a:solidFill>
                  <a:srgbClr val="FF0000"/>
                </a:solidFill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92</a:t>
            </a:r>
            <a:endParaRPr lang="en-US" altLang="zh-CN" sz="2800" dirty="0">
              <a:solidFill>
                <a:srgbClr val="FF0000"/>
              </a:solidFill>
              <a:latin typeface="+mn-ea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26" name="标题 3"/>
          <p:cNvSpPr>
            <a:spLocks noGrp="1" noChangeArrowheads="1"/>
          </p:cNvSpPr>
          <p:nvPr/>
        </p:nvSpPr>
        <p:spPr bwMode="auto">
          <a:xfrm>
            <a:off x="7689538" y="2378551"/>
            <a:ext cx="1632181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8   4   7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27" name="标题 3"/>
          <p:cNvSpPr>
            <a:spLocks noGrp="1" noChangeArrowheads="1"/>
          </p:cNvSpPr>
          <p:nvPr/>
        </p:nvSpPr>
        <p:spPr bwMode="auto">
          <a:xfrm>
            <a:off x="6965950" y="2817495"/>
            <a:ext cx="2355215" cy="7239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－    7   5   5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cxnSp>
        <p:nvCxnSpPr>
          <p:cNvPr id="28" name="直接连接符 27"/>
          <p:cNvCxnSpPr/>
          <p:nvPr/>
        </p:nvCxnSpPr>
        <p:spPr>
          <a:xfrm>
            <a:off x="7497516" y="3441505"/>
            <a:ext cx="1872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标题 3"/>
          <p:cNvSpPr>
            <a:spLocks noGrp="1" noChangeArrowheads="1"/>
          </p:cNvSpPr>
          <p:nvPr/>
        </p:nvSpPr>
        <p:spPr bwMode="auto">
          <a:xfrm>
            <a:off x="8745655" y="3326327"/>
            <a:ext cx="576064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2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30" name="标题 3"/>
          <p:cNvSpPr>
            <a:spLocks noGrp="1" noChangeArrowheads="1"/>
          </p:cNvSpPr>
          <p:nvPr/>
        </p:nvSpPr>
        <p:spPr bwMode="auto">
          <a:xfrm>
            <a:off x="8229916" y="3314932"/>
            <a:ext cx="576064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9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32" name="标题 3"/>
          <p:cNvSpPr>
            <a:spLocks noGrp="1" noChangeArrowheads="1"/>
          </p:cNvSpPr>
          <p:nvPr/>
        </p:nvSpPr>
        <p:spPr bwMode="auto">
          <a:xfrm>
            <a:off x="2822029" y="2421696"/>
            <a:ext cx="1632181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3   0   </a:t>
            </a:r>
            <a:r>
              <a:rPr lang="en-US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5</a:t>
            </a:r>
            <a:endParaRPr lang="en-US" sz="28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33" name="标题 3"/>
          <p:cNvSpPr>
            <a:spLocks noGrp="1" noChangeArrowheads="1"/>
          </p:cNvSpPr>
          <p:nvPr/>
        </p:nvSpPr>
        <p:spPr bwMode="auto">
          <a:xfrm>
            <a:off x="2053943" y="2860821"/>
            <a:ext cx="2400267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－1   2   1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cxnSp>
        <p:nvCxnSpPr>
          <p:cNvPr id="34" name="直接连接符 33"/>
          <p:cNvCxnSpPr/>
          <p:nvPr/>
        </p:nvCxnSpPr>
        <p:spPr>
          <a:xfrm>
            <a:off x="2719795" y="3417754"/>
            <a:ext cx="1872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标题 3"/>
          <p:cNvSpPr>
            <a:spLocks noGrp="1" noChangeArrowheads="1"/>
          </p:cNvSpPr>
          <p:nvPr/>
        </p:nvSpPr>
        <p:spPr bwMode="auto">
          <a:xfrm>
            <a:off x="3878146" y="3358077"/>
            <a:ext cx="576064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4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36" name="标题 3"/>
          <p:cNvSpPr>
            <a:spLocks noGrp="1" noChangeArrowheads="1"/>
          </p:cNvSpPr>
          <p:nvPr/>
        </p:nvSpPr>
        <p:spPr bwMode="auto">
          <a:xfrm>
            <a:off x="3350342" y="3358077"/>
            <a:ext cx="576064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8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37" name="标题 3"/>
          <p:cNvSpPr>
            <a:spLocks noGrp="1" noChangeArrowheads="1"/>
          </p:cNvSpPr>
          <p:nvPr/>
        </p:nvSpPr>
        <p:spPr bwMode="auto">
          <a:xfrm>
            <a:off x="2840299" y="3358077"/>
            <a:ext cx="576064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1</a:t>
            </a:r>
            <a:endParaRPr lang="en-US" sz="28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50" name="标题 3"/>
          <p:cNvSpPr>
            <a:spLocks noGrp="1" noChangeArrowheads="1"/>
          </p:cNvSpPr>
          <p:nvPr/>
        </p:nvSpPr>
        <p:spPr bwMode="auto">
          <a:xfrm>
            <a:off x="7678241" y="4242523"/>
            <a:ext cx="1632181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   9   2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51" name="标题 3"/>
          <p:cNvSpPr>
            <a:spLocks noGrp="1" noChangeArrowheads="1"/>
          </p:cNvSpPr>
          <p:nvPr/>
        </p:nvSpPr>
        <p:spPr bwMode="auto">
          <a:xfrm>
            <a:off x="7198187" y="4681648"/>
            <a:ext cx="2112235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+   7   5   5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cxnSp>
        <p:nvCxnSpPr>
          <p:cNvPr id="52" name="直接连接符 51"/>
          <p:cNvCxnSpPr/>
          <p:nvPr/>
        </p:nvCxnSpPr>
        <p:spPr>
          <a:xfrm>
            <a:off x="7599223" y="5255652"/>
            <a:ext cx="1872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标题 3"/>
          <p:cNvSpPr>
            <a:spLocks noGrp="1" noChangeArrowheads="1"/>
          </p:cNvSpPr>
          <p:nvPr/>
        </p:nvSpPr>
        <p:spPr bwMode="auto">
          <a:xfrm>
            <a:off x="8746423" y="5190299"/>
            <a:ext cx="576064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7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54" name="标题 3"/>
          <p:cNvSpPr>
            <a:spLocks noGrp="1" noChangeArrowheads="1"/>
          </p:cNvSpPr>
          <p:nvPr/>
        </p:nvSpPr>
        <p:spPr bwMode="auto">
          <a:xfrm>
            <a:off x="8230684" y="5178904"/>
            <a:ext cx="576064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4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55" name="标题 3"/>
          <p:cNvSpPr>
            <a:spLocks noGrp="1" noChangeArrowheads="1"/>
          </p:cNvSpPr>
          <p:nvPr/>
        </p:nvSpPr>
        <p:spPr bwMode="auto">
          <a:xfrm>
            <a:off x="7696511" y="5178904"/>
            <a:ext cx="576064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8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56" name="标题 3"/>
          <p:cNvSpPr>
            <a:spLocks noGrp="1" noChangeArrowheads="1"/>
          </p:cNvSpPr>
          <p:nvPr/>
        </p:nvSpPr>
        <p:spPr bwMode="auto">
          <a:xfrm>
            <a:off x="2839942" y="4345993"/>
            <a:ext cx="1632181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1   8   4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57" name="标题 3"/>
          <p:cNvSpPr>
            <a:spLocks noGrp="1" noChangeArrowheads="1"/>
          </p:cNvSpPr>
          <p:nvPr/>
        </p:nvSpPr>
        <p:spPr bwMode="auto">
          <a:xfrm>
            <a:off x="2371318" y="4833378"/>
            <a:ext cx="2112235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+ 1   2   1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cxnSp>
        <p:nvCxnSpPr>
          <p:cNvPr id="58" name="直接连接符 57"/>
          <p:cNvCxnSpPr/>
          <p:nvPr/>
        </p:nvCxnSpPr>
        <p:spPr>
          <a:xfrm>
            <a:off x="2749005" y="5413132"/>
            <a:ext cx="1872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标题 3"/>
          <p:cNvSpPr>
            <a:spLocks noGrp="1" noChangeArrowheads="1"/>
          </p:cNvSpPr>
          <p:nvPr/>
        </p:nvSpPr>
        <p:spPr bwMode="auto">
          <a:xfrm>
            <a:off x="3908124" y="5323649"/>
            <a:ext cx="576064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5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60" name="标题 3"/>
          <p:cNvSpPr>
            <a:spLocks noGrp="1" noChangeArrowheads="1"/>
          </p:cNvSpPr>
          <p:nvPr/>
        </p:nvSpPr>
        <p:spPr bwMode="auto">
          <a:xfrm>
            <a:off x="3380320" y="5323649"/>
            <a:ext cx="576064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0</a:t>
            </a:r>
            <a:endParaRPr lang="en-US" sz="28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61" name="标题 3"/>
          <p:cNvSpPr>
            <a:spLocks noGrp="1" noChangeArrowheads="1"/>
          </p:cNvSpPr>
          <p:nvPr/>
        </p:nvSpPr>
        <p:spPr bwMode="auto">
          <a:xfrm>
            <a:off x="2846147" y="5323649"/>
            <a:ext cx="576064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3</a:t>
            </a:r>
            <a:endParaRPr lang="en-US" sz="28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62" name="文本框 10245"/>
          <p:cNvSpPr txBox="1">
            <a:spLocks noChangeArrowheads="1"/>
          </p:cNvSpPr>
          <p:nvPr/>
        </p:nvSpPr>
        <p:spPr bwMode="auto">
          <a:xfrm>
            <a:off x="2072131" y="3805105"/>
            <a:ext cx="1344149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solidFill>
                  <a:schemeClr val="accent1"/>
                </a:solidFill>
                <a:latin typeface="+mn-ea"/>
                <a:sym typeface="宋体" panose="02010600030101010101" pitchFamily="2" charset="-122"/>
              </a:rPr>
              <a:t>验算：</a:t>
            </a:r>
            <a:r>
              <a:rPr lang="en-US" altLang="zh-CN" sz="2800" dirty="0">
                <a:solidFill>
                  <a:schemeClr val="accent1"/>
                </a:solidFill>
                <a:latin typeface="+mn-ea"/>
                <a:sym typeface="宋体" panose="02010600030101010101" pitchFamily="2" charset="-122"/>
              </a:rPr>
              <a:t> </a:t>
            </a:r>
            <a:endParaRPr lang="en-US" altLang="zh-CN" sz="2800" dirty="0">
              <a:solidFill>
                <a:schemeClr val="accent1"/>
              </a:solidFill>
              <a:latin typeface="+mn-ea"/>
              <a:sym typeface="宋体" panose="02010600030101010101" pitchFamily="2" charset="-122"/>
            </a:endParaRPr>
          </a:p>
        </p:txBody>
      </p:sp>
      <p:sp>
        <p:nvSpPr>
          <p:cNvPr id="63" name="文本框 10245"/>
          <p:cNvSpPr txBox="1">
            <a:spLocks noChangeArrowheads="1"/>
          </p:cNvSpPr>
          <p:nvPr/>
        </p:nvSpPr>
        <p:spPr bwMode="auto">
          <a:xfrm>
            <a:off x="6254439" y="3804903"/>
            <a:ext cx="1344149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solidFill>
                  <a:schemeClr val="accent1"/>
                </a:solidFill>
                <a:latin typeface="+mn-ea"/>
                <a:sym typeface="宋体" panose="02010600030101010101" pitchFamily="2" charset="-122"/>
              </a:rPr>
              <a:t>验算：</a:t>
            </a:r>
            <a:r>
              <a:rPr lang="en-US" altLang="zh-CN" sz="2800" dirty="0">
                <a:solidFill>
                  <a:schemeClr val="accent1"/>
                </a:solidFill>
                <a:latin typeface="+mn-ea"/>
                <a:sym typeface="宋体" panose="02010600030101010101" pitchFamily="2" charset="-122"/>
              </a:rPr>
              <a:t> </a:t>
            </a:r>
            <a:endParaRPr lang="en-US" altLang="zh-CN" sz="2800" dirty="0">
              <a:solidFill>
                <a:schemeClr val="accent1"/>
              </a:solidFill>
              <a:latin typeface="+mn-ea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8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4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12" grpId="0"/>
      <p:bldP spid="12" grpId="1"/>
      <p:bldP spid="26" grpId="0"/>
      <p:bldP spid="26" grpId="1"/>
      <p:bldP spid="27" grpId="0"/>
      <p:bldP spid="27" grpId="1"/>
      <p:bldP spid="29" grpId="0"/>
      <p:bldP spid="29" grpId="1"/>
      <p:bldP spid="30" grpId="0"/>
      <p:bldP spid="30" grpId="1"/>
      <p:bldP spid="32" grpId="0"/>
      <p:bldP spid="32" grpId="1"/>
      <p:bldP spid="33" grpId="0"/>
      <p:bldP spid="33" grpId="1"/>
      <p:bldP spid="35" grpId="0"/>
      <p:bldP spid="35" grpId="1"/>
      <p:bldP spid="36" grpId="0"/>
      <p:bldP spid="36" grpId="1"/>
      <p:bldP spid="37" grpId="0"/>
      <p:bldP spid="37" grpId="1"/>
      <p:bldP spid="50" grpId="0"/>
      <p:bldP spid="50" grpId="1"/>
      <p:bldP spid="51" grpId="0"/>
      <p:bldP spid="51" grpId="1"/>
      <p:bldP spid="53" grpId="0"/>
      <p:bldP spid="53" grpId="1"/>
      <p:bldP spid="54" grpId="0"/>
      <p:bldP spid="54" grpId="1"/>
      <p:bldP spid="55" grpId="0"/>
      <p:bldP spid="55" grpId="1"/>
      <p:bldP spid="56" grpId="0"/>
      <p:bldP spid="56" grpId="1"/>
      <p:bldP spid="57" grpId="0"/>
      <p:bldP spid="57" grpId="1"/>
      <p:bldP spid="59" grpId="0"/>
      <p:bldP spid="59" grpId="1"/>
      <p:bldP spid="60" grpId="0"/>
      <p:bldP spid="60" grpId="1"/>
      <p:bldP spid="61" grpId="0"/>
      <p:bldP spid="61" grpId="1"/>
      <p:bldP spid="62" grpId="0"/>
      <p:bldP spid="62" grpId="1"/>
      <p:bldP spid="63" grpId="0"/>
      <p:bldP spid="63" grpId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75－第4题.png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202164" y="1266446"/>
            <a:ext cx="5187156" cy="3701847"/>
          </a:xfrm>
          <a:prstGeom prst="rect">
            <a:avLst/>
          </a:prstGeom>
        </p:spPr>
      </p:pic>
      <p:sp>
        <p:nvSpPr>
          <p:cNvPr id="4" name="AutoShape 12"/>
          <p:cNvSpPr>
            <a:spLocks noChangeArrowheads="1"/>
          </p:cNvSpPr>
          <p:nvPr/>
        </p:nvSpPr>
        <p:spPr bwMode="auto">
          <a:xfrm>
            <a:off x="1741170" y="2066290"/>
            <a:ext cx="3081655" cy="1115695"/>
          </a:xfrm>
          <a:prstGeom prst="wedgeRoundRectCallout">
            <a:avLst>
              <a:gd name="adj1" fmla="val 67638"/>
              <a:gd name="adj2" fmla="val -1223"/>
              <a:gd name="adj3" fmla="val 16667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/>
          <a:lstStyle/>
          <a:p>
            <a:pPr algn="ctr">
              <a:defRPr/>
            </a:pPr>
            <a:endParaRPr lang="zh-CN" altLang="en-US" sz="2800">
              <a:latin typeface="+mn-ea"/>
            </a:endParaRPr>
          </a:p>
        </p:txBody>
      </p:sp>
      <p:sp>
        <p:nvSpPr>
          <p:cNvPr id="5" name="AutoShape 12"/>
          <p:cNvSpPr>
            <a:spLocks noChangeArrowheads="1"/>
          </p:cNvSpPr>
          <p:nvPr/>
        </p:nvSpPr>
        <p:spPr bwMode="auto">
          <a:xfrm>
            <a:off x="5949950" y="941705"/>
            <a:ext cx="3735070" cy="988060"/>
          </a:xfrm>
          <a:prstGeom prst="wedgeRoundRectCallout">
            <a:avLst>
              <a:gd name="adj1" fmla="val -17681"/>
              <a:gd name="adj2" fmla="val 81812"/>
              <a:gd name="adj3" fmla="val 16667"/>
            </a:avLst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/>
          <a:lstStyle/>
          <a:p>
            <a:pPr algn="ctr">
              <a:defRPr/>
            </a:pPr>
            <a:endParaRPr lang="zh-CN" altLang="en-US" sz="2800">
              <a:latin typeface="+mn-ea"/>
            </a:endParaRPr>
          </a:p>
        </p:txBody>
      </p:sp>
      <p:sp>
        <p:nvSpPr>
          <p:cNvPr id="6" name="文本框 10245"/>
          <p:cNvSpPr txBox="1">
            <a:spLocks noChangeArrowheads="1"/>
          </p:cNvSpPr>
          <p:nvPr/>
        </p:nvSpPr>
        <p:spPr bwMode="auto">
          <a:xfrm>
            <a:off x="1745615" y="2150745"/>
            <a:ext cx="3052445" cy="95313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+mn-ea"/>
                <a:sym typeface="宋体" panose="02010600030101010101" pitchFamily="2" charset="-122"/>
              </a:rPr>
              <a:t>这位女宇航员在太空生活了</a:t>
            </a:r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195</a:t>
            </a:r>
            <a:r>
              <a:rPr lang="zh-CN" altLang="en-US" sz="2800" dirty="0">
                <a:latin typeface="+mn-ea"/>
                <a:sym typeface="宋体" panose="02010600030101010101" pitchFamily="2" charset="-122"/>
              </a:rPr>
              <a:t>天。</a:t>
            </a:r>
            <a:r>
              <a:rPr lang="en-US" altLang="zh-CN" sz="2800" dirty="0">
                <a:solidFill>
                  <a:srgbClr val="0000FF"/>
                </a:solidFill>
                <a:latin typeface="+mn-ea"/>
                <a:sym typeface="宋体" panose="02010600030101010101" pitchFamily="2" charset="-122"/>
              </a:rPr>
              <a:t> </a:t>
            </a:r>
            <a:endParaRPr lang="zh-CN" altLang="en-US" sz="2800" dirty="0">
              <a:solidFill>
                <a:srgbClr val="0000FF"/>
              </a:solidFill>
              <a:latin typeface="+mn-ea"/>
            </a:endParaRPr>
          </a:p>
        </p:txBody>
      </p:sp>
      <p:sp>
        <p:nvSpPr>
          <p:cNvPr id="7" name="文本框 10245"/>
          <p:cNvSpPr txBox="1">
            <a:spLocks noChangeArrowheads="1"/>
          </p:cNvSpPr>
          <p:nvPr/>
        </p:nvSpPr>
        <p:spPr bwMode="auto">
          <a:xfrm>
            <a:off x="5949817" y="950976"/>
            <a:ext cx="3936437" cy="95410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她打破了女性在太空生活</a:t>
            </a:r>
            <a:r>
              <a:rPr lang="en-US" altLang="zh-CN" sz="280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188</a:t>
            </a:r>
            <a:r>
              <a:rPr lang="zh-CN" altLang="en-US" sz="2800">
                <a:latin typeface="+mn-ea"/>
                <a:sym typeface="宋体" panose="02010600030101010101" pitchFamily="2" charset="-122"/>
              </a:rPr>
              <a:t>天</a:t>
            </a:r>
            <a:r>
              <a:rPr lang="zh-CN" altLang="en-US" sz="2800" dirty="0">
                <a:latin typeface="+mn-ea"/>
                <a:sym typeface="宋体" panose="02010600030101010101" pitchFamily="2" charset="-122"/>
              </a:rPr>
              <a:t>的记录。</a:t>
            </a:r>
            <a:r>
              <a:rPr lang="en-US" altLang="zh-CN" sz="2800" dirty="0">
                <a:solidFill>
                  <a:srgbClr val="0000FF"/>
                </a:solidFill>
                <a:latin typeface="+mn-ea"/>
                <a:sym typeface="宋体" panose="02010600030101010101" pitchFamily="2" charset="-122"/>
              </a:rPr>
              <a:t> </a:t>
            </a:r>
            <a:endParaRPr lang="zh-CN" altLang="en-US" sz="2800" dirty="0">
              <a:solidFill>
                <a:srgbClr val="0000FF"/>
              </a:solidFill>
              <a:latin typeface="+mn-ea"/>
            </a:endParaRPr>
          </a:p>
        </p:txBody>
      </p:sp>
      <p:sp>
        <p:nvSpPr>
          <p:cNvPr id="11" name="文本框 10245"/>
          <p:cNvSpPr txBox="1">
            <a:spLocks noChangeArrowheads="1"/>
          </p:cNvSpPr>
          <p:nvPr/>
        </p:nvSpPr>
        <p:spPr bwMode="auto">
          <a:xfrm>
            <a:off x="1260633" y="4341181"/>
            <a:ext cx="2016224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195</a:t>
            </a:r>
            <a:r>
              <a:rPr lang="zh-CN" altLang="en-US" sz="2800" dirty="0">
                <a:latin typeface="+mn-ea"/>
                <a:sym typeface="宋体" panose="02010600030101010101" pitchFamily="2" charset="-122"/>
              </a:rPr>
              <a:t>－</a:t>
            </a:r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188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12" name="文本框 10245"/>
          <p:cNvSpPr txBox="1">
            <a:spLocks noChangeArrowheads="1"/>
          </p:cNvSpPr>
          <p:nvPr/>
        </p:nvSpPr>
        <p:spPr bwMode="auto">
          <a:xfrm>
            <a:off x="5091430" y="5776595"/>
            <a:ext cx="4512945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+mn-ea"/>
                <a:sym typeface="宋体" panose="02010600030101010101" pitchFamily="2" charset="-122"/>
              </a:rPr>
              <a:t>答：她把记录提高了</a:t>
            </a:r>
            <a:r>
              <a:rPr lang="en-US" altLang="zh-CN" sz="2800" dirty="0">
                <a:solidFill>
                  <a:srgbClr val="FF0000"/>
                </a:solidFill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7</a:t>
            </a:r>
            <a:r>
              <a:rPr lang="zh-CN" altLang="en-US" sz="2800" dirty="0">
                <a:solidFill>
                  <a:srgbClr val="FF0000"/>
                </a:solidFill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天</a:t>
            </a:r>
            <a:r>
              <a:rPr lang="zh-CN" altLang="en-US" sz="2800" dirty="0">
                <a:solidFill>
                  <a:srgbClr val="FF0000"/>
                </a:solidFill>
                <a:latin typeface="+mn-ea"/>
                <a:sym typeface="宋体" panose="02010600030101010101" pitchFamily="2" charset="-122"/>
              </a:rPr>
              <a:t>。</a:t>
            </a:r>
            <a:endParaRPr lang="zh-CN" altLang="en-US" sz="2800" dirty="0">
              <a:solidFill>
                <a:srgbClr val="FF0000"/>
              </a:solidFill>
              <a:latin typeface="+mn-ea"/>
              <a:sym typeface="宋体" panose="02010600030101010101" pitchFamily="2" charset="-122"/>
            </a:endParaRPr>
          </a:p>
        </p:txBody>
      </p:sp>
      <p:sp>
        <p:nvSpPr>
          <p:cNvPr id="13" name="文本框 10245"/>
          <p:cNvSpPr txBox="1">
            <a:spLocks noChangeArrowheads="1"/>
          </p:cNvSpPr>
          <p:nvPr/>
        </p:nvSpPr>
        <p:spPr bwMode="auto">
          <a:xfrm>
            <a:off x="3084836" y="4341182"/>
            <a:ext cx="2496277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+mn-ea"/>
                <a:sym typeface="宋体" panose="02010600030101010101" pitchFamily="2" charset="-122"/>
              </a:rPr>
              <a:t>＝</a:t>
            </a:r>
            <a:r>
              <a:rPr lang="en-US" altLang="zh-CN" sz="2800" dirty="0">
                <a:solidFill>
                  <a:srgbClr val="FF0000"/>
                </a:solidFill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7</a:t>
            </a:r>
            <a:r>
              <a:rPr lang="zh-CN" altLang="en-US" sz="2800" dirty="0">
                <a:solidFill>
                  <a:srgbClr val="FF0000"/>
                </a:solidFill>
                <a:latin typeface="+mn-ea"/>
                <a:sym typeface="宋体" panose="02010600030101010101" pitchFamily="2" charset="-122"/>
              </a:rPr>
              <a:t>（天）</a:t>
            </a:r>
            <a:endParaRPr lang="zh-CN" altLang="en-US" sz="2800" dirty="0">
              <a:solidFill>
                <a:srgbClr val="FF0000"/>
              </a:solidFill>
              <a:latin typeface="+mn-ea"/>
              <a:sym typeface="宋体" panose="02010600030101010101" pitchFamily="2" charset="-122"/>
            </a:endParaRPr>
          </a:p>
        </p:txBody>
      </p:sp>
      <p:sp>
        <p:nvSpPr>
          <p:cNvPr id="14" name="标题 3"/>
          <p:cNvSpPr>
            <a:spLocks noGrp="1" noChangeArrowheads="1"/>
          </p:cNvSpPr>
          <p:nvPr/>
        </p:nvSpPr>
        <p:spPr bwMode="auto">
          <a:xfrm>
            <a:off x="2364964" y="4840774"/>
            <a:ext cx="1632181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1   9   5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15" name="标题 3"/>
          <p:cNvSpPr>
            <a:spLocks noGrp="1" noChangeArrowheads="1"/>
          </p:cNvSpPr>
          <p:nvPr/>
        </p:nvSpPr>
        <p:spPr bwMode="auto">
          <a:xfrm>
            <a:off x="1740686" y="5279899"/>
            <a:ext cx="2256459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－ 1   8   8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cxnSp>
        <p:nvCxnSpPr>
          <p:cNvPr id="16" name="直接连接符 15"/>
          <p:cNvCxnSpPr/>
          <p:nvPr/>
        </p:nvCxnSpPr>
        <p:spPr>
          <a:xfrm>
            <a:off x="2116496" y="5903728"/>
            <a:ext cx="1872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标题 3"/>
          <p:cNvSpPr>
            <a:spLocks noGrp="1" noChangeArrowheads="1"/>
          </p:cNvSpPr>
          <p:nvPr/>
        </p:nvSpPr>
        <p:spPr bwMode="auto">
          <a:xfrm>
            <a:off x="3421081" y="5788550"/>
            <a:ext cx="576064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7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9" name="文本框 10245"/>
          <p:cNvSpPr txBox="1">
            <a:spLocks noChangeArrowheads="1"/>
          </p:cNvSpPr>
          <p:nvPr/>
        </p:nvSpPr>
        <p:spPr bwMode="auto">
          <a:xfrm>
            <a:off x="735076" y="737722"/>
            <a:ext cx="4704523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sz="3200" b="1" dirty="0">
                <a:latin typeface="+mn-ea"/>
                <a:sym typeface="宋体" panose="02010600030101010101" pitchFamily="2" charset="-122"/>
              </a:rPr>
              <a:t>2.</a:t>
            </a:r>
            <a:r>
              <a:rPr sz="3200" b="1" dirty="0">
                <a:latin typeface="+mn-ea"/>
                <a:sym typeface="宋体" panose="02010600030101010101" pitchFamily="2" charset="-122"/>
              </a:rPr>
              <a:t>她把记录提高了多少天？</a:t>
            </a:r>
            <a:endParaRPr sz="3200" b="1" dirty="0">
              <a:latin typeface="+mn-ea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2" grpId="1"/>
      <p:bldP spid="13" grpId="0"/>
      <p:bldP spid="13" grpId="1"/>
      <p:bldP spid="14" grpId="0"/>
      <p:bldP spid="14" grpId="1"/>
      <p:bldP spid="15" grpId="0"/>
      <p:bldP spid="15" grpId="1"/>
      <p:bldP spid="17" grpId="0"/>
      <p:bldP spid="17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4"/>
          <p:cNvSpPr/>
          <p:nvPr/>
        </p:nvSpPr>
        <p:spPr>
          <a:xfrm>
            <a:off x="332105" y="4625340"/>
            <a:ext cx="11528425" cy="1886585"/>
          </a:xfrm>
          <a:prstGeom prst="roundRect">
            <a:avLst>
              <a:gd name="adj" fmla="val 8426"/>
            </a:avLst>
          </a:pr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50000"/>
              </a:lnSpc>
            </a:pPr>
            <a:endParaRPr lang="zh-CN" altLang="en-US" sz="2800" dirty="0"/>
          </a:p>
        </p:txBody>
      </p:sp>
      <p:sp>
        <p:nvSpPr>
          <p:cNvPr id="3" name="矩形 2"/>
          <p:cNvSpPr/>
          <p:nvPr/>
        </p:nvSpPr>
        <p:spPr>
          <a:xfrm>
            <a:off x="648055" y="4791854"/>
            <a:ext cx="10895887" cy="662554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schemeClr val="bg1"/>
                </a:solidFill>
              </a:rPr>
              <a:t>【</a:t>
            </a:r>
            <a:r>
              <a:rPr lang="zh-CN" altLang="en-US" sz="2800" dirty="0">
                <a:solidFill>
                  <a:schemeClr val="bg1"/>
                </a:solidFill>
              </a:rPr>
              <a:t>重点</a:t>
            </a:r>
            <a:r>
              <a:rPr lang="en-US" altLang="zh-CN" sz="2800" dirty="0">
                <a:solidFill>
                  <a:schemeClr val="bg1"/>
                </a:solidFill>
              </a:rPr>
              <a:t>】</a:t>
            </a:r>
            <a:r>
              <a:rPr lang="zh-CN" altLang="en-US" sz="2800" dirty="0"/>
              <a:t>探索三位数减两、三位数（退位）的计算方法的过程。</a:t>
            </a:r>
            <a:endParaRPr lang="zh-CN" altLang="en-US" sz="2800" dirty="0"/>
          </a:p>
        </p:txBody>
      </p:sp>
      <p:sp>
        <p:nvSpPr>
          <p:cNvPr id="4" name="矩形 3"/>
          <p:cNvSpPr/>
          <p:nvPr/>
        </p:nvSpPr>
        <p:spPr>
          <a:xfrm>
            <a:off x="648054" y="5516949"/>
            <a:ext cx="10895887" cy="662554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schemeClr val="bg1"/>
                </a:solidFill>
              </a:rPr>
              <a:t>【</a:t>
            </a:r>
            <a:r>
              <a:rPr lang="zh-CN" altLang="en-US" sz="2800" dirty="0">
                <a:solidFill>
                  <a:schemeClr val="bg1"/>
                </a:solidFill>
              </a:rPr>
              <a:t>难点</a:t>
            </a:r>
            <a:r>
              <a:rPr lang="en-US" altLang="zh-CN" sz="2800" dirty="0">
                <a:solidFill>
                  <a:schemeClr val="bg1"/>
                </a:solidFill>
              </a:rPr>
              <a:t>】</a:t>
            </a:r>
            <a:r>
              <a:rPr lang="zh-CN" altLang="en-US" sz="2800" dirty="0"/>
              <a:t>掌握三位数减两、三位数（退位）的计算方法。</a:t>
            </a:r>
            <a:endParaRPr lang="zh-CN" altLang="en-US" sz="2800" dirty="0"/>
          </a:p>
        </p:txBody>
      </p:sp>
      <p:sp>
        <p:nvSpPr>
          <p:cNvPr id="5" name="文本框 4"/>
          <p:cNvSpPr txBox="1"/>
          <p:nvPr/>
        </p:nvSpPr>
        <p:spPr>
          <a:xfrm>
            <a:off x="515339" y="653267"/>
            <a:ext cx="11321899" cy="37846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、经历探索三位数减两、三位数（退位）的计算方法的过程，能计算三位数减两、三位数（退位），学会减法的验算方法。 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、体会数学与日常生活的密切联系，增强应用数学的意识。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3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、在解决问题的过程中，能独立进行简单的有条理的思考，培养积极思考及与同学合作交流的学习态度。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10245"/>
          <p:cNvSpPr txBox="1">
            <a:spLocks noChangeArrowheads="1"/>
          </p:cNvSpPr>
          <p:nvPr/>
        </p:nvSpPr>
        <p:spPr bwMode="auto">
          <a:xfrm>
            <a:off x="814070" y="788670"/>
            <a:ext cx="5843905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200" b="1" dirty="0">
                <a:latin typeface="+mn-ea"/>
                <a:sym typeface="宋体" panose="02010600030101010101" pitchFamily="2" charset="-122"/>
              </a:rPr>
              <a:t>借出</a:t>
            </a:r>
            <a:r>
              <a:rPr lang="en-US" altLang="zh-CN" sz="3200" b="1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93</a:t>
            </a:r>
            <a:r>
              <a:rPr lang="zh-CN" altLang="en-US" sz="3200" b="1" dirty="0">
                <a:latin typeface="+mn-ea"/>
                <a:sym typeface="宋体" panose="02010600030101010101" pitchFamily="2" charset="-122"/>
              </a:rPr>
              <a:t>本，还剩多少本？</a:t>
            </a:r>
            <a:r>
              <a:rPr lang="en-US" altLang="zh-CN" sz="3200" b="1" dirty="0">
                <a:solidFill>
                  <a:srgbClr val="0000FF"/>
                </a:solidFill>
                <a:latin typeface="+mn-ea"/>
                <a:sym typeface="宋体" panose="02010600030101010101" pitchFamily="2" charset="-122"/>
              </a:rPr>
              <a:t> </a:t>
            </a:r>
            <a:endParaRPr lang="zh-CN" altLang="en-US" sz="3200" b="1" dirty="0">
              <a:solidFill>
                <a:srgbClr val="0000FF"/>
              </a:solidFill>
              <a:latin typeface="+mn-ea"/>
            </a:endParaRPr>
          </a:p>
        </p:txBody>
      </p:sp>
      <p:pic>
        <p:nvPicPr>
          <p:cNvPr id="4" name="图片 3" descr="74-例6.png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3164377" y="1827536"/>
            <a:ext cx="5863771" cy="2880320"/>
          </a:xfrm>
          <a:prstGeom prst="rect">
            <a:avLst/>
          </a:prstGeom>
        </p:spPr>
      </p:pic>
      <p:sp>
        <p:nvSpPr>
          <p:cNvPr id="6" name="圆角矩形 29"/>
          <p:cNvSpPr/>
          <p:nvPr/>
        </p:nvSpPr>
        <p:spPr>
          <a:xfrm>
            <a:off x="2417445" y="5287645"/>
            <a:ext cx="6438265" cy="785495"/>
          </a:xfrm>
          <a:prstGeom prst="roundRect">
            <a:avLst>
              <a:gd name="adj" fmla="val 50000"/>
            </a:avLst>
          </a:pr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+mn-ea"/>
                <a:sym typeface="+mn-ea"/>
              </a:rPr>
              <a:t>要求还剩多少本，怎么列式？</a:t>
            </a:r>
            <a:endParaRPr lang="zh-CN" altLang="en-US" sz="2800" dirty="0">
              <a:solidFill>
                <a:schemeClr val="bg1"/>
              </a:solidFill>
              <a:latin typeface="+mn-ea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10245"/>
          <p:cNvSpPr txBox="1">
            <a:spLocks noChangeArrowheads="1"/>
          </p:cNvSpPr>
          <p:nvPr/>
        </p:nvSpPr>
        <p:spPr bwMode="auto">
          <a:xfrm>
            <a:off x="814070" y="788670"/>
            <a:ext cx="5843905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200" b="1" dirty="0">
                <a:latin typeface="+mn-ea"/>
                <a:sym typeface="宋体" panose="02010600030101010101" pitchFamily="2" charset="-122"/>
              </a:rPr>
              <a:t>借出</a:t>
            </a:r>
            <a:r>
              <a:rPr lang="en-US" altLang="zh-CN" sz="3200" b="1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93</a:t>
            </a:r>
            <a:r>
              <a:rPr lang="zh-CN" altLang="en-US" sz="3200" b="1" dirty="0">
                <a:latin typeface="+mn-ea"/>
                <a:sym typeface="宋体" panose="02010600030101010101" pitchFamily="2" charset="-122"/>
              </a:rPr>
              <a:t>本，还剩多少本？</a:t>
            </a:r>
            <a:r>
              <a:rPr lang="en-US" altLang="zh-CN" sz="3200" b="1" dirty="0">
                <a:solidFill>
                  <a:srgbClr val="0000FF"/>
                </a:solidFill>
                <a:latin typeface="+mn-ea"/>
                <a:sym typeface="宋体" panose="02010600030101010101" pitchFamily="2" charset="-122"/>
              </a:rPr>
              <a:t> </a:t>
            </a:r>
            <a:endParaRPr lang="zh-CN" altLang="en-US" sz="3200" b="1" dirty="0">
              <a:solidFill>
                <a:srgbClr val="0000FF"/>
              </a:solidFill>
              <a:latin typeface="+mn-ea"/>
            </a:endParaRPr>
          </a:p>
        </p:txBody>
      </p:sp>
      <p:pic>
        <p:nvPicPr>
          <p:cNvPr id="4" name="图片 3" descr="74-例6.png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3164377" y="1827536"/>
            <a:ext cx="5863771" cy="2880320"/>
          </a:xfrm>
          <a:prstGeom prst="rect">
            <a:avLst/>
          </a:prstGeom>
        </p:spPr>
      </p:pic>
      <p:sp>
        <p:nvSpPr>
          <p:cNvPr id="6" name="圆角矩形 29"/>
          <p:cNvSpPr/>
          <p:nvPr/>
        </p:nvSpPr>
        <p:spPr>
          <a:xfrm>
            <a:off x="626110" y="5288280"/>
            <a:ext cx="6637020" cy="785495"/>
          </a:xfrm>
          <a:prstGeom prst="roundRect">
            <a:avLst>
              <a:gd name="adj" fmla="val 50000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+mn-ea"/>
                <a:sym typeface="+mn-ea"/>
              </a:rPr>
              <a:t>一共的本数 </a:t>
            </a:r>
            <a:r>
              <a:rPr lang="en-US" altLang="zh-CN" sz="2800" dirty="0">
                <a:solidFill>
                  <a:srgbClr val="FF0000"/>
                </a:solidFill>
                <a:latin typeface="+mn-ea"/>
                <a:sym typeface="+mn-ea"/>
              </a:rPr>
              <a:t>-</a:t>
            </a:r>
            <a:r>
              <a:rPr lang="zh-CN" altLang="en-US" sz="2800" dirty="0">
                <a:solidFill>
                  <a:srgbClr val="FF0000"/>
                </a:solidFill>
                <a:latin typeface="+mn-ea"/>
                <a:sym typeface="+mn-ea"/>
              </a:rPr>
              <a:t> 借出的本数=还剩的本数</a:t>
            </a:r>
            <a:endParaRPr lang="zh-CN" altLang="en-US" sz="2800" dirty="0">
              <a:solidFill>
                <a:srgbClr val="FF0000"/>
              </a:solidFill>
              <a:latin typeface="+mn-ea"/>
              <a:sym typeface="+mn-ea"/>
            </a:endParaRPr>
          </a:p>
        </p:txBody>
      </p:sp>
      <p:sp>
        <p:nvSpPr>
          <p:cNvPr id="2" name="文本框 10245"/>
          <p:cNvSpPr txBox="1">
            <a:spLocks noChangeArrowheads="1"/>
          </p:cNvSpPr>
          <p:nvPr/>
        </p:nvSpPr>
        <p:spPr bwMode="auto">
          <a:xfrm>
            <a:off x="7737627" y="5419753"/>
            <a:ext cx="4128459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215</a:t>
            </a:r>
            <a:r>
              <a:rPr lang="zh-CN" altLang="en-US" sz="2800" b="1" dirty="0">
                <a:latin typeface="+mn-ea"/>
                <a:sym typeface="宋体" panose="02010600030101010101" pitchFamily="2" charset="-122"/>
              </a:rPr>
              <a:t>－</a:t>
            </a:r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93</a:t>
            </a:r>
            <a:r>
              <a:rPr lang="zh-CN" altLang="en-US" sz="2800" b="1" dirty="0">
                <a:latin typeface="+mn-ea"/>
                <a:sym typeface="宋体" panose="02010600030101010101" pitchFamily="2" charset="-122"/>
              </a:rPr>
              <a:t>＝</a:t>
            </a:r>
            <a:r>
              <a:rPr lang="zh-CN" altLang="en-US" sz="2800" b="1" u="sng" dirty="0">
                <a:solidFill>
                  <a:srgbClr val="0070C0"/>
                </a:solidFill>
                <a:latin typeface="+mn-ea"/>
                <a:sym typeface="宋体" panose="02010600030101010101" pitchFamily="2" charset="-122"/>
              </a:rPr>
              <a:t>    </a:t>
            </a:r>
            <a:r>
              <a:rPr lang="zh-CN" altLang="en-US" sz="2800" b="1" dirty="0">
                <a:solidFill>
                  <a:srgbClr val="FF0000"/>
                </a:solidFill>
                <a:latin typeface="+mn-ea"/>
                <a:sym typeface="宋体" panose="02010600030101010101" pitchFamily="2" charset="-122"/>
              </a:rPr>
              <a:t>（  ）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0245"/>
          <p:cNvSpPr txBox="1">
            <a:spLocks noChangeArrowheads="1"/>
          </p:cNvSpPr>
          <p:nvPr/>
        </p:nvSpPr>
        <p:spPr bwMode="auto">
          <a:xfrm>
            <a:off x="4389748" y="1814198"/>
            <a:ext cx="4128459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215</a:t>
            </a:r>
            <a:r>
              <a:rPr lang="zh-CN" altLang="en-US" sz="2800" b="1" dirty="0">
                <a:latin typeface="+mn-ea"/>
                <a:sym typeface="宋体" panose="02010600030101010101" pitchFamily="2" charset="-122"/>
              </a:rPr>
              <a:t>－</a:t>
            </a:r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93</a:t>
            </a:r>
            <a:r>
              <a:rPr lang="zh-CN" altLang="en-US" sz="2800" b="1" dirty="0">
                <a:latin typeface="+mn-ea"/>
                <a:sym typeface="宋体" panose="02010600030101010101" pitchFamily="2" charset="-122"/>
              </a:rPr>
              <a:t>＝</a:t>
            </a:r>
            <a:r>
              <a:rPr lang="zh-CN" altLang="en-US" sz="2800" b="1" u="sng" dirty="0">
                <a:solidFill>
                  <a:srgbClr val="0070C0"/>
                </a:solidFill>
                <a:latin typeface="+mn-ea"/>
                <a:sym typeface="宋体" panose="02010600030101010101" pitchFamily="2" charset="-122"/>
              </a:rPr>
              <a:t>    </a:t>
            </a:r>
            <a:r>
              <a:rPr lang="zh-CN" altLang="en-US" sz="2800" b="1" dirty="0">
                <a:solidFill>
                  <a:srgbClr val="FF0000"/>
                </a:solidFill>
                <a:latin typeface="+mn-ea"/>
                <a:sym typeface="宋体" panose="02010600030101010101" pitchFamily="2" charset="-122"/>
              </a:rPr>
              <a:t>（  ）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4" name="标题 3"/>
          <p:cNvSpPr>
            <a:spLocks noGrp="1" noChangeArrowheads="1"/>
          </p:cNvSpPr>
          <p:nvPr/>
        </p:nvSpPr>
        <p:spPr bwMode="auto">
          <a:xfrm>
            <a:off x="4573378" y="2997731"/>
            <a:ext cx="1632181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2   1   5 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5" name="标题 3"/>
          <p:cNvSpPr>
            <a:spLocks noGrp="1" noChangeArrowheads="1"/>
          </p:cNvSpPr>
          <p:nvPr/>
        </p:nvSpPr>
        <p:spPr bwMode="auto">
          <a:xfrm>
            <a:off x="4093324" y="3436856"/>
            <a:ext cx="2112235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－     9   3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4443499" y="4060685"/>
            <a:ext cx="1872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矩形 6"/>
          <p:cNvSpPr/>
          <p:nvPr/>
        </p:nvSpPr>
        <p:spPr>
          <a:xfrm>
            <a:off x="5785884" y="4178498"/>
            <a:ext cx="480000" cy="48000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>
              <a:latin typeface="+mn-ea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234775" y="4179169"/>
            <a:ext cx="480000" cy="48000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9" name="标题 3"/>
          <p:cNvSpPr>
            <a:spLocks noGrp="1" noChangeArrowheads="1"/>
          </p:cNvSpPr>
          <p:nvPr/>
        </p:nvSpPr>
        <p:spPr bwMode="auto">
          <a:xfrm>
            <a:off x="5666569" y="4048975"/>
            <a:ext cx="576064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3200" dirty="0">
                <a:latin typeface="Arial" panose="020B0604020202020204" pitchFamily="34" charset="0"/>
                <a:ea typeface="楷体_GB2312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2</a:t>
            </a:r>
            <a:endParaRPr lang="zh-CN" altLang="en-US" sz="3200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0" name="标题 3"/>
          <p:cNvSpPr>
            <a:spLocks noGrp="1" noChangeArrowheads="1"/>
          </p:cNvSpPr>
          <p:nvPr/>
        </p:nvSpPr>
        <p:spPr bwMode="auto">
          <a:xfrm>
            <a:off x="5101691" y="4073105"/>
            <a:ext cx="576064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2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682841" y="4179169"/>
            <a:ext cx="480000" cy="48000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12" name="标题 3"/>
          <p:cNvSpPr>
            <a:spLocks noGrp="1" noChangeArrowheads="1"/>
          </p:cNvSpPr>
          <p:nvPr/>
        </p:nvSpPr>
        <p:spPr bwMode="auto">
          <a:xfrm>
            <a:off x="4398239" y="2569499"/>
            <a:ext cx="1920213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zh-CN" altLang="en-US" sz="2800" b="1" dirty="0">
                <a:solidFill>
                  <a:srgbClr val="E06689"/>
                </a:solidFill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百  十  个</a:t>
            </a:r>
            <a:endParaRPr lang="zh-CN" altLang="en-US" sz="2800" dirty="0">
              <a:solidFill>
                <a:srgbClr val="E06689"/>
              </a:solidFill>
              <a:latin typeface="+mn-ea"/>
            </a:endParaRPr>
          </a:p>
        </p:txBody>
      </p:sp>
      <p:sp>
        <p:nvSpPr>
          <p:cNvPr id="13" name="标题 3"/>
          <p:cNvSpPr>
            <a:spLocks noGrp="1" noChangeArrowheads="1"/>
          </p:cNvSpPr>
          <p:nvPr/>
        </p:nvSpPr>
        <p:spPr bwMode="auto">
          <a:xfrm>
            <a:off x="4567518" y="4073105"/>
            <a:ext cx="576064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1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19" name="圆角矩形 29"/>
          <p:cNvSpPr/>
          <p:nvPr/>
        </p:nvSpPr>
        <p:spPr>
          <a:xfrm>
            <a:off x="1886585" y="5187950"/>
            <a:ext cx="4799965" cy="785495"/>
          </a:xfrm>
          <a:prstGeom prst="roundRect">
            <a:avLst>
              <a:gd name="adj" fmla="val 50000"/>
            </a:avLst>
          </a:pr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+mn-ea"/>
                <a:sym typeface="+mn-ea"/>
              </a:rPr>
              <a:t>差的百位上是几？为什么？ </a:t>
            </a:r>
            <a:endParaRPr lang="zh-CN" altLang="en-US" sz="2800" dirty="0">
              <a:solidFill>
                <a:schemeClr val="bg1"/>
              </a:solidFill>
              <a:latin typeface="+mn-ea"/>
              <a:sym typeface="+mn-ea"/>
            </a:endParaRPr>
          </a:p>
        </p:txBody>
      </p:sp>
      <p:sp>
        <p:nvSpPr>
          <p:cNvPr id="14" name="文本框 10245"/>
          <p:cNvSpPr txBox="1">
            <a:spLocks noChangeArrowheads="1"/>
          </p:cNvSpPr>
          <p:nvPr/>
        </p:nvSpPr>
        <p:spPr bwMode="auto">
          <a:xfrm>
            <a:off x="814070" y="788670"/>
            <a:ext cx="9808845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sz="3200" b="1" dirty="0">
                <a:latin typeface="+mn-ea"/>
                <a:sym typeface="宋体" panose="02010600030101010101" pitchFamily="2" charset="-122"/>
              </a:rPr>
              <a:t>你能用竖式计算吗？先算一算，再和同学交流。</a:t>
            </a:r>
            <a:r>
              <a:rPr lang="en-US" altLang="zh-CN" sz="3200" b="1" dirty="0">
                <a:solidFill>
                  <a:srgbClr val="0000FF"/>
                </a:solidFill>
                <a:latin typeface="+mn-ea"/>
                <a:sym typeface="宋体" panose="02010600030101010101" pitchFamily="2" charset="-122"/>
              </a:rPr>
              <a:t> </a:t>
            </a:r>
            <a:endParaRPr lang="zh-CN" altLang="en-US" sz="3200" b="1" dirty="0">
              <a:solidFill>
                <a:srgbClr val="0000FF"/>
              </a:solidFill>
              <a:latin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7" grpId="0" bldLvl="0" animBg="1"/>
      <p:bldP spid="8" grpId="0" bldLvl="0" animBg="1"/>
      <p:bldP spid="9" grpId="0"/>
      <p:bldP spid="10" grpId="0"/>
      <p:bldP spid="11" grpId="0" bldLvl="0" animBg="1"/>
      <p:bldP spid="12" grpId="0"/>
      <p:bldP spid="13" grpId="0"/>
      <p:bldP spid="13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圆角矩形 29"/>
          <p:cNvSpPr/>
          <p:nvPr/>
        </p:nvSpPr>
        <p:spPr>
          <a:xfrm>
            <a:off x="6130925" y="2491105"/>
            <a:ext cx="3549650" cy="785495"/>
          </a:xfrm>
          <a:prstGeom prst="roundRect">
            <a:avLst>
              <a:gd name="adj" fmla="val 50000"/>
            </a:avLst>
          </a:pr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+mn-ea"/>
                <a:sym typeface="+mn-ea"/>
              </a:rPr>
              <a:t>减法可以怎样验算？</a:t>
            </a:r>
            <a:endParaRPr lang="zh-CN" altLang="en-US" sz="2800" dirty="0">
              <a:solidFill>
                <a:schemeClr val="bg1"/>
              </a:solidFill>
              <a:latin typeface="+mn-ea"/>
              <a:sym typeface="+mn-ea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1646555" y="4258310"/>
            <a:ext cx="907288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+mn-ea"/>
              </a:rPr>
              <a:t>剩下的本数与借出的本数合起来，应该等于原来的本数。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1646555" y="5345430"/>
            <a:ext cx="373888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+mn-ea"/>
              </a:rPr>
              <a:t>可以用加法验算减法。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2" name="文本框 10245"/>
          <p:cNvSpPr txBox="1">
            <a:spLocks noChangeArrowheads="1"/>
          </p:cNvSpPr>
          <p:nvPr/>
        </p:nvSpPr>
        <p:spPr bwMode="auto">
          <a:xfrm>
            <a:off x="2205983" y="1198883"/>
            <a:ext cx="4128459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215</a:t>
            </a:r>
            <a:r>
              <a:rPr lang="zh-CN" altLang="en-US" sz="2800" b="1" dirty="0">
                <a:latin typeface="+mn-ea"/>
                <a:sym typeface="宋体" panose="02010600030101010101" pitchFamily="2" charset="-122"/>
              </a:rPr>
              <a:t>－</a:t>
            </a:r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93</a:t>
            </a:r>
            <a:r>
              <a:rPr lang="zh-CN" altLang="en-US" sz="2800" b="1" dirty="0">
                <a:latin typeface="+mn-ea"/>
                <a:sym typeface="宋体" panose="02010600030101010101" pitchFamily="2" charset="-122"/>
              </a:rPr>
              <a:t>＝</a:t>
            </a:r>
            <a:r>
              <a:rPr lang="zh-CN" altLang="en-US" sz="2800" b="1" u="sng" dirty="0">
                <a:solidFill>
                  <a:srgbClr val="0070C0"/>
                </a:solidFill>
                <a:latin typeface="+mn-ea"/>
                <a:sym typeface="宋体" panose="02010600030101010101" pitchFamily="2" charset="-122"/>
              </a:rPr>
              <a:t>    </a:t>
            </a:r>
            <a:r>
              <a:rPr lang="zh-CN" altLang="en-US" sz="2800" b="1" dirty="0">
                <a:solidFill>
                  <a:srgbClr val="FF0000"/>
                </a:solidFill>
                <a:latin typeface="+mn-ea"/>
                <a:sym typeface="宋体" panose="02010600030101010101" pitchFamily="2" charset="-122"/>
              </a:rPr>
              <a:t>（  ）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4" name="标题 3"/>
          <p:cNvSpPr>
            <a:spLocks noGrp="1" noChangeArrowheads="1"/>
          </p:cNvSpPr>
          <p:nvPr/>
        </p:nvSpPr>
        <p:spPr bwMode="auto">
          <a:xfrm>
            <a:off x="2389613" y="1718841"/>
            <a:ext cx="1632181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2   1   5 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5" name="标题 3"/>
          <p:cNvSpPr>
            <a:spLocks noGrp="1" noChangeArrowheads="1"/>
          </p:cNvSpPr>
          <p:nvPr/>
        </p:nvSpPr>
        <p:spPr bwMode="auto">
          <a:xfrm>
            <a:off x="1909559" y="2157966"/>
            <a:ext cx="2112235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－     9   3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2259734" y="2781795"/>
            <a:ext cx="1872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矩形 6"/>
          <p:cNvSpPr/>
          <p:nvPr/>
        </p:nvSpPr>
        <p:spPr>
          <a:xfrm>
            <a:off x="3602119" y="2899608"/>
            <a:ext cx="480000" cy="48000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>
              <a:latin typeface="+mn-ea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051010" y="2900279"/>
            <a:ext cx="480000" cy="48000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9" name="标题 3"/>
          <p:cNvSpPr>
            <a:spLocks noGrp="1" noChangeArrowheads="1"/>
          </p:cNvSpPr>
          <p:nvPr/>
        </p:nvSpPr>
        <p:spPr bwMode="auto">
          <a:xfrm>
            <a:off x="3482804" y="2770085"/>
            <a:ext cx="576064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3200" dirty="0">
                <a:latin typeface="Arial" panose="020B0604020202020204" pitchFamily="34" charset="0"/>
                <a:ea typeface="楷体_GB2312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2</a:t>
            </a:r>
            <a:endParaRPr lang="zh-CN" altLang="en-US" sz="3200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0" name="标题 3"/>
          <p:cNvSpPr>
            <a:spLocks noGrp="1" noChangeArrowheads="1"/>
          </p:cNvSpPr>
          <p:nvPr/>
        </p:nvSpPr>
        <p:spPr bwMode="auto">
          <a:xfrm>
            <a:off x="2917926" y="2794215"/>
            <a:ext cx="576064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2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499076" y="2900279"/>
            <a:ext cx="480000" cy="48000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13" name="标题 3"/>
          <p:cNvSpPr>
            <a:spLocks noGrp="1" noChangeArrowheads="1"/>
          </p:cNvSpPr>
          <p:nvPr/>
        </p:nvSpPr>
        <p:spPr bwMode="auto">
          <a:xfrm>
            <a:off x="2383753" y="2794215"/>
            <a:ext cx="576064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1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/>
      <p:bldP spid="48" grpId="1"/>
      <p:bldP spid="51" grpId="0"/>
      <p:bldP spid="51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标题 3"/>
          <p:cNvSpPr>
            <a:spLocks noGrp="1" noChangeArrowheads="1"/>
          </p:cNvSpPr>
          <p:nvPr/>
        </p:nvSpPr>
        <p:spPr bwMode="auto">
          <a:xfrm>
            <a:off x="1951324" y="4424932"/>
            <a:ext cx="2112235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+     9   3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cxnSp>
        <p:nvCxnSpPr>
          <p:cNvPr id="16" name="直接连接符 15"/>
          <p:cNvCxnSpPr/>
          <p:nvPr/>
        </p:nvCxnSpPr>
        <p:spPr>
          <a:xfrm>
            <a:off x="2349758" y="5012566"/>
            <a:ext cx="1872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矩形 16"/>
          <p:cNvSpPr/>
          <p:nvPr/>
        </p:nvSpPr>
        <p:spPr>
          <a:xfrm>
            <a:off x="3631818" y="5142444"/>
            <a:ext cx="480000" cy="48000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>
              <a:latin typeface="+mn-ea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3055701" y="5142444"/>
            <a:ext cx="480000" cy="48000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>
              <a:latin typeface="+mn-ea"/>
            </a:endParaRPr>
          </a:p>
        </p:txBody>
      </p:sp>
      <p:sp>
        <p:nvSpPr>
          <p:cNvPr id="19" name="标题 3"/>
          <p:cNvSpPr>
            <a:spLocks noGrp="1" noChangeArrowheads="1"/>
          </p:cNvSpPr>
          <p:nvPr/>
        </p:nvSpPr>
        <p:spPr bwMode="auto">
          <a:xfrm>
            <a:off x="3487494" y="5036380"/>
            <a:ext cx="576064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5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20" name="标题 3"/>
          <p:cNvSpPr>
            <a:spLocks noGrp="1" noChangeArrowheads="1"/>
          </p:cNvSpPr>
          <p:nvPr/>
        </p:nvSpPr>
        <p:spPr bwMode="auto">
          <a:xfrm>
            <a:off x="2935560" y="5037051"/>
            <a:ext cx="576064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1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2479637" y="5142444"/>
            <a:ext cx="480000" cy="48000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>
              <a:latin typeface="+mn-ea"/>
            </a:endParaRPr>
          </a:p>
        </p:txBody>
      </p:sp>
      <p:sp>
        <p:nvSpPr>
          <p:cNvPr id="22" name="标题 3"/>
          <p:cNvSpPr>
            <a:spLocks noGrp="1" noChangeArrowheads="1"/>
          </p:cNvSpPr>
          <p:nvPr/>
        </p:nvSpPr>
        <p:spPr bwMode="auto">
          <a:xfrm>
            <a:off x="2365192" y="5049116"/>
            <a:ext cx="576064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2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3631810" y="4024792"/>
            <a:ext cx="480000" cy="48000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>
              <a:latin typeface="+mn-ea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3055693" y="4024792"/>
            <a:ext cx="480000" cy="48000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>
              <a:latin typeface="+mn-ea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2479629" y="4024792"/>
            <a:ext cx="480000" cy="48000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>
              <a:latin typeface="+mn-ea"/>
            </a:endParaRPr>
          </a:p>
        </p:txBody>
      </p:sp>
      <p:sp>
        <p:nvSpPr>
          <p:cNvPr id="26" name="标题 3"/>
          <p:cNvSpPr>
            <a:spLocks noGrp="1" noChangeArrowheads="1"/>
          </p:cNvSpPr>
          <p:nvPr/>
        </p:nvSpPr>
        <p:spPr bwMode="auto">
          <a:xfrm>
            <a:off x="3483041" y="3914868"/>
            <a:ext cx="576064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2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27" name="标题 3"/>
          <p:cNvSpPr>
            <a:spLocks noGrp="1" noChangeArrowheads="1"/>
          </p:cNvSpPr>
          <p:nvPr/>
        </p:nvSpPr>
        <p:spPr bwMode="auto">
          <a:xfrm>
            <a:off x="2929837" y="3925063"/>
            <a:ext cx="576064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2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28" name="标题 3"/>
          <p:cNvSpPr>
            <a:spLocks noGrp="1" noChangeArrowheads="1"/>
          </p:cNvSpPr>
          <p:nvPr/>
        </p:nvSpPr>
        <p:spPr bwMode="auto">
          <a:xfrm>
            <a:off x="2383599" y="3925063"/>
            <a:ext cx="576064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1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41" name="文本框 10245"/>
          <p:cNvSpPr txBox="1">
            <a:spLocks noChangeArrowheads="1"/>
          </p:cNvSpPr>
          <p:nvPr/>
        </p:nvSpPr>
        <p:spPr bwMode="auto">
          <a:xfrm>
            <a:off x="2279960" y="5982273"/>
            <a:ext cx="3264363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+mn-ea"/>
                <a:sym typeface="宋体" panose="02010600030101010101" pitchFamily="2" charset="-122"/>
              </a:rPr>
              <a:t>答：还剩</a:t>
            </a:r>
            <a:r>
              <a:rPr lang="zh-CN" altLang="en-US" sz="2800" u="sng" dirty="0">
                <a:solidFill>
                  <a:srgbClr val="0070C0"/>
                </a:solidFill>
                <a:latin typeface="+mn-ea"/>
                <a:sym typeface="宋体" panose="02010600030101010101" pitchFamily="2" charset="-122"/>
              </a:rPr>
              <a:t>         </a:t>
            </a:r>
            <a:r>
              <a:rPr lang="zh-CN" altLang="en-US" sz="2800" dirty="0">
                <a:latin typeface="+mn-ea"/>
                <a:sym typeface="宋体" panose="02010600030101010101" pitchFamily="2" charset="-122"/>
              </a:rPr>
              <a:t>本。</a:t>
            </a:r>
            <a:endParaRPr lang="zh-CN" altLang="en-US" sz="2800" dirty="0">
              <a:solidFill>
                <a:srgbClr val="0000FF"/>
              </a:solidFill>
              <a:latin typeface="+mn-ea"/>
            </a:endParaRPr>
          </a:p>
        </p:txBody>
      </p:sp>
      <p:sp>
        <p:nvSpPr>
          <p:cNvPr id="42" name="文本框 10245"/>
          <p:cNvSpPr txBox="1">
            <a:spLocks noChangeArrowheads="1"/>
          </p:cNvSpPr>
          <p:nvPr/>
        </p:nvSpPr>
        <p:spPr bwMode="auto">
          <a:xfrm>
            <a:off x="3709931" y="5976200"/>
            <a:ext cx="1056117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2800" dirty="0">
                <a:solidFill>
                  <a:srgbClr val="FF0000"/>
                </a:solidFill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122</a:t>
            </a:r>
            <a:endParaRPr lang="en-US" altLang="zh-CN" sz="2800" dirty="0">
              <a:solidFill>
                <a:srgbClr val="FF0000"/>
              </a:solidFill>
              <a:latin typeface="+mn-ea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2" name="文本框 10245"/>
          <p:cNvSpPr txBox="1">
            <a:spLocks noChangeArrowheads="1"/>
          </p:cNvSpPr>
          <p:nvPr/>
        </p:nvSpPr>
        <p:spPr bwMode="auto">
          <a:xfrm>
            <a:off x="2205983" y="1198883"/>
            <a:ext cx="4128459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215</a:t>
            </a:r>
            <a:r>
              <a:rPr lang="zh-CN" altLang="en-US" sz="2800" b="1" dirty="0">
                <a:latin typeface="+mn-ea"/>
                <a:sym typeface="宋体" panose="02010600030101010101" pitchFamily="2" charset="-122"/>
              </a:rPr>
              <a:t>－</a:t>
            </a:r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93</a:t>
            </a:r>
            <a:r>
              <a:rPr lang="zh-CN" altLang="en-US" sz="2800" b="1" dirty="0">
                <a:latin typeface="+mn-ea"/>
                <a:sym typeface="宋体" panose="02010600030101010101" pitchFamily="2" charset="-122"/>
              </a:rPr>
              <a:t>＝</a:t>
            </a:r>
            <a:r>
              <a:rPr lang="zh-CN" altLang="en-US" sz="2800" b="1" u="sng" dirty="0">
                <a:solidFill>
                  <a:srgbClr val="0070C0"/>
                </a:solidFill>
                <a:latin typeface="+mn-ea"/>
                <a:sym typeface="宋体" panose="02010600030101010101" pitchFamily="2" charset="-122"/>
              </a:rPr>
              <a:t>    </a:t>
            </a:r>
            <a:r>
              <a:rPr lang="zh-CN" altLang="en-US" sz="2800" b="1" dirty="0">
                <a:solidFill>
                  <a:srgbClr val="FF0000"/>
                </a:solidFill>
                <a:latin typeface="+mn-ea"/>
                <a:sym typeface="宋体" panose="02010600030101010101" pitchFamily="2" charset="-122"/>
              </a:rPr>
              <a:t>（  ）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4" name="标题 3"/>
          <p:cNvSpPr>
            <a:spLocks noGrp="1" noChangeArrowheads="1"/>
          </p:cNvSpPr>
          <p:nvPr/>
        </p:nvSpPr>
        <p:spPr bwMode="auto">
          <a:xfrm>
            <a:off x="2389613" y="1718841"/>
            <a:ext cx="1632181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2   1   5 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5" name="标题 3"/>
          <p:cNvSpPr>
            <a:spLocks noGrp="1" noChangeArrowheads="1"/>
          </p:cNvSpPr>
          <p:nvPr/>
        </p:nvSpPr>
        <p:spPr bwMode="auto">
          <a:xfrm>
            <a:off x="1909559" y="2157966"/>
            <a:ext cx="2112235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－     9   3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2259734" y="2781795"/>
            <a:ext cx="1872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矩形 6"/>
          <p:cNvSpPr/>
          <p:nvPr/>
        </p:nvSpPr>
        <p:spPr>
          <a:xfrm>
            <a:off x="3602119" y="2899608"/>
            <a:ext cx="480000" cy="48000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>
              <a:latin typeface="+mn-ea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051010" y="2900279"/>
            <a:ext cx="480000" cy="48000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9" name="标题 3"/>
          <p:cNvSpPr>
            <a:spLocks noGrp="1" noChangeArrowheads="1"/>
          </p:cNvSpPr>
          <p:nvPr/>
        </p:nvSpPr>
        <p:spPr bwMode="auto">
          <a:xfrm>
            <a:off x="3482804" y="2770085"/>
            <a:ext cx="576064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3200" dirty="0">
                <a:latin typeface="Arial" panose="020B0604020202020204" pitchFamily="34" charset="0"/>
                <a:ea typeface="楷体_GB2312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2</a:t>
            </a:r>
            <a:endParaRPr lang="zh-CN" altLang="en-US" sz="3200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0" name="标题 3"/>
          <p:cNvSpPr>
            <a:spLocks noGrp="1" noChangeArrowheads="1"/>
          </p:cNvSpPr>
          <p:nvPr/>
        </p:nvSpPr>
        <p:spPr bwMode="auto">
          <a:xfrm>
            <a:off x="2917926" y="2794215"/>
            <a:ext cx="576064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2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499076" y="2900279"/>
            <a:ext cx="480000" cy="48000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13" name="标题 3"/>
          <p:cNvSpPr>
            <a:spLocks noGrp="1" noChangeArrowheads="1"/>
          </p:cNvSpPr>
          <p:nvPr/>
        </p:nvSpPr>
        <p:spPr bwMode="auto">
          <a:xfrm>
            <a:off x="2383753" y="2794215"/>
            <a:ext cx="576064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1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44" name="圆角矩形 29"/>
          <p:cNvSpPr/>
          <p:nvPr/>
        </p:nvSpPr>
        <p:spPr>
          <a:xfrm>
            <a:off x="6143625" y="2175510"/>
            <a:ext cx="3549650" cy="1330960"/>
          </a:xfrm>
          <a:prstGeom prst="roundRect">
            <a:avLst>
              <a:gd name="adj" fmla="val 50000"/>
            </a:avLst>
          </a:pr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+mn-ea"/>
                <a:sym typeface="+mn-ea"/>
              </a:rPr>
              <a:t>验算一下，看看结果是否正确。</a:t>
            </a:r>
            <a:endParaRPr lang="zh-CN" altLang="en-US" sz="2800" dirty="0">
              <a:solidFill>
                <a:schemeClr val="bg1"/>
              </a:solidFill>
              <a:latin typeface="+mn-ea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5" grpId="1"/>
      <p:bldP spid="17" grpId="0" animBg="1"/>
      <p:bldP spid="17" grpId="1" animBg="1"/>
      <p:bldP spid="18" grpId="0" animBg="1"/>
      <p:bldP spid="18" grpId="1" animBg="1"/>
      <p:bldP spid="19" grpId="0"/>
      <p:bldP spid="19" grpId="1"/>
      <p:bldP spid="20" grpId="0"/>
      <p:bldP spid="20" grpId="1"/>
      <p:bldP spid="21" grpId="0" animBg="1"/>
      <p:bldP spid="21" grpId="1" animBg="1"/>
      <p:bldP spid="22" grpId="0"/>
      <p:bldP spid="22" grpId="1"/>
      <p:bldP spid="23" grpId="0" animBg="1"/>
      <p:bldP spid="23" grpId="1" animBg="1"/>
      <p:bldP spid="24" grpId="0" animBg="1"/>
      <p:bldP spid="24" grpId="1" animBg="1"/>
      <p:bldP spid="25" grpId="0" animBg="1"/>
      <p:bldP spid="25" grpId="1" animBg="1"/>
      <p:bldP spid="26" grpId="0"/>
      <p:bldP spid="26" grpId="1"/>
      <p:bldP spid="27" grpId="0"/>
      <p:bldP spid="27" grpId="1"/>
      <p:bldP spid="28" grpId="0"/>
      <p:bldP spid="28" grpId="1"/>
      <p:bldP spid="41" grpId="0"/>
      <p:bldP spid="41" grpId="1"/>
      <p:bldP spid="42" grpId="0"/>
      <p:bldP spid="42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0245"/>
          <p:cNvSpPr txBox="1">
            <a:spLocks noChangeArrowheads="1"/>
          </p:cNvSpPr>
          <p:nvPr/>
        </p:nvSpPr>
        <p:spPr bwMode="auto">
          <a:xfrm>
            <a:off x="1161409" y="895488"/>
            <a:ext cx="8448939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200" b="1" dirty="0">
                <a:latin typeface="+mn-ea"/>
                <a:sym typeface="宋体" panose="02010600030101010101" pitchFamily="2" charset="-122"/>
              </a:rPr>
              <a:t>用竖式计算</a:t>
            </a:r>
            <a:r>
              <a:rPr lang="en-US" altLang="zh-CN" sz="3200" b="1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643</a:t>
            </a:r>
            <a:r>
              <a:rPr lang="zh-CN" altLang="en-US" sz="3200" b="1" dirty="0">
                <a:latin typeface="+mn-ea"/>
                <a:sym typeface="宋体" panose="02010600030101010101" pitchFamily="2" charset="-122"/>
              </a:rPr>
              <a:t>－</a:t>
            </a:r>
            <a:r>
              <a:rPr lang="en-US" altLang="zh-CN" sz="3200" b="1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580</a:t>
            </a:r>
            <a:r>
              <a:rPr lang="zh-CN" altLang="en-US" sz="3200" b="1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，</a:t>
            </a:r>
            <a:r>
              <a:rPr lang="zh-CN" altLang="en-US" sz="3200" b="1" dirty="0">
                <a:latin typeface="+mn-ea"/>
                <a:sym typeface="宋体" panose="02010600030101010101" pitchFamily="2" charset="-122"/>
              </a:rPr>
              <a:t>并验算。</a:t>
            </a:r>
            <a:r>
              <a:rPr lang="en-US" altLang="zh-CN" sz="3200" b="1" dirty="0">
                <a:solidFill>
                  <a:srgbClr val="0000FF"/>
                </a:solidFill>
                <a:latin typeface="+mn-ea"/>
                <a:sym typeface="宋体" panose="02010600030101010101" pitchFamily="2" charset="-122"/>
              </a:rPr>
              <a:t> </a:t>
            </a:r>
            <a:endParaRPr lang="zh-CN" altLang="en-US" sz="3200" b="1" dirty="0">
              <a:solidFill>
                <a:srgbClr val="0000FF"/>
              </a:solidFill>
              <a:latin typeface="+mn-ea"/>
            </a:endParaRPr>
          </a:p>
        </p:txBody>
      </p:sp>
      <p:sp>
        <p:nvSpPr>
          <p:cNvPr id="3" name="标题 3"/>
          <p:cNvSpPr>
            <a:spLocks noGrp="1" noChangeArrowheads="1"/>
          </p:cNvSpPr>
          <p:nvPr/>
        </p:nvSpPr>
        <p:spPr bwMode="auto">
          <a:xfrm>
            <a:off x="3015292" y="2164610"/>
            <a:ext cx="1632181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6  4  3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4" name="标题 3"/>
          <p:cNvSpPr>
            <a:spLocks noGrp="1" noChangeArrowheads="1"/>
          </p:cNvSpPr>
          <p:nvPr/>
        </p:nvSpPr>
        <p:spPr bwMode="auto">
          <a:xfrm>
            <a:off x="2535238" y="2603735"/>
            <a:ext cx="2112235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－ 5  8  0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2907991" y="3227564"/>
            <a:ext cx="1728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标题 3"/>
          <p:cNvSpPr>
            <a:spLocks noGrp="1" noChangeArrowheads="1"/>
          </p:cNvSpPr>
          <p:nvPr/>
        </p:nvSpPr>
        <p:spPr bwMode="auto">
          <a:xfrm>
            <a:off x="3111302" y="3100991"/>
            <a:ext cx="1536171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solidFill>
                  <a:srgbClr val="FF0000"/>
                </a:solidFill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6  3</a:t>
            </a:r>
            <a:endParaRPr lang="en-US" altLang="zh-CN" sz="2800" dirty="0">
              <a:solidFill>
                <a:srgbClr val="FF0000"/>
              </a:solidFill>
              <a:latin typeface="+mn-ea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7" name="标题 3"/>
          <p:cNvSpPr>
            <a:spLocks noGrp="1" noChangeArrowheads="1"/>
          </p:cNvSpPr>
          <p:nvPr/>
        </p:nvSpPr>
        <p:spPr bwMode="auto">
          <a:xfrm>
            <a:off x="7006610" y="2164602"/>
            <a:ext cx="1632181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6  3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8" name="标题 3"/>
          <p:cNvSpPr>
            <a:spLocks noGrp="1" noChangeArrowheads="1"/>
          </p:cNvSpPr>
          <p:nvPr/>
        </p:nvSpPr>
        <p:spPr bwMode="auto">
          <a:xfrm>
            <a:off x="6526557" y="2603727"/>
            <a:ext cx="2112235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+  5  8  0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6896649" y="3227556"/>
            <a:ext cx="1680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标题 3"/>
          <p:cNvSpPr>
            <a:spLocks noGrp="1" noChangeArrowheads="1"/>
          </p:cNvSpPr>
          <p:nvPr/>
        </p:nvSpPr>
        <p:spPr bwMode="auto">
          <a:xfrm>
            <a:off x="7102621" y="3100983"/>
            <a:ext cx="1536171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6  4  3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11" name="文本框 10245"/>
          <p:cNvSpPr txBox="1">
            <a:spLocks noChangeArrowheads="1"/>
          </p:cNvSpPr>
          <p:nvPr/>
        </p:nvSpPr>
        <p:spPr bwMode="auto">
          <a:xfrm>
            <a:off x="5662203" y="2684112"/>
            <a:ext cx="1344149" cy="543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solidFill>
                  <a:schemeClr val="accent1"/>
                </a:solidFill>
                <a:latin typeface="+mn-ea"/>
                <a:sym typeface="宋体" panose="02010600030101010101" pitchFamily="2" charset="-122"/>
              </a:rPr>
              <a:t>验算：</a:t>
            </a:r>
            <a:r>
              <a:rPr lang="en-US" altLang="zh-CN" sz="2800" dirty="0">
                <a:solidFill>
                  <a:schemeClr val="accent1"/>
                </a:solidFill>
                <a:latin typeface="+mn-ea"/>
                <a:sym typeface="宋体" panose="02010600030101010101" pitchFamily="2" charset="-122"/>
              </a:rPr>
              <a:t> </a:t>
            </a:r>
            <a:endParaRPr lang="en-US" altLang="zh-CN" sz="2800" dirty="0">
              <a:solidFill>
                <a:schemeClr val="accent1"/>
              </a:solidFill>
              <a:latin typeface="+mn-ea"/>
              <a:sym typeface="宋体" panose="02010600030101010101" pitchFamily="2" charset="-122"/>
            </a:endParaRPr>
          </a:p>
        </p:txBody>
      </p:sp>
      <p:sp>
        <p:nvSpPr>
          <p:cNvPr id="38" name="圆角矩形 29"/>
          <p:cNvSpPr/>
          <p:nvPr/>
        </p:nvSpPr>
        <p:spPr>
          <a:xfrm>
            <a:off x="616585" y="4405630"/>
            <a:ext cx="9495155" cy="1749425"/>
          </a:xfrm>
          <a:prstGeom prst="roundRect">
            <a:avLst>
              <a:gd name="adj" fmla="val 8426"/>
            </a:avLst>
          </a:pr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</a:rPr>
              <a:t>减法笔算：相同数位对齐，从个位减起，哪一位上的数不够减，要从前一位退</a:t>
            </a:r>
            <a:r>
              <a:rPr lang="en-US" altLang="zh-CN" sz="2800" dirty="0">
                <a:solidFill>
                  <a:schemeClr val="bg1"/>
                </a:solidFill>
              </a:rPr>
              <a:t>1</a:t>
            </a:r>
            <a:r>
              <a:rPr lang="zh-CN" altLang="en-US" sz="2800" dirty="0">
                <a:solidFill>
                  <a:schemeClr val="bg1"/>
                </a:solidFill>
              </a:rPr>
              <a:t>，在本位上加</a:t>
            </a:r>
            <a:r>
              <a:rPr lang="en-US" altLang="zh-CN" sz="2800" dirty="0">
                <a:solidFill>
                  <a:schemeClr val="bg1"/>
                </a:solidFill>
              </a:rPr>
              <a:t>10</a:t>
            </a:r>
            <a:r>
              <a:rPr lang="zh-CN" altLang="en-US" sz="2800" dirty="0">
                <a:solidFill>
                  <a:schemeClr val="bg1"/>
                </a:solidFill>
              </a:rPr>
              <a:t>再减。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7" dur="3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6" grpId="0"/>
      <p:bldP spid="7" grpId="0"/>
      <p:bldP spid="8" grpId="0"/>
      <p:bldP spid="10" grpId="0"/>
      <p:bldP spid="1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0245"/>
          <p:cNvSpPr txBox="1">
            <a:spLocks noChangeArrowheads="1"/>
          </p:cNvSpPr>
          <p:nvPr/>
        </p:nvSpPr>
        <p:spPr bwMode="auto">
          <a:xfrm>
            <a:off x="1161409" y="895488"/>
            <a:ext cx="8448939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200" b="1" dirty="0">
                <a:latin typeface="+mn-ea"/>
                <a:sym typeface="宋体" panose="02010600030101010101" pitchFamily="2" charset="-122"/>
              </a:rPr>
              <a:t>用竖式计算</a:t>
            </a:r>
            <a:r>
              <a:rPr sz="3200" b="1" dirty="0">
                <a:latin typeface="+mn-ea"/>
                <a:sym typeface="宋体" panose="02010600030101010101" pitchFamily="2" charset="-122"/>
              </a:rPr>
              <a:t>764－429</a:t>
            </a:r>
            <a:r>
              <a:rPr lang="zh-CN" altLang="en-US" sz="3200" b="1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，</a:t>
            </a:r>
            <a:r>
              <a:rPr lang="zh-CN" altLang="en-US" sz="3200" b="1" dirty="0">
                <a:latin typeface="+mn-ea"/>
                <a:sym typeface="宋体" panose="02010600030101010101" pitchFamily="2" charset="-122"/>
              </a:rPr>
              <a:t>并验算。</a:t>
            </a:r>
            <a:r>
              <a:rPr lang="en-US" altLang="zh-CN" sz="3200" b="1" dirty="0">
                <a:solidFill>
                  <a:srgbClr val="0000FF"/>
                </a:solidFill>
                <a:latin typeface="+mn-ea"/>
                <a:sym typeface="宋体" panose="02010600030101010101" pitchFamily="2" charset="-122"/>
              </a:rPr>
              <a:t> </a:t>
            </a:r>
            <a:endParaRPr lang="zh-CN" altLang="en-US" sz="3200" b="1" dirty="0">
              <a:solidFill>
                <a:srgbClr val="0000FF"/>
              </a:solidFill>
              <a:latin typeface="+mn-ea"/>
            </a:endParaRPr>
          </a:p>
        </p:txBody>
      </p:sp>
      <p:sp>
        <p:nvSpPr>
          <p:cNvPr id="3" name="标题 3"/>
          <p:cNvSpPr>
            <a:spLocks noGrp="1" noChangeArrowheads="1"/>
          </p:cNvSpPr>
          <p:nvPr/>
        </p:nvSpPr>
        <p:spPr bwMode="auto">
          <a:xfrm>
            <a:off x="3015292" y="2164610"/>
            <a:ext cx="1632181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7  6  4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4" name="标题 3"/>
          <p:cNvSpPr>
            <a:spLocks noGrp="1" noChangeArrowheads="1"/>
          </p:cNvSpPr>
          <p:nvPr/>
        </p:nvSpPr>
        <p:spPr bwMode="auto">
          <a:xfrm>
            <a:off x="2535238" y="2603735"/>
            <a:ext cx="2112235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－ 4  2  </a:t>
            </a:r>
            <a:r>
              <a:rPr lang="en-US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9</a:t>
            </a:r>
            <a:endParaRPr lang="en-US" sz="2800" dirty="0">
              <a:solidFill>
                <a:srgbClr val="FF0000"/>
              </a:solidFill>
              <a:latin typeface="+mn-ea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2907991" y="3227564"/>
            <a:ext cx="1728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标题 3"/>
          <p:cNvSpPr>
            <a:spLocks noGrp="1" noChangeArrowheads="1"/>
          </p:cNvSpPr>
          <p:nvPr/>
        </p:nvSpPr>
        <p:spPr bwMode="auto">
          <a:xfrm>
            <a:off x="3111302" y="3100991"/>
            <a:ext cx="1536171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solidFill>
                  <a:srgbClr val="FF0000"/>
                </a:solidFill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3  3  5</a:t>
            </a:r>
            <a:endParaRPr lang="en-US" altLang="zh-CN" sz="2800" dirty="0">
              <a:solidFill>
                <a:srgbClr val="FF0000"/>
              </a:solidFill>
              <a:latin typeface="+mn-ea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7" name="标题 3"/>
          <p:cNvSpPr>
            <a:spLocks noGrp="1" noChangeArrowheads="1"/>
          </p:cNvSpPr>
          <p:nvPr/>
        </p:nvSpPr>
        <p:spPr bwMode="auto">
          <a:xfrm>
            <a:off x="7006610" y="2164602"/>
            <a:ext cx="1632181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3  3  5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8" name="标题 3"/>
          <p:cNvSpPr>
            <a:spLocks noGrp="1" noChangeArrowheads="1"/>
          </p:cNvSpPr>
          <p:nvPr/>
        </p:nvSpPr>
        <p:spPr bwMode="auto">
          <a:xfrm>
            <a:off x="6526557" y="2603727"/>
            <a:ext cx="2112235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+  4  2  9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6896649" y="3227556"/>
            <a:ext cx="1680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标题 3"/>
          <p:cNvSpPr>
            <a:spLocks noGrp="1" noChangeArrowheads="1"/>
          </p:cNvSpPr>
          <p:nvPr/>
        </p:nvSpPr>
        <p:spPr bwMode="auto">
          <a:xfrm>
            <a:off x="7102621" y="3100983"/>
            <a:ext cx="1536171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7  6  4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11" name="文本框 10245"/>
          <p:cNvSpPr txBox="1">
            <a:spLocks noChangeArrowheads="1"/>
          </p:cNvSpPr>
          <p:nvPr/>
        </p:nvSpPr>
        <p:spPr bwMode="auto">
          <a:xfrm>
            <a:off x="5662203" y="2684112"/>
            <a:ext cx="1344149" cy="543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solidFill>
                  <a:schemeClr val="accent1"/>
                </a:solidFill>
                <a:latin typeface="+mn-ea"/>
                <a:sym typeface="宋体" panose="02010600030101010101" pitchFamily="2" charset="-122"/>
              </a:rPr>
              <a:t>验算：</a:t>
            </a:r>
            <a:r>
              <a:rPr lang="en-US" altLang="zh-CN" sz="2800" dirty="0">
                <a:solidFill>
                  <a:schemeClr val="accent1"/>
                </a:solidFill>
                <a:latin typeface="+mn-ea"/>
                <a:sym typeface="宋体" panose="02010600030101010101" pitchFamily="2" charset="-122"/>
              </a:rPr>
              <a:t> </a:t>
            </a:r>
            <a:endParaRPr lang="en-US" altLang="zh-CN" sz="2800" dirty="0">
              <a:solidFill>
                <a:schemeClr val="accent1"/>
              </a:solidFill>
              <a:latin typeface="+mn-ea"/>
              <a:sym typeface="宋体" panose="02010600030101010101" pitchFamily="2" charset="-122"/>
            </a:endParaRPr>
          </a:p>
        </p:txBody>
      </p:sp>
      <p:sp>
        <p:nvSpPr>
          <p:cNvPr id="19" name="圆角矩形 29"/>
          <p:cNvSpPr/>
          <p:nvPr/>
        </p:nvSpPr>
        <p:spPr>
          <a:xfrm>
            <a:off x="5181600" y="4705350"/>
            <a:ext cx="4255770" cy="785495"/>
          </a:xfrm>
          <a:prstGeom prst="roundRect">
            <a:avLst>
              <a:gd name="adj" fmla="val 50000"/>
            </a:avLst>
          </a:pr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+mn-ea"/>
                <a:sym typeface="+mn-ea"/>
              </a:rPr>
              <a:t>你学会了吗？ </a:t>
            </a:r>
            <a:endParaRPr lang="zh-CN" altLang="en-US" sz="2800" dirty="0">
              <a:solidFill>
                <a:schemeClr val="bg1"/>
              </a:solidFill>
              <a:latin typeface="+mn-ea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7" dur="3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6" grpId="0"/>
      <p:bldP spid="7" grpId="0"/>
      <p:bldP spid="8" grpId="0"/>
      <p:bldP spid="10" grpId="0"/>
      <p:bldP spid="11" grpId="0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TEMPLATE_THUMBS_INDEX" val="1"/>
  <p:tag name="KSO_WM_TEMPLATE_SUBCATEGORY" val="0"/>
  <p:tag name="KSO_WM_TAG_VERSION" val="1.0"/>
  <p:tag name="KSO_WM_BEAUTIFY_FLAG" val="#wm#"/>
  <p:tag name="KSO_WM_TEMPLATE_CATEGORY" val="custom"/>
  <p:tag name="KSO_WM_TEMPLATE_INDEX" val="20187308"/>
</p:tagLst>
</file>

<file path=ppt/tags/tag7.xml><?xml version="1.0" encoding="utf-8"?>
<p:tagLst xmlns:p="http://schemas.openxmlformats.org/presentationml/2006/main">
  <p:tag name="KSO_WPP_MARK_KEY" val="c02aa6d5-07be-4481-b9e7-1d1b96c57960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1492</Words>
  <Application>WPS 演示</Application>
  <PresentationFormat>自定义</PresentationFormat>
  <Paragraphs>392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9" baseType="lpstr">
      <vt:lpstr>Arial</vt:lpstr>
      <vt:lpstr>宋体</vt:lpstr>
      <vt:lpstr>Wingdings</vt:lpstr>
      <vt:lpstr>楷体</vt:lpstr>
      <vt:lpstr>微软雅黑</vt:lpstr>
      <vt:lpstr>楷体_GB2312</vt:lpstr>
      <vt:lpstr>新宋体</vt:lpstr>
      <vt:lpstr>Arial</vt:lpstr>
      <vt:lpstr>Arial Unicode MS</vt:lpstr>
      <vt:lpstr>Calibri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第一PPT模板网-WWW.1PPT.COM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第一PPT模板网-WWW.1PPT.COM</dc:creator>
  <cp:lastModifiedBy>小树</cp:lastModifiedBy>
  <cp:revision>243</cp:revision>
  <dcterms:created xsi:type="dcterms:W3CDTF">2017-08-03T09:01:00Z</dcterms:created>
  <dcterms:modified xsi:type="dcterms:W3CDTF">2023-02-01T02:28:29Z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EB0D7422606442DDA82A907A43C4C1ED</vt:lpwstr>
  </property>
</Properties>
</file>