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317" r:id="rId3"/>
    <p:sldId id="318" r:id="rId4"/>
    <p:sldId id="299" r:id="rId5"/>
    <p:sldId id="289" r:id="rId6"/>
    <p:sldId id="313" r:id="rId7"/>
    <p:sldId id="310" r:id="rId8"/>
    <p:sldId id="333" r:id="rId9"/>
    <p:sldId id="290" r:id="rId10"/>
    <p:sldId id="315" r:id="rId11"/>
    <p:sldId id="291" r:id="rId12"/>
    <p:sldId id="321" r:id="rId13"/>
    <p:sldId id="323" r:id="rId14"/>
    <p:sldId id="324" r:id="rId15"/>
  </p:sldIdLst>
  <p:sldSz cx="12192000" cy="6858000"/>
  <p:notesSz cx="7103745" cy="10234295"/>
  <p:embeddedFontLst>
    <p:embeddedFont>
      <p:font typeface="楷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等线" panose="02010600030101010101" charset="-122"/>
      <p:regular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6" d="100"/>
          <a:sy n="46" d="100"/>
        </p:scale>
        <p:origin x="2764" y="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1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40912-795F-46EF-8EA5-7BAC25DD5D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D575E-78E5-4C00-B6A4-FCE2EE3627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.xml"/><Relationship Id="rId18" Type="http://schemas.openxmlformats.org/officeDocument/2006/relationships/tags" Target="../tags/tag5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3"/>
          <p:cNvSpPr txBox="1"/>
          <p:nvPr/>
        </p:nvSpPr>
        <p:spPr>
          <a:xfrm>
            <a:off x="5111475" y="3879182"/>
            <a:ext cx="19594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第</a:t>
            </a: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</a:rPr>
              <a:t>课</a:t>
            </a:r>
            <a:r>
              <a:rPr lang="zh-CN" altLang="en-US" sz="2400" dirty="0">
                <a:solidFill>
                  <a:srgbClr val="FF0000"/>
                </a:solidFill>
              </a:rPr>
              <a:t>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11" y="487102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154" y="3565003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0" y="92469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 两、三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位数的加法和减法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0" y="244056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三位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数</a:t>
            </a:r>
            <a:r>
              <a:rPr lang="zh-CN" altLang="en-US" sz="4000" b="1" dirty="0">
                <a:solidFill>
                  <a:srgbClr val="FF0000"/>
                </a:solidFill>
              </a:rPr>
              <a:t>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三位数连续退位</a:t>
            </a:r>
            <a:r>
              <a:rPr lang="zh-CN" altLang="en-US" sz="4000" b="1" dirty="0">
                <a:solidFill>
                  <a:srgbClr val="FF0000"/>
                </a:solidFill>
              </a:rPr>
              <a:t>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法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07248" y="2155693"/>
          <a:ext cx="7824000" cy="1137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6000"/>
                <a:gridCol w="1956000"/>
                <a:gridCol w="1956000"/>
                <a:gridCol w="1956000"/>
              </a:tblGrid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品  种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海  棠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杜  鹃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月  季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数  量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248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260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316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</a:tbl>
          </a:graphicData>
        </a:graphic>
      </p:graphicFrame>
      <p:sp>
        <p:nvSpPr>
          <p:cNvPr id="27" name="圆角矩形 11"/>
          <p:cNvSpPr/>
          <p:nvPr/>
        </p:nvSpPr>
        <p:spPr>
          <a:xfrm>
            <a:off x="1268095" y="4841240"/>
            <a:ext cx="821817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你能提出哪些用减法计算的问题？（只列式子）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677545" y="953135"/>
            <a:ext cx="98234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sym typeface="宋体" panose="02010600030101010101" pitchFamily="2" charset="-122"/>
              </a:rPr>
              <a:t>2.春江公园举行花展，其中三种花的数量如下表：</a:t>
            </a:r>
            <a:endParaRPr sz="3200" b="1" dirty="0"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1343660" y="3899535"/>
            <a:ext cx="4828540" cy="5219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说一说：杜鹃比海棠多多少盆？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508323" y="3899236"/>
            <a:ext cx="3936437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海棠比杜鹃少多少盆？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027029" y="4860516"/>
            <a:ext cx="362154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260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248=12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（盆）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07248" y="2155693"/>
          <a:ext cx="7824000" cy="1137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6000"/>
                <a:gridCol w="1956000"/>
                <a:gridCol w="1956000"/>
                <a:gridCol w="1956000"/>
              </a:tblGrid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品  种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海  棠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杜  鹃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月  季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数  量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248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260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316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77545" y="953135"/>
            <a:ext cx="98234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sym typeface="宋体" panose="02010600030101010101" pitchFamily="2" charset="-122"/>
              </a:rPr>
              <a:t>2.春江公园举行花展，其中三种花的数量如下表：</a:t>
            </a:r>
            <a:endParaRPr sz="3200" b="1" dirty="0"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1343660" y="3899535"/>
            <a:ext cx="5162550" cy="5219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说一说：月季比海棠多多少盆？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508323" y="3899236"/>
            <a:ext cx="3936437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海棠比月季少多少盆？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027029" y="4860516"/>
            <a:ext cx="362154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316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248=68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（盆）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07248" y="2155693"/>
          <a:ext cx="7824000" cy="1137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6000"/>
                <a:gridCol w="1956000"/>
                <a:gridCol w="1956000"/>
                <a:gridCol w="1956000"/>
              </a:tblGrid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品  种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海  棠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杜  鹃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月  季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数  量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248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260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316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77545" y="953135"/>
            <a:ext cx="98234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sym typeface="宋体" panose="02010600030101010101" pitchFamily="2" charset="-122"/>
              </a:rPr>
              <a:t>2.春江公园举行花展，其中三种花的数量如下表：</a:t>
            </a:r>
            <a:endParaRPr sz="3200" b="1" dirty="0"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1343660" y="3899535"/>
            <a:ext cx="5163820" cy="5219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说一说：月季比杜鹃多多少盆？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508323" y="3899236"/>
            <a:ext cx="3936437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杜鹃比月季少多少盆？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027029" y="4860516"/>
            <a:ext cx="362154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316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260=56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（盆）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07248" y="2155693"/>
          <a:ext cx="7824000" cy="1137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6000"/>
                <a:gridCol w="1956000"/>
                <a:gridCol w="1956000"/>
                <a:gridCol w="1956000"/>
              </a:tblGrid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品  种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海  棠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杜  鹃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月  季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数  量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248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260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316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盆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E2FF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77545" y="953135"/>
            <a:ext cx="98234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sym typeface="宋体" panose="02010600030101010101" pitchFamily="2" charset="-122"/>
              </a:rPr>
              <a:t>2.春江公园举行花展，其中三种花的数量如下表：</a:t>
            </a:r>
            <a:endParaRPr sz="3200" b="1" dirty="0"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51790" y="4521835"/>
            <a:ext cx="11528425" cy="194945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450933" y="4739693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探索三位数减两、三位数（连续退位）的计算方法的过程。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50932" y="5428593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理解并掌握三位数减两、三位数（连续退位）的计算方法。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92842" y="605532"/>
            <a:ext cx="11326232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经历探索三位数减两、三位数（连续退位）的计算方法的过程，能计算三位数减两、三位数（连续退位），学会减法的验算方法。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在解决问题的过程中，能独立进行简单的有条理的思考，培养积极思考及与同学合作交流的学习态度。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044893" y="951865"/>
            <a:ext cx="75295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三位数减两、三位数： 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969770" y="2022157"/>
            <a:ext cx="9677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相同数位对齐；</a:t>
            </a:r>
            <a:endParaRPr lang="zh-CN" altLang="en-US" sz="3200" b="0" dirty="0">
              <a:solidFill>
                <a:srgbClr val="FF0000"/>
              </a:solidFill>
              <a:latin typeface="+mn-ea"/>
              <a:ea typeface="+mn-ea"/>
              <a:sym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从个位减起；</a:t>
            </a:r>
            <a:endParaRPr lang="zh-CN" altLang="en-US" sz="3200" b="0" dirty="0">
              <a:solidFill>
                <a:srgbClr val="FF0000"/>
              </a:solidFill>
              <a:latin typeface="+mn-ea"/>
              <a:ea typeface="+mn-ea"/>
              <a:sym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哪一位上的数不够减，从前一位</a:t>
            </a:r>
            <a:r>
              <a:rPr lang="zh-CN" altLang="en-US" sz="3200" b="0" dirty="0">
                <a:solidFill>
                  <a:srgbClr val="FF0000"/>
                </a:solidFill>
                <a:latin typeface="+mn-ea"/>
                <a:ea typeface="+mn-ea"/>
                <a:sym typeface="Calibri" panose="020F0502020204030204" pitchFamily="34" charset="0"/>
              </a:rPr>
              <a:t>“</a:t>
            </a:r>
            <a:r>
              <a:rPr lang="zh-CN" altLang="en-US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退</a:t>
            </a:r>
            <a:r>
              <a:rPr lang="en-US" altLang="zh-CN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1</a:t>
            </a:r>
            <a:r>
              <a:rPr lang="zh-CN" altLang="en-US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当</a:t>
            </a:r>
            <a:r>
              <a:rPr lang="en-US" altLang="zh-CN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10</a:t>
            </a:r>
            <a:r>
              <a:rPr lang="en-US" altLang="zh-CN" sz="3200" b="0" dirty="0">
                <a:solidFill>
                  <a:srgbClr val="FF0000"/>
                </a:solidFill>
                <a:latin typeface="+mn-ea"/>
                <a:ea typeface="+mn-ea"/>
                <a:sym typeface="Calibri" panose="020F0502020204030204" pitchFamily="34" charset="0"/>
              </a:rPr>
              <a:t>”</a:t>
            </a:r>
            <a:r>
              <a:rPr lang="zh-CN" altLang="en-US" sz="3200" b="0" dirty="0">
                <a:solidFill>
                  <a:srgbClr val="FF0000"/>
                </a:solidFill>
                <a:latin typeface="+mn-ea"/>
                <a:ea typeface="+mn-ea"/>
                <a:sym typeface="黑体" panose="02010609060101010101" pitchFamily="49" charset="-122"/>
              </a:rPr>
              <a:t>再减 。</a:t>
            </a:r>
            <a:endParaRPr lang="zh-CN" altLang="en-US" sz="3200" b="0" dirty="0">
              <a:solidFill>
                <a:srgbClr val="FF0000"/>
              </a:solidFill>
              <a:latin typeface="+mn-ea"/>
              <a:ea typeface="+mn-ea"/>
              <a:sym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9770" y="5156835"/>
            <a:ext cx="6505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减法的验算方法：差</a:t>
            </a:r>
            <a:r>
              <a:rPr lang="en-US" altLang="zh-CN" sz="3200" b="1" dirty="0">
                <a:solidFill>
                  <a:srgbClr val="FF0000"/>
                </a:solidFill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</a:rPr>
              <a:t>减数</a:t>
            </a:r>
            <a:r>
              <a:rPr lang="en-US" altLang="zh-CN" sz="3200" b="1" dirty="0">
                <a:solidFill>
                  <a:srgbClr val="FF0000"/>
                </a:solidFill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</a:rPr>
              <a:t>被减数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696824" y="746012"/>
            <a:ext cx="364840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口算下面各题。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154299" y="2429165"/>
            <a:ext cx="24002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130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085801" y="242916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4345229" y="2429165"/>
            <a:ext cx="26882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6530896" y="2429165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7982346" y="2429165"/>
            <a:ext cx="2338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150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9998569" y="242916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154299" y="3244865"/>
            <a:ext cx="24002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4345229" y="3244865"/>
            <a:ext cx="26882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7982346" y="3244865"/>
            <a:ext cx="2338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57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1154299" y="4060565"/>
            <a:ext cx="24002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150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4345229" y="4060566"/>
            <a:ext cx="26882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7982346" y="4060565"/>
            <a:ext cx="2914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1200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2865505" y="324486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6734096" y="3244865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9738907" y="324486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3142240" y="406056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6022868" y="4060566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10382611" y="4060567"/>
            <a:ext cx="11859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2117352" y="194907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7   5   8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1439581" y="2388197"/>
            <a:ext cx="2309952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3   7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25331" y="301202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3173469" y="289684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2633600" y="288545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2111492" y="288545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5040190" y="195497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2   3   2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4362419" y="2394098"/>
            <a:ext cx="2309952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 2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848168" y="301792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6096307" y="29027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5568503" y="289135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5058460" y="289135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2117344" y="367136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7   5   8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1439573" y="4110487"/>
            <a:ext cx="2309952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3   7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925323" y="4734316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3173461" y="461913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2621527" y="460774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2123549" y="460774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5040182" y="367726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2   2   0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4362411" y="4116389"/>
            <a:ext cx="2309952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 2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848160" y="474021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6096299" y="462503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5580560" y="461364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AutoShape 12"/>
          <p:cNvSpPr>
            <a:spLocks noChangeArrowheads="1"/>
          </p:cNvSpPr>
          <p:nvPr/>
        </p:nvSpPr>
        <p:spPr bwMode="auto">
          <a:xfrm>
            <a:off x="7654053" y="2672204"/>
            <a:ext cx="2163088" cy="912000"/>
          </a:xfrm>
          <a:prstGeom prst="wedgeRoundRectCallout">
            <a:avLst>
              <a:gd name="adj1" fmla="val 58306"/>
              <a:gd name="adj2" fmla="val 6602"/>
              <a:gd name="adj3" fmla="val 16667"/>
            </a:avLst>
          </a:prstGeom>
          <a:solidFill>
            <a:srgbClr val="DCC7E0"/>
          </a:solidFill>
          <a:ln w="9525">
            <a:solidFill>
              <a:srgbClr val="7030A0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7633026" y="2647033"/>
            <a:ext cx="220824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你会算一算、比一比吗？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  <p:bldP spid="19" grpId="0"/>
      <p:bldP spid="20" grpId="0"/>
      <p:bldP spid="24" grpId="0"/>
      <p:bldP spid="25" grpId="0"/>
      <p:bldP spid="26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830383" y="758019"/>
            <a:ext cx="470452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818759" y="1796819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621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365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530128" y="1796819"/>
            <a:ext cx="1920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516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89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524372" y="1796819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256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9002292" y="1796819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427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8041716" y="238885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5   1   6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417438" y="2827979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8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921874" y="342900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9097833" y="333663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8570029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8084116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2538162" y="238885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6   2   1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1770076" y="2827979"/>
            <a:ext cx="2400267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－3   6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346140" y="345180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3594279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3066475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2532302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8030419" y="425282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4   2   7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550365" y="4691951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8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801897" y="531578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9086536" y="520060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8570797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8030274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2526865" y="425282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2   5   6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2046811" y="4691951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+ 3   6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334843" y="531578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3582982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067243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2526720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1843509" y="3868783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6666620" y="3810232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  <p:bldP spid="35" grpId="0"/>
      <p:bldP spid="35" grpId="1"/>
      <p:bldP spid="36" grpId="0"/>
      <p:bldP spid="36" grpId="1"/>
      <p:bldP spid="49" grpId="0"/>
      <p:bldP spid="49" grpId="1"/>
      <p:bldP spid="50" grpId="0"/>
      <p:bldP spid="50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3" grpId="0"/>
      <p:bldP spid="6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830383" y="758019"/>
            <a:ext cx="470452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818759" y="1796819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357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164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530128" y="1796819"/>
            <a:ext cx="19202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450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97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524372" y="1796819"/>
            <a:ext cx="1152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193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9002292" y="1796819"/>
            <a:ext cx="1152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8041716" y="238885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4   5   0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417438" y="2827979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9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921874" y="342900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9097833" y="333663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8570029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8084116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2538162" y="238885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3   5   7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1770076" y="2827979"/>
            <a:ext cx="2400267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－1   6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346140" y="345180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3594279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3066475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2532302" y="33252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8030419" y="425282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3   5   3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550365" y="4691951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9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801897" y="531578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9086536" y="520060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8570797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8048689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2526865" y="425282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1   9   3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2046811" y="4691951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+ 1   6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334843" y="531578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3582982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067243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2526720" y="518920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1843509" y="3868783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6666620" y="3810232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  <p:bldP spid="35" grpId="0"/>
      <p:bldP spid="35" grpId="1"/>
      <p:bldP spid="36" grpId="0"/>
      <p:bldP spid="36" grpId="1"/>
      <p:bldP spid="49" grpId="0"/>
      <p:bldP spid="49" grpId="1"/>
      <p:bldP spid="50" grpId="0"/>
      <p:bldP spid="50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3" grpId="0"/>
      <p:bldP spid="6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29501" y="1929225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笔算减法：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相同数位对齐；</a:t>
            </a:r>
            <a:endParaRPr lang="zh-CN" altLang="en-US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从个位减起；</a:t>
            </a:r>
            <a:endParaRPr lang="zh-CN" altLang="en-US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哪一位上的数不够减，从前一位“退</a:t>
            </a:r>
            <a:r>
              <a:rPr lang="en-US" altLang="zh-CN" sz="2800" dirty="0">
                <a:solidFill>
                  <a:schemeClr val="bg1"/>
                </a:solidFill>
              </a:rPr>
              <a:t>1</a:t>
            </a:r>
            <a:r>
              <a:rPr lang="zh-CN" altLang="en-US" sz="2800" dirty="0">
                <a:solidFill>
                  <a:schemeClr val="bg1"/>
                </a:solidFill>
              </a:rPr>
              <a:t>当</a:t>
            </a:r>
            <a:r>
              <a:rPr lang="en-US" altLang="zh-CN" sz="2800" dirty="0">
                <a:solidFill>
                  <a:schemeClr val="bg1"/>
                </a:solidFill>
              </a:rPr>
              <a:t>10”</a:t>
            </a:r>
            <a:r>
              <a:rPr lang="zh-CN" altLang="en-US" sz="2800" dirty="0">
                <a:solidFill>
                  <a:schemeClr val="bg1"/>
                </a:solidFill>
              </a:rPr>
              <a:t>再减 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677396" y="675330"/>
            <a:ext cx="605677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大象的身高是多少厘米？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3" name="图片 2" descr="76-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97437" y="1481862"/>
            <a:ext cx="7104791" cy="2903400"/>
          </a:xfrm>
          <a:prstGeom prst="rect">
            <a:avLst/>
          </a:prstGeom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6506210" y="1640840"/>
            <a:ext cx="1970405" cy="979170"/>
          </a:xfrm>
          <a:prstGeom prst="wedgeRoundRectCallout">
            <a:avLst>
              <a:gd name="adj1" fmla="val -5187"/>
              <a:gd name="adj2" fmla="val 7592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 flipH="1">
            <a:off x="3887755" y="1493825"/>
            <a:ext cx="1920213" cy="912000"/>
          </a:xfrm>
          <a:prstGeom prst="wedgeRoundRectCallout">
            <a:avLst>
              <a:gd name="adj1" fmla="val 58306"/>
              <a:gd name="adj2" fmla="val 660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3865402" y="1479365"/>
            <a:ext cx="220824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我的身高是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610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厘米。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6506460" y="1640415"/>
            <a:ext cx="220824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我比长颈鹿矮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375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厘米。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1921811" y="4611712"/>
            <a:ext cx="22082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610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375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6073528" y="5474491"/>
            <a:ext cx="54726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答：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大象的身高是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厘米。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650003" y="4611712"/>
            <a:ext cx="26882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（厘米）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2534799" y="5034937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6   1   0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1910522" y="5474062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3   7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286331" y="6097891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3590916" y="59827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3047216" y="59827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2531579" y="59827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TABLE_BEAUTIFY" val="smartTable{b1ace1cc-449e-4caf-896d-05a757ba3302}"/>
</p:tagLst>
</file>

<file path=ppt/tags/tag11.xml><?xml version="1.0" encoding="utf-8"?>
<p:tagLst xmlns:p="http://schemas.openxmlformats.org/presentationml/2006/main">
  <p:tag name="KSO_WPP_MARK_KEY" val="b2702833-5928-46c3-9637-da1573e0baf1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b1ace1cc-449e-4caf-896d-05a757ba3302}"/>
</p:tagLst>
</file>

<file path=ppt/tags/tag8.xml><?xml version="1.0" encoding="utf-8"?>
<p:tagLst xmlns:p="http://schemas.openxmlformats.org/presentationml/2006/main">
  <p:tag name="KSO_WM_UNIT_TABLE_BEAUTIFY" val="smartTable{b1ace1cc-449e-4caf-896d-05a757ba3302}"/>
</p:tagLst>
</file>

<file path=ppt/tags/tag9.xml><?xml version="1.0" encoding="utf-8"?>
<p:tagLst xmlns:p="http://schemas.openxmlformats.org/presentationml/2006/main">
  <p:tag name="KSO_WM_UNIT_TABLE_BEAUTIFY" val="smartTable{b1ace1cc-449e-4caf-896d-05a757ba3302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1226</Words>
  <Application>WPS 演示</Application>
  <PresentationFormat>自定义</PresentationFormat>
  <Paragraphs>336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楷体</vt:lpstr>
      <vt:lpstr>微软雅黑</vt:lpstr>
      <vt:lpstr>黑体</vt:lpstr>
      <vt:lpstr>Calibri</vt:lpstr>
      <vt:lpstr>Arial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两三位数的加法和减法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240</cp:revision>
  <dcterms:created xsi:type="dcterms:W3CDTF">2017-08-03T09:01:00Z</dcterms:created>
  <dcterms:modified xsi:type="dcterms:W3CDTF">2023-02-01T02:29:20Z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F1BBAB437658478183B6C7CA7F15C65C</vt:lpwstr>
  </property>
</Properties>
</file>