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18" r:id="rId4"/>
    <p:sldId id="299" r:id="rId5"/>
    <p:sldId id="288" r:id="rId6"/>
    <p:sldId id="320" r:id="rId7"/>
    <p:sldId id="321" r:id="rId8"/>
    <p:sldId id="309" r:id="rId9"/>
    <p:sldId id="306" r:id="rId10"/>
    <p:sldId id="289" r:id="rId11"/>
    <p:sldId id="313" r:id="rId12"/>
    <p:sldId id="310" r:id="rId13"/>
    <p:sldId id="290" r:id="rId14"/>
    <p:sldId id="315" r:id="rId15"/>
    <p:sldId id="291" r:id="rId16"/>
  </p:sldIdLst>
  <p:sldSz cx="12192000" cy="6858000"/>
  <p:notesSz cx="7103745" cy="10234295"/>
  <p:embeddedFontLst>
    <p:embeddedFont>
      <p:font typeface="楷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15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7.xml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0.png"/><Relationship Id="rId4" Type="http://schemas.openxmlformats.org/officeDocument/2006/relationships/image" Target="../media/image8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image" Target="../media/image1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/>
        </p:nvSpPr>
        <p:spPr>
          <a:xfrm>
            <a:off x="0" y="76504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 角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的初步认识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65715" y="4657869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154" y="3524091"/>
            <a:ext cx="54776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2174789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</a:rPr>
              <a:t>认识直角、锐角、钝角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05063" y="3596662"/>
            <a:ext cx="4572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8015" y="3591073"/>
            <a:ext cx="4572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851702" y="550485"/>
            <a:ext cx="1083748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钟面上几时整时，时针和分针形成的角是直角？在钟面上画时针和分针表示。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001" y="2803531"/>
            <a:ext cx="2341093" cy="234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74333" y="3217184"/>
            <a:ext cx="246432" cy="151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3674333" y="3358001"/>
            <a:ext cx="246432" cy="1232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3524" y="3845450"/>
            <a:ext cx="281635" cy="28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7483" y="2803531"/>
            <a:ext cx="2341093" cy="234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94814" y="3217184"/>
            <a:ext cx="246432" cy="151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 flipH="1">
            <a:off x="7994814" y="3358001"/>
            <a:ext cx="246432" cy="1232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77210" y="3833258"/>
            <a:ext cx="281635" cy="28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96591" y="2265217"/>
            <a:ext cx="225304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36462" y="747282"/>
            <a:ext cx="882675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下面的角哪些是直角，哪些是锐角，哪些是钝角？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  <p:pic>
        <p:nvPicPr>
          <p:cNvPr id="6" name="图片 5" descr="87-3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612" y="2095388"/>
            <a:ext cx="10126745" cy="2098868"/>
          </a:xfrm>
          <a:prstGeom prst="rect">
            <a:avLst/>
          </a:prstGeom>
        </p:spPr>
      </p:pic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815888" y="4581129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直角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982161" y="4581129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锐角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5079630" y="4581129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钝角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7279495" y="4581129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直角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9610930" y="4581129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锐角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74520" y="1573530"/>
            <a:ext cx="8442960" cy="297053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所有的直角都一样大。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锐角比直角小，钝角比直角大。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4715" y="3741163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49901" y="3741163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452871" y="3741163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240704" y="3741163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3694715" y="2192292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8949901" y="2192292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 flipV="1">
            <a:off x="5452871" y="2187728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 flipV="1">
            <a:off x="10240704" y="2192292"/>
            <a:ext cx="55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87-4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127" y="2370890"/>
            <a:ext cx="9793088" cy="2036669"/>
          </a:xfrm>
          <a:prstGeom prst="rect">
            <a:avLst/>
          </a:prstGeom>
        </p:spPr>
      </p:pic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855345" y="944245"/>
            <a:ext cx="5617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照样子把直角标出来。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 flipV="1">
            <a:off x="4526598" y="4726773"/>
            <a:ext cx="2879725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 flipV="1">
            <a:off x="4483735" y="2191535"/>
            <a:ext cx="73025" cy="2592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V="1">
            <a:off x="4526598" y="3502810"/>
            <a:ext cx="2087562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3172460" y="2839235"/>
            <a:ext cx="1368425" cy="19446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526598" y="4582310"/>
            <a:ext cx="1428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4669473" y="4582310"/>
            <a:ext cx="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4323398" y="4307673"/>
            <a:ext cx="287337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4610735" y="4307673"/>
            <a:ext cx="215900" cy="2873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55345" y="944245"/>
            <a:ext cx="70669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2.数一数图里有几个角</a:t>
            </a:r>
            <a:r>
              <a:rPr lang="zh-CN" sz="3200" b="1" dirty="0">
                <a:latin typeface="+mn-ea"/>
                <a:sym typeface="宋体" panose="02010600030101010101" pitchFamily="2" charset="-122"/>
              </a:rPr>
              <a:t>？</a:t>
            </a:r>
            <a:r>
              <a:rPr sz="3200" b="1" dirty="0">
                <a:latin typeface="+mn-ea"/>
                <a:sym typeface="宋体" panose="02010600030101010101" pitchFamily="2" charset="-122"/>
              </a:rPr>
              <a:t>有几个直角</a:t>
            </a:r>
            <a:r>
              <a:rPr lang="zh-CN" sz="3200" b="1" dirty="0">
                <a:latin typeface="+mn-ea"/>
                <a:sym typeface="宋体" panose="02010600030101010101" pitchFamily="2" charset="-122"/>
              </a:rPr>
              <a:t>？</a:t>
            </a:r>
            <a:endParaRPr lang="zh-CN" sz="3200" b="1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2990850" y="5393690"/>
            <a:ext cx="44157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答：有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个角，有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个直角。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38742" y="4997994"/>
            <a:ext cx="11528276" cy="162823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45542" y="5075043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直角、锐角和钝角的认识。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51532" y="5713467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掌握用三角尺判断直角的方法。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39420" y="398780"/>
            <a:ext cx="1153033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联系具体实物中的角，并经过大小比较，直观认识直角、锐角和钝角，初步了解不同角的特点；能用三角尺上直角比一比的方法判断一个角是直角还是锐角或钝角。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通过操作、比较等活动初步积累认识图形的活动经验；在观察、比较中逐步建立各类角的表象，发展初步的空间观念。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感受生活里的角可以根据大小不同来分类，培养动手操作探索图形特点的意识。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11"/>
          <p:cNvSpPr/>
          <p:nvPr/>
        </p:nvSpPr>
        <p:spPr>
          <a:xfrm>
            <a:off x="1896110" y="980440"/>
            <a:ext cx="707961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哪个角最大，哪个角最小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?</a:t>
            </a:r>
            <a:endParaRPr lang="en-US" altLang="zh-CN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grpSp>
        <p:nvGrpSpPr>
          <p:cNvPr id="27" name="组合 5121"/>
          <p:cNvGrpSpPr/>
          <p:nvPr/>
        </p:nvGrpSpPr>
        <p:grpSpPr bwMode="auto">
          <a:xfrm rot="-1204619">
            <a:off x="6985000" y="3177369"/>
            <a:ext cx="2319338" cy="1987550"/>
            <a:chOff x="0" y="0"/>
            <a:chExt cx="1225" cy="908"/>
          </a:xfrm>
        </p:grpSpPr>
        <p:sp>
          <p:nvSpPr>
            <p:cNvPr id="28" name="直接连接符 5122"/>
            <p:cNvSpPr>
              <a:spLocks noChangeShapeType="1"/>
            </p:cNvSpPr>
            <p:nvPr/>
          </p:nvSpPr>
          <p:spPr bwMode="auto">
            <a:xfrm flipH="1">
              <a:off x="0" y="0"/>
              <a:ext cx="1225" cy="499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n-ea"/>
              </a:endParaRPr>
            </a:p>
          </p:txBody>
        </p:sp>
        <p:sp>
          <p:nvSpPr>
            <p:cNvPr id="29" name="直接连接符 5123"/>
            <p:cNvSpPr>
              <a:spLocks noChangeShapeType="1"/>
            </p:cNvSpPr>
            <p:nvPr/>
          </p:nvSpPr>
          <p:spPr bwMode="auto">
            <a:xfrm>
              <a:off x="0" y="499"/>
              <a:ext cx="1225" cy="409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n-ea"/>
              </a:endParaRPr>
            </a:p>
          </p:txBody>
        </p:sp>
      </p:grpSp>
      <p:sp>
        <p:nvSpPr>
          <p:cNvPr id="30" name="任意多边形 5124"/>
          <p:cNvSpPr>
            <a:spLocks noChangeArrowheads="1"/>
          </p:cNvSpPr>
          <p:nvPr/>
        </p:nvSpPr>
        <p:spPr bwMode="auto">
          <a:xfrm>
            <a:off x="2771775" y="4477531"/>
            <a:ext cx="433388" cy="215900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1" name="任意多边形 5125"/>
          <p:cNvSpPr>
            <a:spLocks noChangeArrowheads="1"/>
          </p:cNvSpPr>
          <p:nvPr/>
        </p:nvSpPr>
        <p:spPr bwMode="auto">
          <a:xfrm rot="19915475">
            <a:off x="7453313" y="4261631"/>
            <a:ext cx="287337" cy="441325"/>
          </a:xfrm>
          <a:custGeom>
            <a:avLst/>
            <a:gdLst>
              <a:gd name="T0" fmla="*/ 5656 w 21600"/>
              <a:gd name="T1" fmla="*/ 0 h 39863"/>
              <a:gd name="T2" fmla="*/ 21600 w 21600"/>
              <a:gd name="T3" fmla="*/ 20846 h 39863"/>
              <a:gd name="T4" fmla="*/ 10247 w 21600"/>
              <a:gd name="T5" fmla="*/ 39865 h 39863"/>
              <a:gd name="T6" fmla="*/ 5656 w 21600"/>
              <a:gd name="T7" fmla="*/ 0 h 39863"/>
              <a:gd name="T8" fmla="*/ 21600 w 21600"/>
              <a:gd name="T9" fmla="*/ 20846 h 39863"/>
              <a:gd name="T10" fmla="*/ 10247 w 21600"/>
              <a:gd name="T11" fmla="*/ 39865 h 39863"/>
              <a:gd name="T12" fmla="*/ 0 w 21600"/>
              <a:gd name="T13" fmla="*/ 20846 h 398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0"/>
              <a:gd name="T22" fmla="*/ 0 h 39863"/>
              <a:gd name="T23" fmla="*/ 21600 w 21600"/>
              <a:gd name="T24" fmla="*/ 39863 h 398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39863" fill="none">
                <a:moveTo>
                  <a:pt x="5656" y="0"/>
                </a:moveTo>
                <a:cubicBezTo>
                  <a:pt x="14847" y="2486"/>
                  <a:pt x="21600" y="10877"/>
                  <a:pt x="21600" y="20846"/>
                </a:cubicBezTo>
                <a:cubicBezTo>
                  <a:pt x="21600" y="29068"/>
                  <a:pt x="17006" y="36217"/>
                  <a:pt x="10247" y="39865"/>
                </a:cubicBezTo>
              </a:path>
              <a:path w="21600" h="39863" stroke="0">
                <a:moveTo>
                  <a:pt x="5656" y="0"/>
                </a:moveTo>
                <a:cubicBezTo>
                  <a:pt x="14847" y="2486"/>
                  <a:pt x="21600" y="10877"/>
                  <a:pt x="21600" y="20846"/>
                </a:cubicBezTo>
                <a:cubicBezTo>
                  <a:pt x="21600" y="29068"/>
                  <a:pt x="17006" y="36217"/>
                  <a:pt x="10247" y="39865"/>
                </a:cubicBezTo>
                <a:lnTo>
                  <a:pt x="0" y="2084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+mn-ea"/>
            </a:endParaRPr>
          </a:p>
        </p:txBody>
      </p:sp>
      <p:grpSp>
        <p:nvGrpSpPr>
          <p:cNvPr id="32" name="组合 5126"/>
          <p:cNvGrpSpPr/>
          <p:nvPr/>
        </p:nvGrpSpPr>
        <p:grpSpPr bwMode="auto">
          <a:xfrm>
            <a:off x="2052638" y="3613931"/>
            <a:ext cx="2087562" cy="1079500"/>
            <a:chOff x="0" y="0"/>
            <a:chExt cx="1723" cy="862"/>
          </a:xfrm>
        </p:grpSpPr>
        <p:sp>
          <p:nvSpPr>
            <p:cNvPr id="33" name="直接连接符 5127"/>
            <p:cNvSpPr>
              <a:spLocks noChangeShapeType="1"/>
            </p:cNvSpPr>
            <p:nvPr/>
          </p:nvSpPr>
          <p:spPr bwMode="auto">
            <a:xfrm>
              <a:off x="0" y="0"/>
              <a:ext cx="680" cy="862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n-ea"/>
              </a:endParaRPr>
            </a:p>
          </p:txBody>
        </p:sp>
        <p:sp>
          <p:nvSpPr>
            <p:cNvPr id="34" name="直接连接符 5128"/>
            <p:cNvSpPr>
              <a:spLocks noChangeShapeType="1"/>
            </p:cNvSpPr>
            <p:nvPr/>
          </p:nvSpPr>
          <p:spPr bwMode="auto">
            <a:xfrm>
              <a:off x="680" y="862"/>
              <a:ext cx="1043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n-ea"/>
              </a:endParaRPr>
            </a:p>
          </p:txBody>
        </p:sp>
      </p:grpSp>
      <p:sp>
        <p:nvSpPr>
          <p:cNvPr id="35" name="任意多边形 5129"/>
          <p:cNvSpPr>
            <a:spLocks noChangeArrowheads="1"/>
          </p:cNvSpPr>
          <p:nvPr/>
        </p:nvSpPr>
        <p:spPr bwMode="auto">
          <a:xfrm>
            <a:off x="4932363" y="4406094"/>
            <a:ext cx="431800" cy="3587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800">
              <a:latin typeface="+mn-ea"/>
            </a:endParaRPr>
          </a:p>
        </p:txBody>
      </p:sp>
      <p:grpSp>
        <p:nvGrpSpPr>
          <p:cNvPr id="36" name="组合 5130"/>
          <p:cNvGrpSpPr/>
          <p:nvPr/>
        </p:nvGrpSpPr>
        <p:grpSpPr bwMode="auto">
          <a:xfrm>
            <a:off x="4932363" y="2893206"/>
            <a:ext cx="1439862" cy="1871663"/>
            <a:chOff x="0" y="0"/>
            <a:chExt cx="1044" cy="1134"/>
          </a:xfrm>
        </p:grpSpPr>
        <p:sp>
          <p:nvSpPr>
            <p:cNvPr id="37" name="直接连接符 5131"/>
            <p:cNvSpPr>
              <a:spLocks noChangeShapeType="1"/>
            </p:cNvSpPr>
            <p:nvPr/>
          </p:nvSpPr>
          <p:spPr bwMode="auto">
            <a:xfrm>
              <a:off x="0" y="0"/>
              <a:ext cx="0" cy="1134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n-ea"/>
              </a:endParaRPr>
            </a:p>
          </p:txBody>
        </p:sp>
        <p:sp>
          <p:nvSpPr>
            <p:cNvPr id="38" name="直接连接符 5132"/>
            <p:cNvSpPr>
              <a:spLocks noChangeShapeType="1"/>
            </p:cNvSpPr>
            <p:nvPr/>
          </p:nvSpPr>
          <p:spPr bwMode="auto">
            <a:xfrm>
              <a:off x="0" y="1134"/>
              <a:ext cx="1044" cy="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n-ea"/>
              </a:endParaRPr>
            </a:p>
          </p:txBody>
        </p:sp>
      </p:grp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6663754" y="4837894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顶点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0" name="矩形 5137"/>
          <p:cNvSpPr>
            <a:spLocks noChangeArrowheads="1" noChangeShapeType="1" noTextEdit="1"/>
          </p:cNvSpPr>
          <p:nvPr/>
        </p:nvSpPr>
        <p:spPr bwMode="auto">
          <a:xfrm rot="9584838">
            <a:off x="7092950" y="4621994"/>
            <a:ext cx="71438" cy="714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0"/>
              </a:avLst>
            </a:prstTxWarp>
          </a:bodyPr>
          <a:lstStyle/>
          <a:p>
            <a:pPr algn="ctr"/>
            <a:r>
              <a:rPr lang="en-US" altLang="zh-CN" sz="2800" kern="10">
                <a:ln w="88900">
                  <a:solidFill>
                    <a:srgbClr val="FF0000"/>
                  </a:solidFill>
                  <a:round/>
                </a:ln>
                <a:latin typeface="+mn-ea"/>
              </a:rPr>
              <a:t>·</a:t>
            </a:r>
            <a:endParaRPr lang="zh-CN" altLang="en-US" sz="2800" kern="10">
              <a:ln w="88900">
                <a:solidFill>
                  <a:srgbClr val="FF0000"/>
                </a:solidFill>
                <a:round/>
              </a:ln>
              <a:latin typeface="+mn-ea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7526717" y="2966231"/>
            <a:ext cx="54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8750679" y="4693431"/>
            <a:ext cx="54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1983804" y="4693431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顶点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3853242" y="3901269"/>
            <a:ext cx="54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2197479" y="3109106"/>
            <a:ext cx="54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6" name="矩形 5147"/>
          <p:cNvSpPr>
            <a:spLocks noChangeArrowheads="1" noChangeShapeType="1" noTextEdit="1"/>
          </p:cNvSpPr>
          <p:nvPr/>
        </p:nvSpPr>
        <p:spPr bwMode="auto">
          <a:xfrm>
            <a:off x="2844800" y="4693431"/>
            <a:ext cx="71438" cy="71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0"/>
              </a:avLst>
            </a:prstTxWarp>
          </a:bodyPr>
          <a:lstStyle/>
          <a:p>
            <a:pPr algn="ctr"/>
            <a:r>
              <a:rPr lang="en-US" altLang="zh-CN" sz="2800" kern="10">
                <a:ln w="88900">
                  <a:solidFill>
                    <a:srgbClr val="FF0000"/>
                  </a:solidFill>
                  <a:round/>
                </a:ln>
                <a:latin typeface="+mn-ea"/>
              </a:rPr>
              <a:t>·</a:t>
            </a:r>
            <a:endParaRPr lang="zh-CN" altLang="en-US" sz="2800" kern="10">
              <a:ln w="88900">
                <a:solidFill>
                  <a:srgbClr val="FF0000"/>
                </a:solidFill>
                <a:round/>
              </a:ln>
              <a:latin typeface="+mn-ea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4431729" y="4837894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顶点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5726492" y="4117169"/>
            <a:ext cx="54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005767" y="3109106"/>
            <a:ext cx="545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+mn-ea"/>
                <a:ea typeface="+mn-ea"/>
              </a:rPr>
              <a:t>边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0" name="矩形 5154"/>
          <p:cNvSpPr>
            <a:spLocks noChangeArrowheads="1" noChangeShapeType="1" noTextEdit="1"/>
          </p:cNvSpPr>
          <p:nvPr/>
        </p:nvSpPr>
        <p:spPr bwMode="auto">
          <a:xfrm>
            <a:off x="4932363" y="4693431"/>
            <a:ext cx="71437" cy="71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0"/>
              </a:avLst>
            </a:prstTxWarp>
          </a:bodyPr>
          <a:lstStyle/>
          <a:p>
            <a:pPr algn="ctr"/>
            <a:r>
              <a:rPr lang="en-US" altLang="zh-CN" sz="2800" kern="10">
                <a:ln w="88900">
                  <a:solidFill>
                    <a:srgbClr val="FF0000"/>
                  </a:solidFill>
                  <a:round/>
                </a:ln>
                <a:latin typeface="+mn-ea"/>
              </a:rPr>
              <a:t>·</a:t>
            </a:r>
            <a:endParaRPr lang="zh-CN" altLang="en-US" sz="2800" kern="10">
              <a:ln w="88900">
                <a:solidFill>
                  <a:srgbClr val="FF0000"/>
                </a:solidFill>
                <a:round/>
              </a:ln>
              <a:latin typeface="+mn-ea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1979613" y="2245506"/>
            <a:ext cx="1441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accent1"/>
                </a:solidFill>
                <a:latin typeface="+mn-ea"/>
                <a:ea typeface="+mn-ea"/>
              </a:rPr>
              <a:t>最大</a:t>
            </a:r>
            <a:endParaRPr lang="zh-CN" altLang="en-US" sz="280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7380288" y="2101044"/>
            <a:ext cx="1441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accent1"/>
                </a:solidFill>
                <a:latin typeface="+mn-ea"/>
                <a:ea typeface="+mn-ea"/>
              </a:rPr>
              <a:t>最小</a:t>
            </a:r>
            <a:endParaRPr lang="zh-CN" altLang="en-US" sz="280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2124075" y="5774519"/>
            <a:ext cx="6985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角的两边张口越大，角就越大。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3" grpId="2"/>
      <p:bldP spid="44" grpId="0"/>
      <p:bldP spid="44" grpId="1"/>
      <p:bldP spid="45" grpId="0"/>
      <p:bldP spid="45" grpId="1"/>
      <p:bldP spid="47" grpId="0"/>
      <p:bldP spid="47" grpId="1"/>
      <p:bldP spid="48" grpId="0"/>
      <p:bldP spid="48" grpId="1"/>
      <p:bldP spid="49" grpId="0"/>
      <p:bldP spid="49" grpId="1"/>
      <p:bldP spid="52" grpId="0"/>
      <p:bldP spid="52" grpId="1"/>
      <p:bldP spid="53" grpId="0"/>
      <p:bldP spid="53" grpId="1"/>
      <p:bldP spid="54" grpId="0"/>
      <p:bldP spid="5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9364" y="4054749"/>
            <a:ext cx="4572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600000" flipH="1" flipV="1">
            <a:off x="5296090" y="3702922"/>
            <a:ext cx="4572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290536" y="3929270"/>
            <a:ext cx="4572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三角尺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704444" y="1138643"/>
            <a:ext cx="1769312" cy="1756615"/>
          </a:xfrm>
          <a:prstGeom prst="rect">
            <a:avLst/>
          </a:prstGeom>
        </p:spPr>
      </p:pic>
      <p:pic>
        <p:nvPicPr>
          <p:cNvPr id="6" name="图片 5" descr="纸工袋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-3600000">
            <a:off x="5428213" y="892505"/>
            <a:ext cx="1508572" cy="2153651"/>
          </a:xfrm>
          <a:prstGeom prst="rect">
            <a:avLst/>
          </a:prstGeom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9082273" y="1232053"/>
            <a:ext cx="1536000" cy="1536000"/>
          </a:xfrm>
          <a:prstGeom prst="rect">
            <a:avLst/>
          </a:prstGeom>
          <a:solidFill>
            <a:srgbClr val="E993AC">
              <a:alpha val="49804"/>
            </a:srgbClr>
          </a:solidFill>
          <a:ln w="9525">
            <a:solidFill>
              <a:schemeClr val="bg1">
                <a:lumMod val="85000"/>
              </a:schemeClr>
            </a:solidFill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cxnSp>
        <p:nvCxnSpPr>
          <p:cNvPr id="8" name="直接连接符 7"/>
          <p:cNvCxnSpPr/>
          <p:nvPr/>
        </p:nvCxnSpPr>
        <p:spPr>
          <a:xfrm>
            <a:off x="1730571" y="2886549"/>
            <a:ext cx="12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6200000">
            <a:off x="1130571" y="2286549"/>
            <a:ext cx="12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800000">
            <a:off x="4819993" y="2354653"/>
            <a:ext cx="12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7200000">
            <a:off x="4600377" y="1525263"/>
            <a:ext cx="12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418273" y="2785471"/>
            <a:ext cx="12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>
            <a:off x="10021201" y="2188132"/>
            <a:ext cx="120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745564" y="1676606"/>
            <a:ext cx="1200000" cy="1200000"/>
            <a:chOff x="1442872" y="1552854"/>
            <a:chExt cx="900000" cy="90000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442872" y="2452854"/>
              <a:ext cx="90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>
              <a:off x="992872" y="2002854"/>
              <a:ext cx="90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4812593" y="956722"/>
            <a:ext cx="1200000" cy="1403991"/>
            <a:chOff x="3748345" y="1007678"/>
            <a:chExt cx="900000" cy="1052993"/>
          </a:xfrm>
        </p:grpSpPr>
        <p:cxnSp>
          <p:nvCxnSpPr>
            <p:cNvPr id="18" name="直接连接符 17"/>
            <p:cNvCxnSpPr/>
            <p:nvPr/>
          </p:nvCxnSpPr>
          <p:spPr>
            <a:xfrm rot="1800000">
              <a:off x="3748345" y="2060671"/>
              <a:ext cx="90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7200000">
              <a:off x="3583633" y="1457678"/>
              <a:ext cx="90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9415516" y="1597117"/>
            <a:ext cx="1215628" cy="1200000"/>
            <a:chOff x="7206580" y="1485780"/>
            <a:chExt cx="911721" cy="90000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7206580" y="2383784"/>
              <a:ext cx="90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6200000">
              <a:off x="7668301" y="1935780"/>
              <a:ext cx="90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1730235" y="4630178"/>
            <a:ext cx="42244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这三个角都是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直角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 rot="7222347">
            <a:off x="5226477" y="741733"/>
            <a:ext cx="1920213" cy="1920213"/>
          </a:xfrm>
          <a:prstGeom prst="rect">
            <a:avLst/>
          </a:prstGeom>
          <a:blipFill dpi="0" rotWithShape="1">
            <a:blip r:embed="rId4" cstate="print">
              <a:alphaModFix amt="6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45734" y="906208"/>
            <a:ext cx="1920213" cy="1920213"/>
          </a:xfrm>
          <a:prstGeom prst="rect">
            <a:avLst/>
          </a:prstGeom>
          <a:blipFill dpi="0" rotWithShape="1">
            <a:blip r:embed="rId4" cstate="print">
              <a:alphaModFix amt="6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1745615" y="5462905"/>
            <a:ext cx="98869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用三角尺上的直角和另外两个直角比一比，它们的大小相等吗？</a:t>
            </a:r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6975 L 0.0026 0.2237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4 0.09136 L 0.04114 0.2876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3858 L -4.16667E-6 0.2206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28" grpId="1" animBg="1"/>
      <p:bldP spid="28" grpId="2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 rot="-8100000">
            <a:off x="7346950" y="2366963"/>
            <a:ext cx="2809875" cy="1400175"/>
            <a:chOff x="0" y="0"/>
            <a:chExt cx="1769" cy="882"/>
          </a:xfrm>
        </p:grpSpPr>
        <p:sp>
          <p:nvSpPr>
            <p:cNvPr id="3" name="等腰三角形 6146"/>
            <p:cNvSpPr>
              <a:spLocks noChangeArrowheads="1"/>
            </p:cNvSpPr>
            <p:nvPr/>
          </p:nvSpPr>
          <p:spPr bwMode="auto">
            <a:xfrm>
              <a:off x="0" y="0"/>
              <a:ext cx="1769" cy="882"/>
            </a:xfrm>
            <a:prstGeom prst="triangle">
              <a:avLst>
                <a:gd name="adj" fmla="val 50000"/>
              </a:avLst>
            </a:prstGeom>
            <a:solidFill>
              <a:srgbClr val="33CC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4" name="等腰三角形 6147"/>
            <p:cNvSpPr>
              <a:spLocks noChangeArrowheads="1"/>
            </p:cNvSpPr>
            <p:nvPr/>
          </p:nvSpPr>
          <p:spPr bwMode="auto">
            <a:xfrm>
              <a:off x="454" y="272"/>
              <a:ext cx="862" cy="408"/>
            </a:xfrm>
            <a:prstGeom prst="triangle">
              <a:avLst>
                <a:gd name="adj" fmla="val 50000"/>
              </a:avLst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5" name="直接连接符 6148"/>
            <p:cNvSpPr>
              <a:spLocks noChangeShapeType="1"/>
            </p:cNvSpPr>
            <p:nvPr/>
          </p:nvSpPr>
          <p:spPr bwMode="auto">
            <a:xfrm>
              <a:off x="182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6" name="直接连接符 6149"/>
            <p:cNvSpPr>
              <a:spLocks noChangeShapeType="1"/>
            </p:cNvSpPr>
            <p:nvPr/>
          </p:nvSpPr>
          <p:spPr bwMode="auto">
            <a:xfrm>
              <a:off x="27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7" name="直接连接符 6150"/>
            <p:cNvSpPr>
              <a:spLocks noChangeShapeType="1"/>
            </p:cNvSpPr>
            <p:nvPr/>
          </p:nvSpPr>
          <p:spPr bwMode="auto">
            <a:xfrm flipH="1">
              <a:off x="36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8" name="直接连接符 6151"/>
            <p:cNvSpPr>
              <a:spLocks noChangeShapeType="1"/>
            </p:cNvSpPr>
            <p:nvPr/>
          </p:nvSpPr>
          <p:spPr bwMode="auto">
            <a:xfrm>
              <a:off x="454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9" name="直接连接符 6152"/>
            <p:cNvSpPr>
              <a:spLocks noChangeShapeType="1"/>
            </p:cNvSpPr>
            <p:nvPr/>
          </p:nvSpPr>
          <p:spPr bwMode="auto">
            <a:xfrm>
              <a:off x="545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0" name="直接连接符 6153"/>
            <p:cNvSpPr>
              <a:spLocks noChangeShapeType="1"/>
            </p:cNvSpPr>
            <p:nvPr/>
          </p:nvSpPr>
          <p:spPr bwMode="auto">
            <a:xfrm>
              <a:off x="635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1" name="直接连接符 6154"/>
            <p:cNvSpPr>
              <a:spLocks noChangeShapeType="1"/>
            </p:cNvSpPr>
            <p:nvPr/>
          </p:nvSpPr>
          <p:spPr bwMode="auto">
            <a:xfrm>
              <a:off x="726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2" name="直接连接符 6155"/>
            <p:cNvSpPr>
              <a:spLocks noChangeShapeType="1"/>
            </p:cNvSpPr>
            <p:nvPr/>
          </p:nvSpPr>
          <p:spPr bwMode="auto">
            <a:xfrm>
              <a:off x="908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3" name="直接连接符 6156"/>
            <p:cNvSpPr>
              <a:spLocks noChangeShapeType="1"/>
            </p:cNvSpPr>
            <p:nvPr/>
          </p:nvSpPr>
          <p:spPr bwMode="auto">
            <a:xfrm>
              <a:off x="817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4" name="直接连接符 6157"/>
            <p:cNvSpPr>
              <a:spLocks noChangeShapeType="1"/>
            </p:cNvSpPr>
            <p:nvPr/>
          </p:nvSpPr>
          <p:spPr bwMode="auto">
            <a:xfrm>
              <a:off x="1089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5" name="直接连接符 6158"/>
            <p:cNvSpPr>
              <a:spLocks noChangeShapeType="1"/>
            </p:cNvSpPr>
            <p:nvPr/>
          </p:nvSpPr>
          <p:spPr bwMode="auto">
            <a:xfrm>
              <a:off x="998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6" name="直接连接符 6159"/>
            <p:cNvSpPr>
              <a:spLocks noChangeShapeType="1"/>
            </p:cNvSpPr>
            <p:nvPr/>
          </p:nvSpPr>
          <p:spPr bwMode="auto">
            <a:xfrm>
              <a:off x="1271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7" name="直接连接符 6160"/>
            <p:cNvSpPr>
              <a:spLocks noChangeShapeType="1"/>
            </p:cNvSpPr>
            <p:nvPr/>
          </p:nvSpPr>
          <p:spPr bwMode="auto">
            <a:xfrm>
              <a:off x="1180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8" name="直接连接符 6161"/>
            <p:cNvSpPr>
              <a:spLocks noChangeShapeType="1"/>
            </p:cNvSpPr>
            <p:nvPr/>
          </p:nvSpPr>
          <p:spPr bwMode="auto">
            <a:xfrm>
              <a:off x="1361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19" name="直接连接符 6162"/>
            <p:cNvSpPr>
              <a:spLocks noChangeShapeType="1"/>
            </p:cNvSpPr>
            <p:nvPr/>
          </p:nvSpPr>
          <p:spPr bwMode="auto">
            <a:xfrm>
              <a:off x="1452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0" name="直接连接符 6163"/>
            <p:cNvSpPr>
              <a:spLocks noChangeShapeType="1"/>
            </p:cNvSpPr>
            <p:nvPr/>
          </p:nvSpPr>
          <p:spPr bwMode="auto">
            <a:xfrm>
              <a:off x="154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21" name="组合 1"/>
          <p:cNvGrpSpPr/>
          <p:nvPr/>
        </p:nvGrpSpPr>
        <p:grpSpPr bwMode="auto">
          <a:xfrm rot="-8100000">
            <a:off x="4319588" y="2379663"/>
            <a:ext cx="2809875" cy="1400175"/>
            <a:chOff x="0" y="0"/>
            <a:chExt cx="1769" cy="882"/>
          </a:xfrm>
        </p:grpSpPr>
        <p:sp>
          <p:nvSpPr>
            <p:cNvPr id="22" name="等腰三角形 6146"/>
            <p:cNvSpPr>
              <a:spLocks noChangeArrowheads="1"/>
            </p:cNvSpPr>
            <p:nvPr/>
          </p:nvSpPr>
          <p:spPr bwMode="auto">
            <a:xfrm>
              <a:off x="0" y="0"/>
              <a:ext cx="1769" cy="882"/>
            </a:xfrm>
            <a:prstGeom prst="triangle">
              <a:avLst>
                <a:gd name="adj" fmla="val 50000"/>
              </a:avLst>
            </a:prstGeom>
            <a:solidFill>
              <a:srgbClr val="33CC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23" name="等腰三角形 6147"/>
            <p:cNvSpPr>
              <a:spLocks noChangeArrowheads="1"/>
            </p:cNvSpPr>
            <p:nvPr/>
          </p:nvSpPr>
          <p:spPr bwMode="auto">
            <a:xfrm>
              <a:off x="454" y="272"/>
              <a:ext cx="862" cy="408"/>
            </a:xfrm>
            <a:prstGeom prst="triangle">
              <a:avLst>
                <a:gd name="adj" fmla="val 50000"/>
              </a:avLst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24" name="直接连接符 6148"/>
            <p:cNvSpPr>
              <a:spLocks noChangeShapeType="1"/>
            </p:cNvSpPr>
            <p:nvPr/>
          </p:nvSpPr>
          <p:spPr bwMode="auto">
            <a:xfrm>
              <a:off x="182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5" name="直接连接符 6149"/>
            <p:cNvSpPr>
              <a:spLocks noChangeShapeType="1"/>
            </p:cNvSpPr>
            <p:nvPr/>
          </p:nvSpPr>
          <p:spPr bwMode="auto">
            <a:xfrm>
              <a:off x="27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6" name="直接连接符 6150"/>
            <p:cNvSpPr>
              <a:spLocks noChangeShapeType="1"/>
            </p:cNvSpPr>
            <p:nvPr/>
          </p:nvSpPr>
          <p:spPr bwMode="auto">
            <a:xfrm flipH="1">
              <a:off x="36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7" name="直接连接符 6151"/>
            <p:cNvSpPr>
              <a:spLocks noChangeShapeType="1"/>
            </p:cNvSpPr>
            <p:nvPr/>
          </p:nvSpPr>
          <p:spPr bwMode="auto">
            <a:xfrm>
              <a:off x="454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8" name="直接连接符 6152"/>
            <p:cNvSpPr>
              <a:spLocks noChangeShapeType="1"/>
            </p:cNvSpPr>
            <p:nvPr/>
          </p:nvSpPr>
          <p:spPr bwMode="auto">
            <a:xfrm>
              <a:off x="545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9" name="直接连接符 6153"/>
            <p:cNvSpPr>
              <a:spLocks noChangeShapeType="1"/>
            </p:cNvSpPr>
            <p:nvPr/>
          </p:nvSpPr>
          <p:spPr bwMode="auto">
            <a:xfrm>
              <a:off x="635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0" name="直接连接符 6154"/>
            <p:cNvSpPr>
              <a:spLocks noChangeShapeType="1"/>
            </p:cNvSpPr>
            <p:nvPr/>
          </p:nvSpPr>
          <p:spPr bwMode="auto">
            <a:xfrm>
              <a:off x="726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1" name="直接连接符 6155"/>
            <p:cNvSpPr>
              <a:spLocks noChangeShapeType="1"/>
            </p:cNvSpPr>
            <p:nvPr/>
          </p:nvSpPr>
          <p:spPr bwMode="auto">
            <a:xfrm>
              <a:off x="908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2" name="直接连接符 6156"/>
            <p:cNvSpPr>
              <a:spLocks noChangeShapeType="1"/>
            </p:cNvSpPr>
            <p:nvPr/>
          </p:nvSpPr>
          <p:spPr bwMode="auto">
            <a:xfrm>
              <a:off x="817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3" name="直接连接符 6157"/>
            <p:cNvSpPr>
              <a:spLocks noChangeShapeType="1"/>
            </p:cNvSpPr>
            <p:nvPr/>
          </p:nvSpPr>
          <p:spPr bwMode="auto">
            <a:xfrm>
              <a:off x="1089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4" name="直接连接符 6158"/>
            <p:cNvSpPr>
              <a:spLocks noChangeShapeType="1"/>
            </p:cNvSpPr>
            <p:nvPr/>
          </p:nvSpPr>
          <p:spPr bwMode="auto">
            <a:xfrm>
              <a:off x="998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5" name="直接连接符 6159"/>
            <p:cNvSpPr>
              <a:spLocks noChangeShapeType="1"/>
            </p:cNvSpPr>
            <p:nvPr/>
          </p:nvSpPr>
          <p:spPr bwMode="auto">
            <a:xfrm>
              <a:off x="1271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6" name="直接连接符 6160"/>
            <p:cNvSpPr>
              <a:spLocks noChangeShapeType="1"/>
            </p:cNvSpPr>
            <p:nvPr/>
          </p:nvSpPr>
          <p:spPr bwMode="auto">
            <a:xfrm>
              <a:off x="1180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7" name="直接连接符 6161"/>
            <p:cNvSpPr>
              <a:spLocks noChangeShapeType="1"/>
            </p:cNvSpPr>
            <p:nvPr/>
          </p:nvSpPr>
          <p:spPr bwMode="auto">
            <a:xfrm>
              <a:off x="1361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8" name="直接连接符 6162"/>
            <p:cNvSpPr>
              <a:spLocks noChangeShapeType="1"/>
            </p:cNvSpPr>
            <p:nvPr/>
          </p:nvSpPr>
          <p:spPr bwMode="auto">
            <a:xfrm>
              <a:off x="1452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9" name="直接连接符 6163"/>
            <p:cNvSpPr>
              <a:spLocks noChangeShapeType="1"/>
            </p:cNvSpPr>
            <p:nvPr/>
          </p:nvSpPr>
          <p:spPr bwMode="auto">
            <a:xfrm>
              <a:off x="154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40" name="组合 1"/>
          <p:cNvGrpSpPr/>
          <p:nvPr/>
        </p:nvGrpSpPr>
        <p:grpSpPr bwMode="auto">
          <a:xfrm rot="-8100000">
            <a:off x="974725" y="2324100"/>
            <a:ext cx="2809875" cy="1400175"/>
            <a:chOff x="0" y="0"/>
            <a:chExt cx="1769" cy="882"/>
          </a:xfrm>
        </p:grpSpPr>
        <p:sp>
          <p:nvSpPr>
            <p:cNvPr id="41" name="等腰三角形 6146"/>
            <p:cNvSpPr>
              <a:spLocks noChangeArrowheads="1"/>
            </p:cNvSpPr>
            <p:nvPr/>
          </p:nvSpPr>
          <p:spPr bwMode="auto">
            <a:xfrm>
              <a:off x="0" y="0"/>
              <a:ext cx="1769" cy="882"/>
            </a:xfrm>
            <a:prstGeom prst="triangle">
              <a:avLst>
                <a:gd name="adj" fmla="val 50000"/>
              </a:avLst>
            </a:prstGeom>
            <a:solidFill>
              <a:srgbClr val="33CC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42" name="等腰三角形 6147"/>
            <p:cNvSpPr>
              <a:spLocks noChangeArrowheads="1"/>
            </p:cNvSpPr>
            <p:nvPr/>
          </p:nvSpPr>
          <p:spPr bwMode="auto">
            <a:xfrm>
              <a:off x="454" y="272"/>
              <a:ext cx="862" cy="408"/>
            </a:xfrm>
            <a:prstGeom prst="triangle">
              <a:avLst>
                <a:gd name="adj" fmla="val 50000"/>
              </a:avLst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43" name="直接连接符 6148"/>
            <p:cNvSpPr>
              <a:spLocks noChangeShapeType="1"/>
            </p:cNvSpPr>
            <p:nvPr/>
          </p:nvSpPr>
          <p:spPr bwMode="auto">
            <a:xfrm>
              <a:off x="182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44" name="直接连接符 6149"/>
            <p:cNvSpPr>
              <a:spLocks noChangeShapeType="1"/>
            </p:cNvSpPr>
            <p:nvPr/>
          </p:nvSpPr>
          <p:spPr bwMode="auto">
            <a:xfrm>
              <a:off x="27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45" name="直接连接符 6150"/>
            <p:cNvSpPr>
              <a:spLocks noChangeShapeType="1"/>
            </p:cNvSpPr>
            <p:nvPr/>
          </p:nvSpPr>
          <p:spPr bwMode="auto">
            <a:xfrm flipH="1">
              <a:off x="36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46" name="直接连接符 6151"/>
            <p:cNvSpPr>
              <a:spLocks noChangeShapeType="1"/>
            </p:cNvSpPr>
            <p:nvPr/>
          </p:nvSpPr>
          <p:spPr bwMode="auto">
            <a:xfrm>
              <a:off x="454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47" name="直接连接符 6152"/>
            <p:cNvSpPr>
              <a:spLocks noChangeShapeType="1"/>
            </p:cNvSpPr>
            <p:nvPr/>
          </p:nvSpPr>
          <p:spPr bwMode="auto">
            <a:xfrm>
              <a:off x="545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48" name="直接连接符 6153"/>
            <p:cNvSpPr>
              <a:spLocks noChangeShapeType="1"/>
            </p:cNvSpPr>
            <p:nvPr/>
          </p:nvSpPr>
          <p:spPr bwMode="auto">
            <a:xfrm>
              <a:off x="635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49" name="直接连接符 6154"/>
            <p:cNvSpPr>
              <a:spLocks noChangeShapeType="1"/>
            </p:cNvSpPr>
            <p:nvPr/>
          </p:nvSpPr>
          <p:spPr bwMode="auto">
            <a:xfrm>
              <a:off x="726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0" name="直接连接符 6155"/>
            <p:cNvSpPr>
              <a:spLocks noChangeShapeType="1"/>
            </p:cNvSpPr>
            <p:nvPr/>
          </p:nvSpPr>
          <p:spPr bwMode="auto">
            <a:xfrm>
              <a:off x="908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1" name="直接连接符 6156"/>
            <p:cNvSpPr>
              <a:spLocks noChangeShapeType="1"/>
            </p:cNvSpPr>
            <p:nvPr/>
          </p:nvSpPr>
          <p:spPr bwMode="auto">
            <a:xfrm>
              <a:off x="817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2" name="直接连接符 6157"/>
            <p:cNvSpPr>
              <a:spLocks noChangeShapeType="1"/>
            </p:cNvSpPr>
            <p:nvPr/>
          </p:nvSpPr>
          <p:spPr bwMode="auto">
            <a:xfrm>
              <a:off x="1089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3" name="直接连接符 6158"/>
            <p:cNvSpPr>
              <a:spLocks noChangeShapeType="1"/>
            </p:cNvSpPr>
            <p:nvPr/>
          </p:nvSpPr>
          <p:spPr bwMode="auto">
            <a:xfrm>
              <a:off x="998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4" name="直接连接符 6159"/>
            <p:cNvSpPr>
              <a:spLocks noChangeShapeType="1"/>
            </p:cNvSpPr>
            <p:nvPr/>
          </p:nvSpPr>
          <p:spPr bwMode="auto">
            <a:xfrm>
              <a:off x="1271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5" name="直接连接符 6160"/>
            <p:cNvSpPr>
              <a:spLocks noChangeShapeType="1"/>
            </p:cNvSpPr>
            <p:nvPr/>
          </p:nvSpPr>
          <p:spPr bwMode="auto">
            <a:xfrm>
              <a:off x="1180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6" name="直接连接符 6161"/>
            <p:cNvSpPr>
              <a:spLocks noChangeShapeType="1"/>
            </p:cNvSpPr>
            <p:nvPr/>
          </p:nvSpPr>
          <p:spPr bwMode="auto">
            <a:xfrm>
              <a:off x="1361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7" name="直接连接符 6162"/>
            <p:cNvSpPr>
              <a:spLocks noChangeShapeType="1"/>
            </p:cNvSpPr>
            <p:nvPr/>
          </p:nvSpPr>
          <p:spPr bwMode="auto">
            <a:xfrm>
              <a:off x="1452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58" name="直接连接符 6163"/>
            <p:cNvSpPr>
              <a:spLocks noChangeShapeType="1"/>
            </p:cNvSpPr>
            <p:nvPr/>
          </p:nvSpPr>
          <p:spPr bwMode="auto">
            <a:xfrm>
              <a:off x="1543" y="771"/>
              <a:ext cx="0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59" name="组合 23"/>
          <p:cNvGrpSpPr/>
          <p:nvPr/>
        </p:nvGrpSpPr>
        <p:grpSpPr bwMode="auto">
          <a:xfrm>
            <a:off x="1858963" y="2454275"/>
            <a:ext cx="1728787" cy="1079500"/>
            <a:chOff x="0" y="0"/>
            <a:chExt cx="862" cy="817"/>
          </a:xfrm>
        </p:grpSpPr>
        <p:sp>
          <p:nvSpPr>
            <p:cNvPr id="60" name="直接连接符 3"/>
            <p:cNvSpPr>
              <a:spLocks noChangeShapeType="1"/>
            </p:cNvSpPr>
            <p:nvPr/>
          </p:nvSpPr>
          <p:spPr bwMode="auto">
            <a:xfrm>
              <a:off x="0" y="817"/>
              <a:ext cx="862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61" name="直接连接符 4"/>
            <p:cNvSpPr>
              <a:spLocks noChangeShapeType="1"/>
            </p:cNvSpPr>
            <p:nvPr/>
          </p:nvSpPr>
          <p:spPr bwMode="auto">
            <a:xfrm flipV="1">
              <a:off x="0" y="0"/>
              <a:ext cx="0" cy="817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62" name="组合 31"/>
          <p:cNvGrpSpPr/>
          <p:nvPr/>
        </p:nvGrpSpPr>
        <p:grpSpPr bwMode="auto">
          <a:xfrm rot="-2234485">
            <a:off x="5073650" y="2578100"/>
            <a:ext cx="792163" cy="1368425"/>
            <a:chOff x="0" y="0"/>
            <a:chExt cx="545" cy="952"/>
          </a:xfrm>
        </p:grpSpPr>
        <p:sp>
          <p:nvSpPr>
            <p:cNvPr id="63" name="直接连接符 6173"/>
            <p:cNvSpPr>
              <a:spLocks noChangeShapeType="1"/>
            </p:cNvSpPr>
            <p:nvPr/>
          </p:nvSpPr>
          <p:spPr bwMode="auto">
            <a:xfrm>
              <a:off x="137" y="771"/>
              <a:ext cx="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64" name="直接连接符 6174"/>
            <p:cNvSpPr>
              <a:spLocks noChangeShapeType="1"/>
            </p:cNvSpPr>
            <p:nvPr/>
          </p:nvSpPr>
          <p:spPr bwMode="auto">
            <a:xfrm flipH="1">
              <a:off x="0" y="0"/>
              <a:ext cx="409" cy="54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65" name="直接连接符 6175"/>
            <p:cNvSpPr>
              <a:spLocks noChangeShapeType="1"/>
            </p:cNvSpPr>
            <p:nvPr/>
          </p:nvSpPr>
          <p:spPr bwMode="auto">
            <a:xfrm>
              <a:off x="0" y="544"/>
              <a:ext cx="545" cy="408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66" name="组合 35"/>
          <p:cNvGrpSpPr/>
          <p:nvPr/>
        </p:nvGrpSpPr>
        <p:grpSpPr bwMode="auto">
          <a:xfrm rot="5466337" flipH="1">
            <a:off x="5235575" y="3254376"/>
            <a:ext cx="249237" cy="233362"/>
            <a:chOff x="0" y="0"/>
            <a:chExt cx="136" cy="136"/>
          </a:xfrm>
        </p:grpSpPr>
        <p:sp>
          <p:nvSpPr>
            <p:cNvPr id="67" name="直接连接符 6177"/>
            <p:cNvSpPr>
              <a:spLocks noChangeShapeType="1"/>
            </p:cNvSpPr>
            <p:nvPr/>
          </p:nvSpPr>
          <p:spPr bwMode="auto">
            <a:xfrm>
              <a:off x="0" y="0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68" name="直接连接符 6178"/>
            <p:cNvSpPr>
              <a:spLocks noChangeShapeType="1"/>
            </p:cNvSpPr>
            <p:nvPr/>
          </p:nvSpPr>
          <p:spPr bwMode="auto">
            <a:xfrm rot="5400000">
              <a:off x="68" y="68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69" name="组合 38"/>
          <p:cNvGrpSpPr/>
          <p:nvPr/>
        </p:nvGrpSpPr>
        <p:grpSpPr bwMode="auto">
          <a:xfrm>
            <a:off x="8267700" y="1806575"/>
            <a:ext cx="1727200" cy="1727200"/>
            <a:chOff x="0" y="0"/>
            <a:chExt cx="862" cy="817"/>
          </a:xfrm>
        </p:grpSpPr>
        <p:sp>
          <p:nvSpPr>
            <p:cNvPr id="70" name="直接连接符 6186"/>
            <p:cNvSpPr>
              <a:spLocks noChangeShapeType="1"/>
            </p:cNvSpPr>
            <p:nvPr/>
          </p:nvSpPr>
          <p:spPr bwMode="auto">
            <a:xfrm>
              <a:off x="0" y="817"/>
              <a:ext cx="862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71" name="直接连接符 6187"/>
            <p:cNvSpPr>
              <a:spLocks noChangeShapeType="1"/>
            </p:cNvSpPr>
            <p:nvPr/>
          </p:nvSpPr>
          <p:spPr bwMode="auto">
            <a:xfrm flipV="1">
              <a:off x="0" y="0"/>
              <a:ext cx="0" cy="817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72" name="组合 41"/>
          <p:cNvGrpSpPr/>
          <p:nvPr/>
        </p:nvGrpSpPr>
        <p:grpSpPr bwMode="auto">
          <a:xfrm>
            <a:off x="8267700" y="3317875"/>
            <a:ext cx="215900" cy="217488"/>
            <a:chOff x="0" y="0"/>
            <a:chExt cx="227" cy="227"/>
          </a:xfrm>
        </p:grpSpPr>
        <p:sp>
          <p:nvSpPr>
            <p:cNvPr id="73" name="直接连接符 6166"/>
            <p:cNvSpPr>
              <a:spLocks noChangeShapeType="1"/>
            </p:cNvSpPr>
            <p:nvPr/>
          </p:nvSpPr>
          <p:spPr bwMode="auto">
            <a:xfrm>
              <a:off x="0" y="0"/>
              <a:ext cx="227" cy="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74" name="直接连接符 6167"/>
            <p:cNvSpPr>
              <a:spLocks noChangeShapeType="1"/>
            </p:cNvSpPr>
            <p:nvPr/>
          </p:nvSpPr>
          <p:spPr bwMode="auto">
            <a:xfrm>
              <a:off x="227" y="0"/>
              <a:ext cx="0" cy="227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75" name="组合 41"/>
          <p:cNvGrpSpPr/>
          <p:nvPr/>
        </p:nvGrpSpPr>
        <p:grpSpPr bwMode="auto">
          <a:xfrm>
            <a:off x="1858963" y="3319463"/>
            <a:ext cx="215900" cy="217487"/>
            <a:chOff x="0" y="0"/>
            <a:chExt cx="227" cy="227"/>
          </a:xfrm>
        </p:grpSpPr>
        <p:sp>
          <p:nvSpPr>
            <p:cNvPr id="76" name="直接连接符 6166"/>
            <p:cNvSpPr>
              <a:spLocks noChangeShapeType="1"/>
            </p:cNvSpPr>
            <p:nvPr/>
          </p:nvSpPr>
          <p:spPr bwMode="auto">
            <a:xfrm>
              <a:off x="0" y="0"/>
              <a:ext cx="227" cy="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77" name="直接连接符 6167"/>
            <p:cNvSpPr>
              <a:spLocks noChangeShapeType="1"/>
            </p:cNvSpPr>
            <p:nvPr/>
          </p:nvSpPr>
          <p:spPr bwMode="auto">
            <a:xfrm>
              <a:off x="227" y="0"/>
              <a:ext cx="0" cy="227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3649504" y="4817745"/>
            <a:ext cx="3840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所有的直角都一样大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44444E-6 L -0.36602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7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70065 -0.0104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9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vol1_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40810" y="1964055"/>
            <a:ext cx="19065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vol1_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04860" y="1964055"/>
            <a:ext cx="19065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vol1_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44273" y="1964055"/>
            <a:ext cx="19065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vol1_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80223" y="1964055"/>
            <a:ext cx="19065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37235" y="859849"/>
            <a:ext cx="7667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+mn-ea"/>
                <a:ea typeface="+mn-ea"/>
              </a:rPr>
              <a:t>用三角尺在自己的数学课本上量出直角。</a:t>
            </a:r>
            <a:endParaRPr lang="zh-CN" altLang="en-US" sz="3200" b="1" dirty="0">
              <a:latin typeface="+mn-ea"/>
              <a:ea typeface="+mn-ea"/>
            </a:endParaRPr>
          </a:p>
        </p:txBody>
      </p:sp>
      <p:grpSp>
        <p:nvGrpSpPr>
          <p:cNvPr id="7" name="组合 8198"/>
          <p:cNvGrpSpPr/>
          <p:nvPr/>
        </p:nvGrpSpPr>
        <p:grpSpPr bwMode="auto">
          <a:xfrm>
            <a:off x="1780223" y="2251393"/>
            <a:ext cx="1219200" cy="2362200"/>
            <a:chOff x="0" y="0"/>
            <a:chExt cx="768" cy="1488"/>
          </a:xfrm>
        </p:grpSpPr>
        <p:sp>
          <p:nvSpPr>
            <p:cNvPr id="8" name="直角三角形 8199"/>
            <p:cNvSpPr>
              <a:spLocks noChangeArrowheads="1"/>
            </p:cNvSpPr>
            <p:nvPr/>
          </p:nvSpPr>
          <p:spPr bwMode="auto">
            <a:xfrm>
              <a:off x="0" y="0"/>
              <a:ext cx="768" cy="1488"/>
            </a:xfrm>
            <a:prstGeom prst="rtTriangle">
              <a:avLst/>
            </a:prstGeom>
            <a:solidFill>
              <a:srgbClr val="8BD0FF">
                <a:alpha val="50195"/>
              </a:srgbClr>
            </a:solidFill>
            <a:ln w="12700">
              <a:solidFill>
                <a:srgbClr val="0066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9" name="椭圆 8200"/>
            <p:cNvSpPr>
              <a:spLocks noChangeArrowheads="1"/>
            </p:cNvSpPr>
            <p:nvPr/>
          </p:nvSpPr>
          <p:spPr bwMode="auto">
            <a:xfrm>
              <a:off x="144" y="1056"/>
              <a:ext cx="276" cy="276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56130" y="5047933"/>
            <a:ext cx="10080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直角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11" name="组合 8202"/>
          <p:cNvGrpSpPr/>
          <p:nvPr/>
        </p:nvGrpSpPr>
        <p:grpSpPr bwMode="auto">
          <a:xfrm rot="10800000">
            <a:off x="4659948" y="1964055"/>
            <a:ext cx="1219200" cy="2362200"/>
            <a:chOff x="0" y="0"/>
            <a:chExt cx="768" cy="1488"/>
          </a:xfrm>
        </p:grpSpPr>
        <p:sp>
          <p:nvSpPr>
            <p:cNvPr id="12" name="直角三角形 8203"/>
            <p:cNvSpPr>
              <a:spLocks noChangeArrowheads="1"/>
            </p:cNvSpPr>
            <p:nvPr/>
          </p:nvSpPr>
          <p:spPr bwMode="auto">
            <a:xfrm>
              <a:off x="0" y="0"/>
              <a:ext cx="768" cy="1488"/>
            </a:xfrm>
            <a:prstGeom prst="rtTriangle">
              <a:avLst/>
            </a:prstGeom>
            <a:solidFill>
              <a:srgbClr val="8BD0FF">
                <a:alpha val="50195"/>
              </a:srgbClr>
            </a:solidFill>
            <a:ln w="12700">
              <a:solidFill>
                <a:srgbClr val="0066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13" name="椭圆 8204"/>
            <p:cNvSpPr>
              <a:spLocks noChangeArrowheads="1"/>
            </p:cNvSpPr>
            <p:nvPr/>
          </p:nvSpPr>
          <p:spPr bwMode="auto">
            <a:xfrm>
              <a:off x="144" y="1056"/>
              <a:ext cx="276" cy="276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</p:grpSp>
      <p:grpSp>
        <p:nvGrpSpPr>
          <p:cNvPr id="14" name="组合 8205"/>
          <p:cNvGrpSpPr/>
          <p:nvPr/>
        </p:nvGrpSpPr>
        <p:grpSpPr bwMode="auto">
          <a:xfrm rot="5400000">
            <a:off x="6815773" y="1392555"/>
            <a:ext cx="1219200" cy="2362200"/>
            <a:chOff x="0" y="0"/>
            <a:chExt cx="768" cy="1488"/>
          </a:xfrm>
        </p:grpSpPr>
        <p:sp>
          <p:nvSpPr>
            <p:cNvPr id="15" name="直角三角形 8206"/>
            <p:cNvSpPr>
              <a:spLocks noChangeArrowheads="1"/>
            </p:cNvSpPr>
            <p:nvPr/>
          </p:nvSpPr>
          <p:spPr bwMode="auto">
            <a:xfrm>
              <a:off x="0" y="0"/>
              <a:ext cx="768" cy="1488"/>
            </a:xfrm>
            <a:prstGeom prst="rtTriangle">
              <a:avLst/>
            </a:prstGeom>
            <a:solidFill>
              <a:srgbClr val="8BD0FF">
                <a:alpha val="50195"/>
              </a:srgbClr>
            </a:solidFill>
            <a:ln w="12700">
              <a:solidFill>
                <a:srgbClr val="0066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16" name="椭圆 8207"/>
            <p:cNvSpPr>
              <a:spLocks noChangeArrowheads="1"/>
            </p:cNvSpPr>
            <p:nvPr/>
          </p:nvSpPr>
          <p:spPr bwMode="auto">
            <a:xfrm>
              <a:off x="144" y="1056"/>
              <a:ext cx="276" cy="276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</p:grpSp>
      <p:grpSp>
        <p:nvGrpSpPr>
          <p:cNvPr id="17" name="组合 8208"/>
          <p:cNvGrpSpPr/>
          <p:nvPr/>
        </p:nvGrpSpPr>
        <p:grpSpPr bwMode="auto">
          <a:xfrm rot="-5400000">
            <a:off x="8544560" y="2832418"/>
            <a:ext cx="1219200" cy="2362200"/>
            <a:chOff x="0" y="0"/>
            <a:chExt cx="768" cy="1488"/>
          </a:xfrm>
        </p:grpSpPr>
        <p:sp>
          <p:nvSpPr>
            <p:cNvPr id="18" name="直角三角形 8209"/>
            <p:cNvSpPr>
              <a:spLocks noChangeArrowheads="1"/>
            </p:cNvSpPr>
            <p:nvPr/>
          </p:nvSpPr>
          <p:spPr bwMode="auto">
            <a:xfrm>
              <a:off x="0" y="0"/>
              <a:ext cx="768" cy="1488"/>
            </a:xfrm>
            <a:prstGeom prst="rtTriangle">
              <a:avLst/>
            </a:prstGeom>
            <a:solidFill>
              <a:srgbClr val="8BD0FF">
                <a:alpha val="50195"/>
              </a:srgbClr>
            </a:solidFill>
            <a:ln w="12700">
              <a:solidFill>
                <a:srgbClr val="0066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  <p:sp>
          <p:nvSpPr>
            <p:cNvPr id="19" name="椭圆 8210"/>
            <p:cNvSpPr>
              <a:spLocks noChangeArrowheads="1"/>
            </p:cNvSpPr>
            <p:nvPr/>
          </p:nvSpPr>
          <p:spPr bwMode="auto">
            <a:xfrm>
              <a:off x="144" y="1056"/>
              <a:ext cx="276" cy="276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200">
                <a:latin typeface="+mn-ea"/>
                <a:ea typeface="+mn-ea"/>
              </a:endParaRPr>
            </a:p>
          </p:txBody>
        </p:sp>
      </p:grpSp>
      <p:grpSp>
        <p:nvGrpSpPr>
          <p:cNvPr id="20" name="组合 8212"/>
          <p:cNvGrpSpPr/>
          <p:nvPr/>
        </p:nvGrpSpPr>
        <p:grpSpPr bwMode="auto">
          <a:xfrm>
            <a:off x="1780223" y="3188018"/>
            <a:ext cx="1368425" cy="1441450"/>
            <a:chOff x="0" y="0"/>
            <a:chExt cx="862" cy="908"/>
          </a:xfrm>
        </p:grpSpPr>
        <p:sp>
          <p:nvSpPr>
            <p:cNvPr id="21" name="直接连接符 8213"/>
            <p:cNvSpPr>
              <a:spLocks noChangeShapeType="1"/>
            </p:cNvSpPr>
            <p:nvPr/>
          </p:nvSpPr>
          <p:spPr bwMode="auto">
            <a:xfrm>
              <a:off x="0" y="0"/>
              <a:ext cx="0" cy="9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2" name="直接连接符 8214"/>
            <p:cNvSpPr>
              <a:spLocks noChangeShapeType="1"/>
            </p:cNvSpPr>
            <p:nvPr/>
          </p:nvSpPr>
          <p:spPr bwMode="auto">
            <a:xfrm>
              <a:off x="0" y="908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23" name="组合 8215"/>
          <p:cNvGrpSpPr/>
          <p:nvPr/>
        </p:nvGrpSpPr>
        <p:grpSpPr bwMode="auto">
          <a:xfrm rot="5400000">
            <a:off x="6280785" y="1927543"/>
            <a:ext cx="1368425" cy="1441450"/>
            <a:chOff x="0" y="0"/>
            <a:chExt cx="862" cy="908"/>
          </a:xfrm>
        </p:grpSpPr>
        <p:sp>
          <p:nvSpPr>
            <p:cNvPr id="24" name="直接连接符 8216"/>
            <p:cNvSpPr>
              <a:spLocks noChangeShapeType="1"/>
            </p:cNvSpPr>
            <p:nvPr/>
          </p:nvSpPr>
          <p:spPr bwMode="auto">
            <a:xfrm>
              <a:off x="0" y="0"/>
              <a:ext cx="0" cy="9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5" name="直接连接符 8217"/>
            <p:cNvSpPr>
              <a:spLocks noChangeShapeType="1"/>
            </p:cNvSpPr>
            <p:nvPr/>
          </p:nvSpPr>
          <p:spPr bwMode="auto">
            <a:xfrm>
              <a:off x="0" y="908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26" name="组合 8218"/>
          <p:cNvGrpSpPr/>
          <p:nvPr/>
        </p:nvGrpSpPr>
        <p:grpSpPr bwMode="auto">
          <a:xfrm rot="10800000">
            <a:off x="4517073" y="1964055"/>
            <a:ext cx="1368425" cy="1441450"/>
            <a:chOff x="0" y="0"/>
            <a:chExt cx="862" cy="908"/>
          </a:xfrm>
        </p:grpSpPr>
        <p:sp>
          <p:nvSpPr>
            <p:cNvPr id="27" name="直接连接符 8219"/>
            <p:cNvSpPr>
              <a:spLocks noChangeShapeType="1"/>
            </p:cNvSpPr>
            <p:nvPr/>
          </p:nvSpPr>
          <p:spPr bwMode="auto">
            <a:xfrm>
              <a:off x="0" y="0"/>
              <a:ext cx="0" cy="9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28" name="直接连接符 8220"/>
            <p:cNvSpPr>
              <a:spLocks noChangeShapeType="1"/>
            </p:cNvSpPr>
            <p:nvPr/>
          </p:nvSpPr>
          <p:spPr bwMode="auto">
            <a:xfrm>
              <a:off x="0" y="908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grpSp>
        <p:nvGrpSpPr>
          <p:cNvPr id="29" name="组合 8221"/>
          <p:cNvGrpSpPr/>
          <p:nvPr/>
        </p:nvGrpSpPr>
        <p:grpSpPr bwMode="auto">
          <a:xfrm rot="-5400000">
            <a:off x="8946197" y="3222943"/>
            <a:ext cx="1368425" cy="1441450"/>
            <a:chOff x="0" y="0"/>
            <a:chExt cx="862" cy="908"/>
          </a:xfrm>
        </p:grpSpPr>
        <p:sp>
          <p:nvSpPr>
            <p:cNvPr id="30" name="直接连接符 8222"/>
            <p:cNvSpPr>
              <a:spLocks noChangeShapeType="1"/>
            </p:cNvSpPr>
            <p:nvPr/>
          </p:nvSpPr>
          <p:spPr bwMode="auto">
            <a:xfrm>
              <a:off x="0" y="0"/>
              <a:ext cx="0" cy="9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  <p:sp>
          <p:nvSpPr>
            <p:cNvPr id="31" name="直接连接符 8223"/>
            <p:cNvSpPr>
              <a:spLocks noChangeShapeType="1"/>
            </p:cNvSpPr>
            <p:nvPr/>
          </p:nvSpPr>
          <p:spPr bwMode="auto">
            <a:xfrm>
              <a:off x="0" y="908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+mn-ea"/>
              </a:endParaRPr>
            </a:p>
          </p:txBody>
        </p:sp>
      </p:grp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288155" y="5047933"/>
            <a:ext cx="1079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直角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664643" y="5047933"/>
            <a:ext cx="12239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直角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752205" y="5047933"/>
            <a:ext cx="12239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直角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97865" y="668020"/>
            <a:ext cx="10796905" cy="1254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35"/>
              </a:lnSpc>
            </a:pP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下面钟面上时针和分针形成的角，哪个是直角？哪个比直角大，哪个比直角小？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3" name="组合 11"/>
          <p:cNvGrpSpPr/>
          <p:nvPr/>
        </p:nvGrpSpPr>
        <p:grpSpPr>
          <a:xfrm>
            <a:off x="1141373" y="2745024"/>
            <a:ext cx="1773556" cy="1773556"/>
            <a:chOff x="3305175" y="1304925"/>
            <a:chExt cx="2533650" cy="253365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05175" y="1304925"/>
              <a:ext cx="2533650" cy="2533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38650" y="1752600"/>
              <a:ext cx="266700" cy="163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400000">
              <a:off x="4438650" y="1905000"/>
              <a:ext cx="2667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0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19600" y="2419350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07298" y="2745051"/>
            <a:ext cx="1773556" cy="177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6586" y="2680999"/>
            <a:ext cx="1773556" cy="177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00">
            <a:off x="5967107" y="2968188"/>
            <a:ext cx="186691" cy="114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520000">
            <a:off x="5982893" y="3070859"/>
            <a:ext cx="186691" cy="93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69558" y="3433802"/>
            <a:ext cx="213360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00000">
            <a:off x="9707940" y="3150786"/>
            <a:ext cx="186691" cy="93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00000">
            <a:off x="9594178" y="3101171"/>
            <a:ext cx="188468" cy="64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0292" y="3521313"/>
            <a:ext cx="213360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9624" y="3327027"/>
            <a:ext cx="34290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1759" y="3230880"/>
            <a:ext cx="400051" cy="613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50088" y="3402057"/>
            <a:ext cx="35052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 rot="16200000">
            <a:off x="1531919" y="1945036"/>
            <a:ext cx="2227448" cy="1305745"/>
          </a:xfrm>
          <a:prstGeom prst="rect">
            <a:avLst/>
          </a:prstGeom>
          <a:blipFill dpi="0" rotWithShape="1">
            <a:blip r:embed="rId9" cstate="email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 rot="16320000">
            <a:off x="5550200" y="1922930"/>
            <a:ext cx="2227448" cy="1305745"/>
          </a:xfrm>
          <a:prstGeom prst="rect">
            <a:avLst/>
          </a:prstGeom>
          <a:blipFill dpi="0" rotWithShape="1">
            <a:blip r:embed="rId9" cstate="email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 rot="16080000">
            <a:off x="9253004" y="1929070"/>
            <a:ext cx="2227448" cy="1305745"/>
          </a:xfrm>
          <a:prstGeom prst="rect">
            <a:avLst/>
          </a:prstGeom>
          <a:blipFill dpi="0" rotWithShape="1">
            <a:blip r:embed="rId9" cstate="email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37260" y="504380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这个角是直角。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95495" y="5045710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这个角比直角小。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8329930" y="5043805"/>
            <a:ext cx="31648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这个角比直角大。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6" grpId="0"/>
      <p:bldP spid="36" grpId="1"/>
      <p:bldP spid="39" grpId="0"/>
      <p:bldP spid="39" grpId="1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6849" y="433695"/>
            <a:ext cx="8627845" cy="2009697"/>
            <a:chOff x="1691680" y="483518"/>
            <a:chExt cx="6470884" cy="1507273"/>
          </a:xfrm>
        </p:grpSpPr>
        <p:grpSp>
          <p:nvGrpSpPr>
            <p:cNvPr id="3" name="组合 2"/>
            <p:cNvGrpSpPr/>
            <p:nvPr/>
          </p:nvGrpSpPr>
          <p:grpSpPr>
            <a:xfrm>
              <a:off x="1691680" y="483518"/>
              <a:ext cx="1326984" cy="1507273"/>
              <a:chOff x="1475656" y="2576645"/>
              <a:chExt cx="1326984" cy="1507273"/>
            </a:xfrm>
          </p:grpSpPr>
          <p:pic>
            <p:nvPicPr>
              <p:cNvPr id="14" name="Picture 4"/>
              <p:cNvPicPr>
                <a:picLocks noChangeAspect="1" noChangeArrowheads="1"/>
              </p:cNvPicPr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75656" y="3558138"/>
                <a:ext cx="342900" cy="5257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5" name="组合 14"/>
              <p:cNvGrpSpPr/>
              <p:nvPr/>
            </p:nvGrpSpPr>
            <p:grpSpPr>
              <a:xfrm>
                <a:off x="1542640" y="2576645"/>
                <a:ext cx="1260000" cy="1260000"/>
                <a:chOff x="1290472" y="1186291"/>
                <a:chExt cx="1260000" cy="1260000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1290472" y="2446291"/>
                  <a:ext cx="1260000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rot="16200000">
                  <a:off x="660472" y="1816291"/>
                  <a:ext cx="1260000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组合 3"/>
            <p:cNvGrpSpPr/>
            <p:nvPr/>
          </p:nvGrpSpPr>
          <p:grpSpPr>
            <a:xfrm>
              <a:off x="4283968" y="555526"/>
              <a:ext cx="1319556" cy="1391266"/>
              <a:chOff x="3804295" y="2576645"/>
              <a:chExt cx="1319556" cy="1391266"/>
            </a:xfrm>
          </p:grpSpPr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04295" y="3507854"/>
                <a:ext cx="300038" cy="460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组合 10"/>
              <p:cNvGrpSpPr/>
              <p:nvPr/>
            </p:nvGrpSpPr>
            <p:grpSpPr>
              <a:xfrm>
                <a:off x="3863851" y="2576645"/>
                <a:ext cx="1260000" cy="1260000"/>
                <a:chOff x="3779912" y="1000009"/>
                <a:chExt cx="1260000" cy="126000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3779912" y="2175606"/>
                  <a:ext cx="1260000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 rot="18000000">
                  <a:off x="3464912" y="1630009"/>
                  <a:ext cx="1260000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" name="组合 4"/>
            <p:cNvGrpSpPr/>
            <p:nvPr/>
          </p:nvGrpSpPr>
          <p:grpSpPr>
            <a:xfrm>
              <a:off x="6607274" y="551334"/>
              <a:ext cx="1555290" cy="1331830"/>
              <a:chOff x="6185062" y="2576645"/>
              <a:chExt cx="1555290" cy="1331830"/>
            </a:xfrm>
          </p:grpSpPr>
          <p:pic>
            <p:nvPicPr>
              <p:cNvPr id="6" name="Picture 6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334100" y="3579862"/>
                <a:ext cx="328613" cy="328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6185062" y="2576645"/>
                <a:ext cx="1555290" cy="1260000"/>
                <a:chOff x="5932894" y="999487"/>
                <a:chExt cx="1555290" cy="1260000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>
                  <a:off x="6228184" y="2175606"/>
                  <a:ext cx="1260000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rot="14400000">
                  <a:off x="5302894" y="1629487"/>
                  <a:ext cx="1260000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" name="组合 11"/>
          <p:cNvGrpSpPr/>
          <p:nvPr/>
        </p:nvGrpSpPr>
        <p:grpSpPr>
          <a:xfrm>
            <a:off x="1358764" y="1201780"/>
            <a:ext cx="1773556" cy="1773556"/>
            <a:chOff x="3305175" y="1304925"/>
            <a:chExt cx="2533650" cy="2533650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05175" y="1304925"/>
              <a:ext cx="2533650" cy="2533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38650" y="1752600"/>
              <a:ext cx="266700" cy="163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400000">
              <a:off x="4438650" y="1905000"/>
              <a:ext cx="2667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0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19600" y="2419350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26168" y="1201780"/>
            <a:ext cx="1773556" cy="177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15148" y="1201780"/>
            <a:ext cx="1773556" cy="177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00">
            <a:off x="5582455" y="1526894"/>
            <a:ext cx="186691" cy="114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520000">
            <a:off x="5582455" y="1633574"/>
            <a:ext cx="186691" cy="93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2994" y="2011898"/>
            <a:ext cx="213360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00000">
            <a:off x="8993475" y="1633574"/>
            <a:ext cx="186691" cy="93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00000">
            <a:off x="8886923" y="1569642"/>
            <a:ext cx="188468" cy="64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79417" y="2011898"/>
            <a:ext cx="213360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4756" y="1796896"/>
            <a:ext cx="34290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3232" y="1777844"/>
            <a:ext cx="400051" cy="613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61748" y="1873103"/>
            <a:ext cx="35052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1543521" y="4811994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直角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5003141" y="4811948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锐角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8465075" y="4811987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钝角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auto">
          <a:xfrm>
            <a:off x="5223488" y="5446332"/>
            <a:ext cx="2011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比直角小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8696285" y="5446428"/>
            <a:ext cx="2011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比直角大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13334 L 0.00052 0.38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7" grpId="1"/>
      <p:bldP spid="38" grpId="0"/>
      <p:bldP spid="3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96591" y="2265217"/>
            <a:ext cx="225304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37262" y="737593"/>
            <a:ext cx="79109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拿一张纸，对折再对折，折出一个角。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6" name="图片 5" descr="87-1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4304" y="2479957"/>
            <a:ext cx="2224761" cy="1965715"/>
          </a:xfrm>
          <a:prstGeom prst="rect">
            <a:avLst/>
          </a:prstGeom>
        </p:spPr>
      </p:pic>
      <p:pic>
        <p:nvPicPr>
          <p:cNvPr id="7" name="图片 6" descr="87-1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3455" y="2495195"/>
            <a:ext cx="1615239" cy="1950477"/>
          </a:xfrm>
          <a:prstGeom prst="rect">
            <a:avLst/>
          </a:prstGeom>
        </p:spPr>
      </p:pic>
      <p:pic>
        <p:nvPicPr>
          <p:cNvPr id="8" name="图片 7" descr="87-1-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2565" y="2852936"/>
            <a:ext cx="1203809" cy="1020952"/>
          </a:xfrm>
          <a:prstGeom prst="rect">
            <a:avLst/>
          </a:prstGeom>
        </p:spPr>
      </p:pic>
      <p:sp>
        <p:nvSpPr>
          <p:cNvPr id="9" name="右箭头 7"/>
          <p:cNvSpPr/>
          <p:nvPr/>
        </p:nvSpPr>
        <p:spPr>
          <a:xfrm>
            <a:off x="3911259" y="3359291"/>
            <a:ext cx="720000" cy="192021"/>
          </a:xfrm>
          <a:prstGeom prst="rightArrow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10" name="右箭头 8"/>
          <p:cNvSpPr/>
          <p:nvPr/>
        </p:nvSpPr>
        <p:spPr>
          <a:xfrm>
            <a:off x="7110887" y="3359291"/>
            <a:ext cx="720000" cy="192021"/>
          </a:xfrm>
          <a:prstGeom prst="rightArrow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66146" y="3517901"/>
            <a:ext cx="34290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 rot="10800000" flipV="1">
            <a:off x="8314764" y="1944531"/>
            <a:ext cx="1920213" cy="1920213"/>
          </a:xfrm>
          <a:prstGeom prst="rect">
            <a:avLst/>
          </a:prstGeom>
          <a:blipFill dpi="0" rotWithShape="1">
            <a:blip r:embed="rId5" cstate="print">
              <a:alphaModFix amt="6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19" name="圆角矩形 11"/>
          <p:cNvSpPr/>
          <p:nvPr/>
        </p:nvSpPr>
        <p:spPr>
          <a:xfrm>
            <a:off x="1851025" y="5079365"/>
            <a:ext cx="707961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你有办法知道折出的角是不是直角吗？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 animBg="1"/>
      <p:bldP spid="17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e4e67963-963b-401d-81f1-ec201a16e3c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WPS 演示</Application>
  <PresentationFormat>自定义</PresentationFormat>
  <Paragraphs>113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楷体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《认识直角、锐角、钝角》角的初步认识PPT课件下载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240</cp:revision>
  <dcterms:created xsi:type="dcterms:W3CDTF">2017-08-03T09:01:00Z</dcterms:created>
  <dcterms:modified xsi:type="dcterms:W3CDTF">2023-02-01T02:32:57Z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73F5D3B447DC4FC09F405FC86827003D</vt:lpwstr>
  </property>
</Properties>
</file>