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0"/>
  </p:notesMasterIdLst>
  <p:sldIdLst>
    <p:sldId id="256" r:id="rId3"/>
    <p:sldId id="299" r:id="rId4"/>
    <p:sldId id="287" r:id="rId5"/>
    <p:sldId id="288" r:id="rId6"/>
    <p:sldId id="308" r:id="rId7"/>
    <p:sldId id="309" r:id="rId8"/>
    <p:sldId id="310" r:id="rId9"/>
    <p:sldId id="311" r:id="rId11"/>
    <p:sldId id="312" r:id="rId12"/>
    <p:sldId id="313" r:id="rId13"/>
    <p:sldId id="314" r:id="rId14"/>
    <p:sldId id="315" r:id="rId15"/>
    <p:sldId id="326" r:id="rId16"/>
    <p:sldId id="327" r:id="rId17"/>
    <p:sldId id="289" r:id="rId18"/>
    <p:sldId id="331" r:id="rId19"/>
    <p:sldId id="332" r:id="rId20"/>
    <p:sldId id="290" r:id="rId21"/>
    <p:sldId id="277" r:id="rId22"/>
    <p:sldId id="339" r:id="rId23"/>
    <p:sldId id="338" r:id="rId24"/>
    <p:sldId id="340" r:id="rId25"/>
    <p:sldId id="337" r:id="rId26"/>
    <p:sldId id="341" r:id="rId27"/>
  </p:sldIdLst>
  <p:sldSz cx="12192000" cy="6858000"/>
  <p:notesSz cx="7103745" cy="10234295"/>
  <p:embeddedFontLst>
    <p:embeddedFont>
      <p:font typeface="微软雅黑" panose="020B0503020204020204" pitchFamily="34" charset="-122"/>
      <p:regular r:id="rId32"/>
    </p:embeddedFont>
    <p:embeddedFont>
      <p:font typeface="楷体" panose="02010609060101010101" pitchFamily="49" charset="-122"/>
      <p:regular r:id="rId33"/>
    </p:embeddedFont>
    <p:embeddedFont>
      <p:font typeface="Calibri" panose="020F0502020204030204" pitchFamily="34" charset="0"/>
      <p:regular r:id="rId34"/>
      <p:bold r:id="rId35"/>
      <p:italic r:id="rId36"/>
      <p:boldItalic r:id="rId37"/>
    </p:embeddedFont>
    <p:embeddedFont>
      <p:font typeface="华文新魏" panose="02010800040101010101" pitchFamily="2" charset="-122"/>
      <p:regular r:id="rId38"/>
    </p:embeddedFont>
    <p:embeddedFont>
      <p:font typeface="Franklin Gothic Medium" panose="020B0603020102020204" charset="0"/>
      <p:regular r:id="rId39"/>
      <p:italic r:id="rId40"/>
    </p:embeddedFont>
    <p:embeddedFont>
      <p:font typeface="Tahoma" panose="020B0604030504040204" pitchFamily="34" charset="0"/>
      <p:regular r:id="rId41"/>
      <p:bold r:id="rId42"/>
    </p:embeddedFont>
  </p:embeddedFontLst>
  <p:custDataLst>
    <p:tags r:id="rId4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enovo" initials="l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2A337"/>
    <a:srgbClr val="A1C450"/>
    <a:srgbClr val="00923F"/>
    <a:srgbClr val="202020"/>
    <a:srgbClr val="323232"/>
    <a:srgbClr val="CC3300"/>
    <a:srgbClr val="CC0000"/>
    <a:srgbClr val="FF3300"/>
    <a:srgbClr val="990000"/>
    <a:srgbClr val="FF8D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110" d="100"/>
          <a:sy n="110" d="100"/>
        </p:scale>
        <p:origin x="-540" y="-21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gs" Target="tags/tag1.xml"/><Relationship Id="rId42" Type="http://schemas.openxmlformats.org/officeDocument/2006/relationships/font" Target="fonts/font11.fntdata"/><Relationship Id="rId41" Type="http://schemas.openxmlformats.org/officeDocument/2006/relationships/font" Target="fonts/font10.fntdata"/><Relationship Id="rId40" Type="http://schemas.openxmlformats.org/officeDocument/2006/relationships/font" Target="fonts/font9.fntdata"/><Relationship Id="rId4" Type="http://schemas.openxmlformats.org/officeDocument/2006/relationships/slide" Target="slides/slide2.xml"/><Relationship Id="rId39" Type="http://schemas.openxmlformats.org/officeDocument/2006/relationships/font" Target="fonts/font8.fntdata"/><Relationship Id="rId38" Type="http://schemas.openxmlformats.org/officeDocument/2006/relationships/font" Target="fonts/font7.fntdata"/><Relationship Id="rId37" Type="http://schemas.openxmlformats.org/officeDocument/2006/relationships/font" Target="fonts/font6.fntdata"/><Relationship Id="rId36" Type="http://schemas.openxmlformats.org/officeDocument/2006/relationships/font" Target="fonts/font5.fntdata"/><Relationship Id="rId35" Type="http://schemas.openxmlformats.org/officeDocument/2006/relationships/font" Target="fonts/font4.fntdata"/><Relationship Id="rId34" Type="http://schemas.openxmlformats.org/officeDocument/2006/relationships/font" Target="fonts/font3.fntdata"/><Relationship Id="rId33" Type="http://schemas.openxmlformats.org/officeDocument/2006/relationships/font" Target="fonts/font2.fntdata"/><Relationship Id="rId32" Type="http://schemas.openxmlformats.org/officeDocument/2006/relationships/font" Target="fonts/font1.fntdata"/><Relationship Id="rId31" Type="http://schemas.openxmlformats.org/officeDocument/2006/relationships/commentAuthors" Target="commentAuthors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B1636C-B82B-4EA1-82A4-44D18CBFC37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4942EA-8533-4FF3-AD87-4DC6A42C694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8435" name="文本占位符 2"/>
          <p:cNvSpPr>
            <a:spLocks noGrp="1" noChangeArrowheads="1"/>
          </p:cNvSpPr>
          <p:nvPr>
            <p:ph type="body" idx="4294967295"/>
          </p:nvPr>
        </p:nvSpPr>
        <p:spPr bwMode="auto"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1843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015CEAF-2D1D-4CD5-B4AB-F38B65DB12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45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45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A0A560A-BBCF-4388-9CDA-2638F32E38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45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45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A0A560A-BBCF-4388-9CDA-2638F32E38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45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45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A0A560A-BBCF-4388-9CDA-2638F32E38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 userDrawn="1"/>
        </p:nvSpPr>
        <p:spPr>
          <a:xfrm>
            <a:off x="2531522" y="2402005"/>
            <a:ext cx="7128955" cy="2307560"/>
          </a:xfrm>
          <a:custGeom>
            <a:avLst/>
            <a:gdLst/>
            <a:ahLst/>
            <a:cxnLst/>
            <a:rect l="l" t="t" r="r" b="b"/>
            <a:pathLst>
              <a:path w="5564915" h="1801295">
                <a:moveTo>
                  <a:pt x="410468" y="1114127"/>
                </a:moveTo>
                <a:cubicBezTo>
                  <a:pt x="406803" y="1117792"/>
                  <a:pt x="380538" y="1134590"/>
                  <a:pt x="331673" y="1164520"/>
                </a:cubicBezTo>
                <a:cubicBezTo>
                  <a:pt x="282807" y="1194449"/>
                  <a:pt x="233331" y="1221631"/>
                  <a:pt x="183244" y="1246063"/>
                </a:cubicBezTo>
                <a:lnTo>
                  <a:pt x="417798" y="1202085"/>
                </a:lnTo>
                <a:lnTo>
                  <a:pt x="417798" y="1158106"/>
                </a:lnTo>
                <a:lnTo>
                  <a:pt x="513085" y="1158106"/>
                </a:lnTo>
                <a:lnTo>
                  <a:pt x="549734" y="1114127"/>
                </a:lnTo>
                <a:close/>
                <a:moveTo>
                  <a:pt x="3166467" y="1040829"/>
                </a:moveTo>
                <a:cubicBezTo>
                  <a:pt x="3164024" y="1049381"/>
                  <a:pt x="3142034" y="1098552"/>
                  <a:pt x="3100499" y="1188341"/>
                </a:cubicBezTo>
                <a:cubicBezTo>
                  <a:pt x="3058963" y="1278131"/>
                  <a:pt x="3010098" y="1363340"/>
                  <a:pt x="2953903" y="1443968"/>
                </a:cubicBezTo>
                <a:cubicBezTo>
                  <a:pt x="2964898" y="1451297"/>
                  <a:pt x="3005517" y="1448243"/>
                  <a:pt x="3075761" y="1434805"/>
                </a:cubicBezTo>
                <a:cubicBezTo>
                  <a:pt x="3146005" y="1421367"/>
                  <a:pt x="3176240" y="1360897"/>
                  <a:pt x="3166467" y="1253393"/>
                </a:cubicBezTo>
                <a:close/>
                <a:moveTo>
                  <a:pt x="776957" y="798947"/>
                </a:moveTo>
                <a:cubicBezTo>
                  <a:pt x="776957" y="800168"/>
                  <a:pt x="747638" y="827044"/>
                  <a:pt x="689000" y="879574"/>
                </a:cubicBezTo>
                <a:cubicBezTo>
                  <a:pt x="685335" y="884461"/>
                  <a:pt x="678005" y="889347"/>
                  <a:pt x="667010" y="894234"/>
                </a:cubicBezTo>
                <a:lnTo>
                  <a:pt x="901311" y="894234"/>
                </a:lnTo>
                <a:lnTo>
                  <a:pt x="835595" y="798947"/>
                </a:lnTo>
                <a:close/>
                <a:moveTo>
                  <a:pt x="1304702" y="608372"/>
                </a:moveTo>
                <a:cubicBezTo>
                  <a:pt x="1304702" y="614480"/>
                  <a:pt x="1309283" y="647159"/>
                  <a:pt x="1318445" y="706408"/>
                </a:cubicBezTo>
                <a:cubicBezTo>
                  <a:pt x="1327607" y="765657"/>
                  <a:pt x="1340129" y="816049"/>
                  <a:pt x="1356010" y="857585"/>
                </a:cubicBezTo>
                <a:cubicBezTo>
                  <a:pt x="1356010" y="861250"/>
                  <a:pt x="1359675" y="849034"/>
                  <a:pt x="1367005" y="820936"/>
                </a:cubicBezTo>
                <a:cubicBezTo>
                  <a:pt x="1374335" y="792838"/>
                  <a:pt x="1385329" y="734200"/>
                  <a:pt x="1399989" y="645021"/>
                </a:cubicBezTo>
                <a:cubicBezTo>
                  <a:pt x="1398767" y="640135"/>
                  <a:pt x="1401211" y="627918"/>
                  <a:pt x="1407319" y="608372"/>
                </a:cubicBezTo>
                <a:close/>
                <a:moveTo>
                  <a:pt x="5050222" y="527745"/>
                </a:moveTo>
                <a:lnTo>
                  <a:pt x="5050222" y="769627"/>
                </a:lnTo>
                <a:cubicBezTo>
                  <a:pt x="5056329" y="770849"/>
                  <a:pt x="5080151" y="765352"/>
                  <a:pt x="5121686" y="753135"/>
                </a:cubicBezTo>
                <a:cubicBezTo>
                  <a:pt x="5163222" y="740919"/>
                  <a:pt x="5185822" y="721984"/>
                  <a:pt x="5189487" y="696330"/>
                </a:cubicBezTo>
                <a:cubicBezTo>
                  <a:pt x="5191930" y="696330"/>
                  <a:pt x="5186738" y="682281"/>
                  <a:pt x="5173912" y="654183"/>
                </a:cubicBezTo>
                <a:cubicBezTo>
                  <a:pt x="5161084" y="626086"/>
                  <a:pt x="5119854" y="583940"/>
                  <a:pt x="5050222" y="527745"/>
                </a:cubicBezTo>
                <a:close/>
                <a:moveTo>
                  <a:pt x="601042" y="447117"/>
                </a:moveTo>
                <a:lnTo>
                  <a:pt x="601042" y="505755"/>
                </a:lnTo>
                <a:lnTo>
                  <a:pt x="637691" y="505755"/>
                </a:lnTo>
                <a:lnTo>
                  <a:pt x="681670" y="447117"/>
                </a:lnTo>
                <a:close/>
                <a:moveTo>
                  <a:pt x="5050222" y="278532"/>
                </a:moveTo>
                <a:lnTo>
                  <a:pt x="5050222" y="432457"/>
                </a:lnTo>
                <a:lnTo>
                  <a:pt x="5182158" y="278532"/>
                </a:lnTo>
                <a:close/>
                <a:moveTo>
                  <a:pt x="4133999" y="21989"/>
                </a:moveTo>
                <a:lnTo>
                  <a:pt x="4493158" y="21989"/>
                </a:lnTo>
                <a:lnTo>
                  <a:pt x="4493158" y="102617"/>
                </a:lnTo>
                <a:lnTo>
                  <a:pt x="4683733" y="102617"/>
                </a:lnTo>
                <a:lnTo>
                  <a:pt x="4683733" y="322511"/>
                </a:lnTo>
                <a:lnTo>
                  <a:pt x="4478499" y="322511"/>
                </a:lnTo>
                <a:cubicBezTo>
                  <a:pt x="4479720" y="326175"/>
                  <a:pt x="4477277" y="340835"/>
                  <a:pt x="4471169" y="366489"/>
                </a:cubicBezTo>
                <a:lnTo>
                  <a:pt x="4661743" y="366489"/>
                </a:lnTo>
                <a:lnTo>
                  <a:pt x="4661743" y="593713"/>
                </a:lnTo>
                <a:lnTo>
                  <a:pt x="4463839" y="593713"/>
                </a:lnTo>
                <a:cubicBezTo>
                  <a:pt x="4461396" y="592491"/>
                  <a:pt x="4458952" y="602264"/>
                  <a:pt x="4456509" y="623032"/>
                </a:cubicBezTo>
                <a:cubicBezTo>
                  <a:pt x="4454066" y="627918"/>
                  <a:pt x="4451623" y="632805"/>
                  <a:pt x="4449179" y="637691"/>
                </a:cubicBezTo>
                <a:lnTo>
                  <a:pt x="4683733" y="637691"/>
                </a:lnTo>
                <a:lnTo>
                  <a:pt x="4683733" y="872244"/>
                </a:lnTo>
                <a:lnTo>
                  <a:pt x="4412531" y="872244"/>
                </a:lnTo>
                <a:cubicBezTo>
                  <a:pt x="4411309" y="875909"/>
                  <a:pt x="4396955" y="899731"/>
                  <a:pt x="4369468" y="943710"/>
                </a:cubicBezTo>
                <a:cubicBezTo>
                  <a:pt x="4341981" y="987689"/>
                  <a:pt x="4302584" y="1034721"/>
                  <a:pt x="4251275" y="1084808"/>
                </a:cubicBezTo>
                <a:lnTo>
                  <a:pt x="4507818" y="1084808"/>
                </a:lnTo>
                <a:lnTo>
                  <a:pt x="4507818" y="930883"/>
                </a:lnTo>
                <a:lnTo>
                  <a:pt x="4727711" y="930883"/>
                </a:lnTo>
                <a:lnTo>
                  <a:pt x="4727711" y="36649"/>
                </a:lnTo>
                <a:lnTo>
                  <a:pt x="5519328" y="36649"/>
                </a:lnTo>
                <a:lnTo>
                  <a:pt x="5519328" y="307851"/>
                </a:lnTo>
                <a:lnTo>
                  <a:pt x="5402051" y="454447"/>
                </a:lnTo>
                <a:cubicBezTo>
                  <a:pt x="5409381" y="458112"/>
                  <a:pt x="5437784" y="489263"/>
                  <a:pt x="5487260" y="547901"/>
                </a:cubicBezTo>
                <a:cubicBezTo>
                  <a:pt x="5536736" y="606540"/>
                  <a:pt x="5562084" y="675562"/>
                  <a:pt x="5563306" y="754968"/>
                </a:cubicBezTo>
                <a:cubicBezTo>
                  <a:pt x="5570636" y="764741"/>
                  <a:pt x="5552922" y="807193"/>
                  <a:pt x="5510166" y="882323"/>
                </a:cubicBezTo>
                <a:cubicBezTo>
                  <a:pt x="5467408" y="957453"/>
                  <a:pt x="5353186" y="1010289"/>
                  <a:pt x="5167498" y="1040829"/>
                </a:cubicBezTo>
                <a:lnTo>
                  <a:pt x="5050222" y="798947"/>
                </a:lnTo>
                <a:lnTo>
                  <a:pt x="5050222" y="1048159"/>
                </a:lnTo>
                <a:lnTo>
                  <a:pt x="4844988" y="1048159"/>
                </a:lnTo>
                <a:lnTo>
                  <a:pt x="4844988" y="1084808"/>
                </a:lnTo>
                <a:lnTo>
                  <a:pt x="5409381" y="1084808"/>
                </a:lnTo>
                <a:lnTo>
                  <a:pt x="5409381" y="1531925"/>
                </a:lnTo>
                <a:cubicBezTo>
                  <a:pt x="5410603" y="1534368"/>
                  <a:pt x="5410297" y="1546585"/>
                  <a:pt x="5408464" y="1568574"/>
                </a:cubicBezTo>
                <a:cubicBezTo>
                  <a:pt x="5406632" y="1590563"/>
                  <a:pt x="5394111" y="1616218"/>
                  <a:pt x="5370900" y="1645537"/>
                </a:cubicBezTo>
                <a:cubicBezTo>
                  <a:pt x="5347688" y="1674856"/>
                  <a:pt x="5305542" y="1699899"/>
                  <a:pt x="5244460" y="1720667"/>
                </a:cubicBezTo>
                <a:cubicBezTo>
                  <a:pt x="5183380" y="1741435"/>
                  <a:pt x="5094200" y="1751208"/>
                  <a:pt x="4976924" y="1749986"/>
                </a:cubicBezTo>
                <a:lnTo>
                  <a:pt x="4881637" y="1465957"/>
                </a:lnTo>
                <a:cubicBezTo>
                  <a:pt x="4890188" y="1468400"/>
                  <a:pt x="4923172" y="1468095"/>
                  <a:pt x="4980589" y="1465041"/>
                </a:cubicBezTo>
                <a:cubicBezTo>
                  <a:pt x="5038005" y="1461987"/>
                  <a:pt x="5066103" y="1442746"/>
                  <a:pt x="5064881" y="1407319"/>
                </a:cubicBezTo>
                <a:lnTo>
                  <a:pt x="4844988" y="1407319"/>
                </a:lnTo>
                <a:lnTo>
                  <a:pt x="4844988" y="1786635"/>
                </a:lnTo>
                <a:lnTo>
                  <a:pt x="4507818" y="1786635"/>
                </a:lnTo>
                <a:lnTo>
                  <a:pt x="4507818" y="1407319"/>
                </a:lnTo>
                <a:lnTo>
                  <a:pt x="4302584" y="1407319"/>
                </a:lnTo>
                <a:lnTo>
                  <a:pt x="4302584" y="1727997"/>
                </a:lnTo>
                <a:lnTo>
                  <a:pt x="3972743" y="1727997"/>
                </a:lnTo>
                <a:lnTo>
                  <a:pt x="3972743" y="1165436"/>
                </a:lnTo>
                <a:lnTo>
                  <a:pt x="3848137" y="989521"/>
                </a:lnTo>
                <a:cubicBezTo>
                  <a:pt x="3860353" y="990743"/>
                  <a:pt x="3909218" y="951650"/>
                  <a:pt x="3994733" y="872244"/>
                </a:cubicBezTo>
                <a:lnTo>
                  <a:pt x="3840807" y="872244"/>
                </a:lnTo>
                <a:lnTo>
                  <a:pt x="3840807" y="637691"/>
                </a:lnTo>
                <a:lnTo>
                  <a:pt x="4090020" y="637691"/>
                </a:lnTo>
                <a:lnTo>
                  <a:pt x="4090020" y="635859"/>
                </a:lnTo>
                <a:cubicBezTo>
                  <a:pt x="4090020" y="633416"/>
                  <a:pt x="4090020" y="629140"/>
                  <a:pt x="4090020" y="623032"/>
                </a:cubicBezTo>
                <a:cubicBezTo>
                  <a:pt x="4092463" y="620589"/>
                  <a:pt x="4094907" y="610815"/>
                  <a:pt x="4097350" y="593713"/>
                </a:cubicBezTo>
                <a:lnTo>
                  <a:pt x="3877456" y="593713"/>
                </a:lnTo>
                <a:lnTo>
                  <a:pt x="3877456" y="366489"/>
                </a:lnTo>
                <a:lnTo>
                  <a:pt x="4126669" y="366489"/>
                </a:lnTo>
                <a:cubicBezTo>
                  <a:pt x="4126669" y="362824"/>
                  <a:pt x="4126669" y="348165"/>
                  <a:pt x="4126669" y="322511"/>
                </a:cubicBezTo>
                <a:lnTo>
                  <a:pt x="3833477" y="322511"/>
                </a:lnTo>
                <a:lnTo>
                  <a:pt x="3833477" y="102617"/>
                </a:lnTo>
                <a:lnTo>
                  <a:pt x="4133999" y="102617"/>
                </a:lnTo>
                <a:close/>
                <a:moveTo>
                  <a:pt x="300521" y="7330"/>
                </a:moveTo>
                <a:lnTo>
                  <a:pt x="623032" y="7330"/>
                </a:lnTo>
                <a:lnTo>
                  <a:pt x="623032" y="161255"/>
                </a:lnTo>
                <a:lnTo>
                  <a:pt x="820936" y="161255"/>
                </a:lnTo>
                <a:lnTo>
                  <a:pt x="842925" y="117277"/>
                </a:lnTo>
                <a:lnTo>
                  <a:pt x="1092138" y="212564"/>
                </a:lnTo>
                <a:cubicBezTo>
                  <a:pt x="1090916" y="216229"/>
                  <a:pt x="1077784" y="247991"/>
                  <a:pt x="1052740" y="307851"/>
                </a:cubicBezTo>
                <a:cubicBezTo>
                  <a:pt x="1027697" y="367711"/>
                  <a:pt x="996851" y="433679"/>
                  <a:pt x="960202" y="505755"/>
                </a:cubicBezTo>
                <a:lnTo>
                  <a:pt x="996851" y="505755"/>
                </a:lnTo>
                <a:cubicBezTo>
                  <a:pt x="1000515" y="502090"/>
                  <a:pt x="1024337" y="452309"/>
                  <a:pt x="1068316" y="356411"/>
                </a:cubicBezTo>
                <a:cubicBezTo>
                  <a:pt x="1112295" y="260513"/>
                  <a:pt x="1149555" y="144153"/>
                  <a:pt x="1180095" y="7330"/>
                </a:cubicBezTo>
                <a:lnTo>
                  <a:pt x="1502606" y="43979"/>
                </a:lnTo>
                <a:cubicBezTo>
                  <a:pt x="1501384" y="46422"/>
                  <a:pt x="1494971" y="69022"/>
                  <a:pt x="1483365" y="111779"/>
                </a:cubicBezTo>
                <a:cubicBezTo>
                  <a:pt x="1471760" y="154536"/>
                  <a:pt x="1458627" y="202791"/>
                  <a:pt x="1443967" y="256542"/>
                </a:cubicBezTo>
                <a:lnTo>
                  <a:pt x="1825116" y="256542"/>
                </a:lnTo>
                <a:lnTo>
                  <a:pt x="1825116" y="608372"/>
                </a:lnTo>
                <a:lnTo>
                  <a:pt x="1744489" y="608372"/>
                </a:lnTo>
                <a:cubicBezTo>
                  <a:pt x="1744489" y="616924"/>
                  <a:pt x="1733189" y="687778"/>
                  <a:pt x="1710588" y="820936"/>
                </a:cubicBezTo>
                <a:cubicBezTo>
                  <a:pt x="1687988" y="954094"/>
                  <a:pt x="1647980" y="1098246"/>
                  <a:pt x="1590563" y="1253393"/>
                </a:cubicBezTo>
                <a:cubicBezTo>
                  <a:pt x="1591785" y="1259501"/>
                  <a:pt x="1618050" y="1286072"/>
                  <a:pt x="1669359" y="1333105"/>
                </a:cubicBezTo>
                <a:cubicBezTo>
                  <a:pt x="1720667" y="1380137"/>
                  <a:pt x="1782359" y="1417092"/>
                  <a:pt x="1854436" y="1443968"/>
                </a:cubicBezTo>
                <a:lnTo>
                  <a:pt x="1641872" y="1786635"/>
                </a:lnTo>
                <a:cubicBezTo>
                  <a:pt x="1646758" y="1797630"/>
                  <a:pt x="1556358" y="1722499"/>
                  <a:pt x="1370670" y="1561244"/>
                </a:cubicBezTo>
                <a:cubicBezTo>
                  <a:pt x="1365783" y="1564909"/>
                  <a:pt x="1328524" y="1593617"/>
                  <a:pt x="1258891" y="1647369"/>
                </a:cubicBezTo>
                <a:cubicBezTo>
                  <a:pt x="1189258" y="1701121"/>
                  <a:pt x="1114127" y="1752429"/>
                  <a:pt x="1033500" y="1801295"/>
                </a:cubicBezTo>
                <a:lnTo>
                  <a:pt x="813606" y="1531925"/>
                </a:lnTo>
                <a:cubicBezTo>
                  <a:pt x="819714" y="1531925"/>
                  <a:pt x="861250" y="1508103"/>
                  <a:pt x="938212" y="1460460"/>
                </a:cubicBezTo>
                <a:cubicBezTo>
                  <a:pt x="1015175" y="1412816"/>
                  <a:pt x="1088473" y="1346237"/>
                  <a:pt x="1158106" y="1260723"/>
                </a:cubicBezTo>
                <a:cubicBezTo>
                  <a:pt x="1153219" y="1266831"/>
                  <a:pt x="1111684" y="1159328"/>
                  <a:pt x="1033500" y="938212"/>
                </a:cubicBezTo>
                <a:lnTo>
                  <a:pt x="982191" y="1011510"/>
                </a:lnTo>
                <a:lnTo>
                  <a:pt x="901563" y="894600"/>
                </a:lnTo>
                <a:lnTo>
                  <a:pt x="901563" y="1055489"/>
                </a:lnTo>
                <a:lnTo>
                  <a:pt x="820936" y="1165436"/>
                </a:lnTo>
                <a:lnTo>
                  <a:pt x="1011510" y="1128787"/>
                </a:lnTo>
                <a:lnTo>
                  <a:pt x="1011510" y="1378000"/>
                </a:lnTo>
                <a:lnTo>
                  <a:pt x="740308" y="1421978"/>
                </a:lnTo>
                <a:lnTo>
                  <a:pt x="740308" y="1610720"/>
                </a:lnTo>
                <a:cubicBezTo>
                  <a:pt x="741530" y="1614385"/>
                  <a:pt x="737559" y="1633626"/>
                  <a:pt x="728397" y="1668442"/>
                </a:cubicBezTo>
                <a:cubicBezTo>
                  <a:pt x="719235" y="1703259"/>
                  <a:pt x="693886" y="1730440"/>
                  <a:pt x="652351" y="1749986"/>
                </a:cubicBezTo>
                <a:cubicBezTo>
                  <a:pt x="654794" y="1751208"/>
                  <a:pt x="628834" y="1757011"/>
                  <a:pt x="574472" y="1767394"/>
                </a:cubicBezTo>
                <a:cubicBezTo>
                  <a:pt x="520109" y="1777778"/>
                  <a:pt x="421462" y="1784192"/>
                  <a:pt x="278532" y="1786635"/>
                </a:cubicBezTo>
                <a:lnTo>
                  <a:pt x="190574" y="1546585"/>
                </a:lnTo>
                <a:cubicBezTo>
                  <a:pt x="196683" y="1547806"/>
                  <a:pt x="224780" y="1549028"/>
                  <a:pt x="274867" y="1550250"/>
                </a:cubicBezTo>
                <a:cubicBezTo>
                  <a:pt x="324954" y="1551471"/>
                  <a:pt x="360381" y="1550250"/>
                  <a:pt x="381149" y="1546585"/>
                </a:cubicBezTo>
                <a:cubicBezTo>
                  <a:pt x="393365" y="1551471"/>
                  <a:pt x="405581" y="1534368"/>
                  <a:pt x="417798" y="1495276"/>
                </a:cubicBezTo>
                <a:lnTo>
                  <a:pt x="417798" y="1465957"/>
                </a:lnTo>
                <a:lnTo>
                  <a:pt x="73298" y="1517266"/>
                </a:lnTo>
                <a:lnTo>
                  <a:pt x="43978" y="1268053"/>
                </a:lnTo>
                <a:lnTo>
                  <a:pt x="131936" y="1253393"/>
                </a:lnTo>
                <a:lnTo>
                  <a:pt x="0" y="974861"/>
                </a:lnTo>
                <a:cubicBezTo>
                  <a:pt x="4886" y="973640"/>
                  <a:pt x="41230" y="955621"/>
                  <a:pt x="109031" y="920804"/>
                </a:cubicBezTo>
                <a:cubicBezTo>
                  <a:pt x="176831" y="885988"/>
                  <a:pt x="243105" y="845369"/>
                  <a:pt x="307851" y="798947"/>
                </a:cubicBezTo>
                <a:lnTo>
                  <a:pt x="58638" y="798947"/>
                </a:lnTo>
                <a:lnTo>
                  <a:pt x="58638" y="505755"/>
                </a:lnTo>
                <a:lnTo>
                  <a:pt x="300521" y="505755"/>
                </a:lnTo>
                <a:lnTo>
                  <a:pt x="300521" y="454447"/>
                </a:lnTo>
                <a:lnTo>
                  <a:pt x="95287" y="454447"/>
                </a:lnTo>
                <a:lnTo>
                  <a:pt x="95287" y="153925"/>
                </a:lnTo>
                <a:lnTo>
                  <a:pt x="300521" y="153925"/>
                </a:lnTo>
                <a:close/>
                <a:moveTo>
                  <a:pt x="2191606" y="0"/>
                </a:moveTo>
                <a:lnTo>
                  <a:pt x="2536105" y="0"/>
                </a:lnTo>
                <a:lnTo>
                  <a:pt x="2536105" y="271202"/>
                </a:lnTo>
                <a:lnTo>
                  <a:pt x="2734010" y="271202"/>
                </a:lnTo>
                <a:lnTo>
                  <a:pt x="2734010" y="630362"/>
                </a:lnTo>
                <a:lnTo>
                  <a:pt x="2558095" y="630362"/>
                </a:lnTo>
                <a:cubicBezTo>
                  <a:pt x="2555651" y="630362"/>
                  <a:pt x="2567868" y="645021"/>
                  <a:pt x="2594744" y="674340"/>
                </a:cubicBezTo>
                <a:cubicBezTo>
                  <a:pt x="2600852" y="680448"/>
                  <a:pt x="2631393" y="707935"/>
                  <a:pt x="2686366" y="756800"/>
                </a:cubicBezTo>
                <a:cubicBezTo>
                  <a:pt x="2741339" y="805666"/>
                  <a:pt x="2781653" y="841704"/>
                  <a:pt x="2807307" y="864915"/>
                </a:cubicBezTo>
                <a:lnTo>
                  <a:pt x="2638722" y="1187425"/>
                </a:lnTo>
                <a:cubicBezTo>
                  <a:pt x="2642387" y="1188647"/>
                  <a:pt x="2620398" y="1171544"/>
                  <a:pt x="2572754" y="1136117"/>
                </a:cubicBezTo>
                <a:cubicBezTo>
                  <a:pt x="2567868" y="1132452"/>
                  <a:pt x="2555651" y="1117792"/>
                  <a:pt x="2536105" y="1092138"/>
                </a:cubicBezTo>
                <a:lnTo>
                  <a:pt x="2536105" y="1341351"/>
                </a:lnTo>
                <a:cubicBezTo>
                  <a:pt x="2547100" y="1338907"/>
                  <a:pt x="2606655" y="1273856"/>
                  <a:pt x="2714769" y="1146195"/>
                </a:cubicBezTo>
                <a:cubicBezTo>
                  <a:pt x="2822883" y="1018535"/>
                  <a:pt x="2912368" y="846590"/>
                  <a:pt x="2983222" y="630362"/>
                </a:cubicBezTo>
                <a:lnTo>
                  <a:pt x="2770659" y="630362"/>
                </a:lnTo>
                <a:lnTo>
                  <a:pt x="2770659" y="278532"/>
                </a:lnTo>
                <a:lnTo>
                  <a:pt x="3166467" y="278532"/>
                </a:lnTo>
                <a:lnTo>
                  <a:pt x="3166467" y="0"/>
                </a:lnTo>
                <a:lnTo>
                  <a:pt x="3503637" y="0"/>
                </a:lnTo>
                <a:lnTo>
                  <a:pt x="3503637" y="271202"/>
                </a:lnTo>
                <a:lnTo>
                  <a:pt x="3686882" y="271202"/>
                </a:lnTo>
                <a:lnTo>
                  <a:pt x="3686882" y="630362"/>
                </a:lnTo>
                <a:lnTo>
                  <a:pt x="3503637" y="630362"/>
                </a:lnTo>
                <a:lnTo>
                  <a:pt x="3503637" y="1414649"/>
                </a:lnTo>
                <a:cubicBezTo>
                  <a:pt x="3504859" y="1426865"/>
                  <a:pt x="3502415" y="1476952"/>
                  <a:pt x="3496307" y="1564909"/>
                </a:cubicBezTo>
                <a:cubicBezTo>
                  <a:pt x="3490199" y="1652867"/>
                  <a:pt x="3468210" y="1712116"/>
                  <a:pt x="3430339" y="1742656"/>
                </a:cubicBezTo>
                <a:cubicBezTo>
                  <a:pt x="3436447" y="1745100"/>
                  <a:pt x="3413847" y="1754262"/>
                  <a:pt x="3362539" y="1770143"/>
                </a:cubicBezTo>
                <a:cubicBezTo>
                  <a:pt x="3311230" y="1786024"/>
                  <a:pt x="3192121" y="1793965"/>
                  <a:pt x="3005212" y="1793965"/>
                </a:cubicBezTo>
                <a:lnTo>
                  <a:pt x="2887935" y="1517266"/>
                </a:lnTo>
                <a:cubicBezTo>
                  <a:pt x="2884270" y="1522152"/>
                  <a:pt x="2864113" y="1543836"/>
                  <a:pt x="2827464" y="1582317"/>
                </a:cubicBezTo>
                <a:cubicBezTo>
                  <a:pt x="2790815" y="1620799"/>
                  <a:pt x="2759664" y="1649812"/>
                  <a:pt x="2734010" y="1669359"/>
                </a:cubicBezTo>
                <a:lnTo>
                  <a:pt x="2536105" y="1429308"/>
                </a:lnTo>
                <a:lnTo>
                  <a:pt x="2536105" y="1801295"/>
                </a:lnTo>
                <a:lnTo>
                  <a:pt x="2191606" y="1801295"/>
                </a:lnTo>
                <a:lnTo>
                  <a:pt x="2191606" y="1238734"/>
                </a:lnTo>
                <a:cubicBezTo>
                  <a:pt x="2189162" y="1244842"/>
                  <a:pt x="2172365" y="1271718"/>
                  <a:pt x="2141213" y="1319361"/>
                </a:cubicBezTo>
                <a:cubicBezTo>
                  <a:pt x="2110062" y="1367005"/>
                  <a:pt x="2075551" y="1406097"/>
                  <a:pt x="2037680" y="1436638"/>
                </a:cubicBezTo>
                <a:lnTo>
                  <a:pt x="1898414" y="1062819"/>
                </a:lnTo>
                <a:cubicBezTo>
                  <a:pt x="1903301" y="1059154"/>
                  <a:pt x="1936590" y="1015786"/>
                  <a:pt x="1998283" y="932715"/>
                </a:cubicBezTo>
                <a:cubicBezTo>
                  <a:pt x="2059975" y="849644"/>
                  <a:pt x="2119529" y="748860"/>
                  <a:pt x="2176946" y="630362"/>
                </a:cubicBezTo>
                <a:lnTo>
                  <a:pt x="1942393" y="630362"/>
                </a:lnTo>
                <a:lnTo>
                  <a:pt x="1942393" y="271202"/>
                </a:lnTo>
                <a:lnTo>
                  <a:pt x="2191606" y="271202"/>
                </a:lnTo>
                <a:close/>
              </a:path>
            </a:pathLst>
          </a:custGeom>
          <a:solidFill>
            <a:srgbClr val="A1C45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任意多边形 5"/>
          <p:cNvSpPr/>
          <p:nvPr userDrawn="1"/>
        </p:nvSpPr>
        <p:spPr>
          <a:xfrm>
            <a:off x="3689925" y="914402"/>
            <a:ext cx="4812150" cy="1129450"/>
          </a:xfrm>
          <a:custGeom>
            <a:avLst/>
            <a:gdLst/>
            <a:ahLst/>
            <a:cxnLst/>
            <a:rect l="l" t="t" r="r" b="b"/>
            <a:pathLst>
              <a:path w="3012765" h="707120">
                <a:moveTo>
                  <a:pt x="1709226" y="476576"/>
                </a:moveTo>
                <a:cubicBezTo>
                  <a:pt x="1704761" y="485536"/>
                  <a:pt x="1700063" y="494249"/>
                  <a:pt x="1695134" y="502714"/>
                </a:cubicBezTo>
                <a:cubicBezTo>
                  <a:pt x="1715504" y="509070"/>
                  <a:pt x="1735441" y="515798"/>
                  <a:pt x="1754944" y="522899"/>
                </a:cubicBezTo>
                <a:cubicBezTo>
                  <a:pt x="1768245" y="515085"/>
                  <a:pt x="1783221" y="499644"/>
                  <a:pt x="1799871" y="476576"/>
                </a:cubicBezTo>
                <a:close/>
                <a:moveTo>
                  <a:pt x="1806150" y="318957"/>
                </a:moveTo>
                <a:lnTo>
                  <a:pt x="1806150" y="371512"/>
                </a:lnTo>
                <a:lnTo>
                  <a:pt x="1767687" y="371512"/>
                </a:lnTo>
                <a:cubicBezTo>
                  <a:pt x="1763470" y="379915"/>
                  <a:pt x="1758773" y="386628"/>
                  <a:pt x="1753595" y="391651"/>
                </a:cubicBezTo>
                <a:lnTo>
                  <a:pt x="1914097" y="391651"/>
                </a:lnTo>
                <a:lnTo>
                  <a:pt x="1914097" y="463693"/>
                </a:lnTo>
                <a:cubicBezTo>
                  <a:pt x="1895710" y="504590"/>
                  <a:pt x="1873340" y="537456"/>
                  <a:pt x="1846985" y="562292"/>
                </a:cubicBezTo>
                <a:cubicBezTo>
                  <a:pt x="1864410" y="567500"/>
                  <a:pt x="1887757" y="576167"/>
                  <a:pt x="1917027" y="588290"/>
                </a:cubicBezTo>
                <a:lnTo>
                  <a:pt x="1902423" y="601731"/>
                </a:lnTo>
                <a:cubicBezTo>
                  <a:pt x="1942669" y="577763"/>
                  <a:pt x="1980496" y="546649"/>
                  <a:pt x="2015905" y="508388"/>
                </a:cubicBezTo>
                <a:cubicBezTo>
                  <a:pt x="1992836" y="463925"/>
                  <a:pt x="1976822" y="415386"/>
                  <a:pt x="1967861" y="362769"/>
                </a:cubicBezTo>
                <a:cubicBezTo>
                  <a:pt x="1967613" y="372381"/>
                  <a:pt x="1960389" y="385992"/>
                  <a:pt x="1946188" y="403603"/>
                </a:cubicBezTo>
                <a:cubicBezTo>
                  <a:pt x="1937506" y="395666"/>
                  <a:pt x="1927957" y="383341"/>
                  <a:pt x="1917539" y="366629"/>
                </a:cubicBezTo>
                <a:cubicBezTo>
                  <a:pt x="1911927" y="355405"/>
                  <a:pt x="1909616" y="348274"/>
                  <a:pt x="1910609" y="345235"/>
                </a:cubicBezTo>
                <a:lnTo>
                  <a:pt x="1889540" y="377326"/>
                </a:lnTo>
                <a:cubicBezTo>
                  <a:pt x="1855961" y="355095"/>
                  <a:pt x="1828164" y="335639"/>
                  <a:pt x="1806150" y="318957"/>
                </a:cubicBezTo>
                <a:close/>
                <a:moveTo>
                  <a:pt x="2466658" y="271239"/>
                </a:moveTo>
                <a:lnTo>
                  <a:pt x="2875610" y="271239"/>
                </a:lnTo>
                <a:lnTo>
                  <a:pt x="2875610" y="365280"/>
                </a:lnTo>
                <a:lnTo>
                  <a:pt x="2755943" y="431974"/>
                </a:lnTo>
                <a:lnTo>
                  <a:pt x="3012765" y="431974"/>
                </a:lnTo>
                <a:lnTo>
                  <a:pt x="3012765" y="531503"/>
                </a:lnTo>
                <a:lnTo>
                  <a:pt x="2744269" y="531503"/>
                </a:lnTo>
                <a:lnTo>
                  <a:pt x="2744269" y="595545"/>
                </a:lnTo>
                <a:cubicBezTo>
                  <a:pt x="2744269" y="661619"/>
                  <a:pt x="2709279" y="695725"/>
                  <a:pt x="2639299" y="697865"/>
                </a:cubicBezTo>
                <a:cubicBezTo>
                  <a:pt x="2594341" y="699818"/>
                  <a:pt x="2549847" y="700795"/>
                  <a:pt x="2505819" y="700795"/>
                </a:cubicBezTo>
                <a:cubicBezTo>
                  <a:pt x="2499184" y="662999"/>
                  <a:pt x="2490983" y="627853"/>
                  <a:pt x="2481216" y="595359"/>
                </a:cubicBezTo>
                <a:cubicBezTo>
                  <a:pt x="2521648" y="599297"/>
                  <a:pt x="2556731" y="601266"/>
                  <a:pt x="2586465" y="601266"/>
                </a:cubicBezTo>
                <a:cubicBezTo>
                  <a:pt x="2613595" y="601266"/>
                  <a:pt x="2627160" y="589623"/>
                  <a:pt x="2627160" y="566338"/>
                </a:cubicBezTo>
                <a:lnTo>
                  <a:pt x="2627160" y="531503"/>
                </a:lnTo>
                <a:lnTo>
                  <a:pt x="2323644" y="531503"/>
                </a:lnTo>
                <a:lnTo>
                  <a:pt x="2323644" y="431974"/>
                </a:lnTo>
                <a:lnTo>
                  <a:pt x="2627160" y="431974"/>
                </a:lnTo>
                <a:lnTo>
                  <a:pt x="2627160" y="418533"/>
                </a:lnTo>
                <a:lnTo>
                  <a:pt x="2720550" y="370768"/>
                </a:lnTo>
                <a:lnTo>
                  <a:pt x="2466658" y="370768"/>
                </a:lnTo>
                <a:close/>
                <a:moveTo>
                  <a:pt x="923608" y="271239"/>
                </a:moveTo>
                <a:lnTo>
                  <a:pt x="1332560" y="271239"/>
                </a:lnTo>
                <a:lnTo>
                  <a:pt x="1332560" y="365280"/>
                </a:lnTo>
                <a:lnTo>
                  <a:pt x="1212893" y="431974"/>
                </a:lnTo>
                <a:lnTo>
                  <a:pt x="1469715" y="431974"/>
                </a:lnTo>
                <a:lnTo>
                  <a:pt x="1469715" y="531503"/>
                </a:lnTo>
                <a:lnTo>
                  <a:pt x="1201219" y="531503"/>
                </a:lnTo>
                <a:lnTo>
                  <a:pt x="1201219" y="595545"/>
                </a:lnTo>
                <a:cubicBezTo>
                  <a:pt x="1201219" y="661619"/>
                  <a:pt x="1166229" y="695725"/>
                  <a:pt x="1096249" y="697865"/>
                </a:cubicBezTo>
                <a:cubicBezTo>
                  <a:pt x="1051291" y="699818"/>
                  <a:pt x="1006797" y="700795"/>
                  <a:pt x="962769" y="700795"/>
                </a:cubicBezTo>
                <a:cubicBezTo>
                  <a:pt x="956134" y="662999"/>
                  <a:pt x="947933" y="627853"/>
                  <a:pt x="938166" y="595359"/>
                </a:cubicBezTo>
                <a:cubicBezTo>
                  <a:pt x="978597" y="599297"/>
                  <a:pt x="1013681" y="601266"/>
                  <a:pt x="1043415" y="601266"/>
                </a:cubicBezTo>
                <a:cubicBezTo>
                  <a:pt x="1070545" y="601266"/>
                  <a:pt x="1084110" y="589623"/>
                  <a:pt x="1084110" y="566338"/>
                </a:cubicBezTo>
                <a:lnTo>
                  <a:pt x="1084110" y="531503"/>
                </a:lnTo>
                <a:lnTo>
                  <a:pt x="780594" y="531503"/>
                </a:lnTo>
                <a:lnTo>
                  <a:pt x="780594" y="431974"/>
                </a:lnTo>
                <a:lnTo>
                  <a:pt x="1084110" y="431974"/>
                </a:lnTo>
                <a:lnTo>
                  <a:pt x="1084110" y="418533"/>
                </a:lnTo>
                <a:lnTo>
                  <a:pt x="1177500" y="370768"/>
                </a:lnTo>
                <a:lnTo>
                  <a:pt x="923608" y="370768"/>
                </a:lnTo>
                <a:close/>
                <a:moveTo>
                  <a:pt x="1823318" y="235474"/>
                </a:moveTo>
                <a:lnTo>
                  <a:pt x="1863193" y="258845"/>
                </a:lnTo>
                <a:cubicBezTo>
                  <a:pt x="1876588" y="266627"/>
                  <a:pt x="1888207" y="273301"/>
                  <a:pt x="1898051" y="278867"/>
                </a:cubicBezTo>
                <a:cubicBezTo>
                  <a:pt x="1902299" y="270790"/>
                  <a:pt x="1906517" y="262315"/>
                  <a:pt x="1910704" y="253441"/>
                </a:cubicBezTo>
                <a:lnTo>
                  <a:pt x="1918759" y="235474"/>
                </a:lnTo>
                <a:close/>
                <a:moveTo>
                  <a:pt x="1806150" y="235474"/>
                </a:moveTo>
                <a:lnTo>
                  <a:pt x="1806150" y="264310"/>
                </a:lnTo>
                <a:lnTo>
                  <a:pt x="1816499" y="235474"/>
                </a:lnTo>
                <a:close/>
                <a:moveTo>
                  <a:pt x="2041205" y="221940"/>
                </a:moveTo>
                <a:cubicBezTo>
                  <a:pt x="2040089" y="223645"/>
                  <a:pt x="2039531" y="227738"/>
                  <a:pt x="2039531" y="234218"/>
                </a:cubicBezTo>
                <a:cubicBezTo>
                  <a:pt x="2047189" y="309005"/>
                  <a:pt x="2059762" y="369978"/>
                  <a:pt x="2077250" y="417138"/>
                </a:cubicBezTo>
                <a:cubicBezTo>
                  <a:pt x="2098582" y="362102"/>
                  <a:pt x="2112147" y="297036"/>
                  <a:pt x="2117945" y="221940"/>
                </a:cubicBezTo>
                <a:close/>
                <a:moveTo>
                  <a:pt x="580522" y="164688"/>
                </a:moveTo>
                <a:cubicBezTo>
                  <a:pt x="627589" y="271720"/>
                  <a:pt x="671556" y="382488"/>
                  <a:pt x="712421" y="496993"/>
                </a:cubicBezTo>
                <a:lnTo>
                  <a:pt x="590010" y="544432"/>
                </a:lnTo>
                <a:cubicBezTo>
                  <a:pt x="546912" y="419106"/>
                  <a:pt x="506853" y="305191"/>
                  <a:pt x="469831" y="202685"/>
                </a:cubicBezTo>
                <a:close/>
                <a:moveTo>
                  <a:pt x="109993" y="164688"/>
                </a:moveTo>
                <a:lnTo>
                  <a:pt x="227986" y="196267"/>
                </a:lnTo>
                <a:cubicBezTo>
                  <a:pt x="196577" y="323112"/>
                  <a:pt x="160347" y="441121"/>
                  <a:pt x="119295" y="550292"/>
                </a:cubicBezTo>
                <a:cubicBezTo>
                  <a:pt x="101187" y="544432"/>
                  <a:pt x="77235" y="536603"/>
                  <a:pt x="47439" y="526805"/>
                </a:cubicBezTo>
                <a:cubicBezTo>
                  <a:pt x="26851" y="518558"/>
                  <a:pt x="11038" y="511318"/>
                  <a:pt x="0" y="505086"/>
                </a:cubicBezTo>
                <a:cubicBezTo>
                  <a:pt x="40958" y="396193"/>
                  <a:pt x="77623" y="282727"/>
                  <a:pt x="109993" y="164688"/>
                </a:cubicBezTo>
                <a:close/>
                <a:moveTo>
                  <a:pt x="1697785" y="120407"/>
                </a:moveTo>
                <a:lnTo>
                  <a:pt x="1639788" y="150549"/>
                </a:lnTo>
                <a:lnTo>
                  <a:pt x="1697785" y="150549"/>
                </a:lnTo>
                <a:close/>
                <a:moveTo>
                  <a:pt x="1806150" y="119923"/>
                </a:moveTo>
                <a:lnTo>
                  <a:pt x="1806150" y="150549"/>
                </a:lnTo>
                <a:lnTo>
                  <a:pt x="1861216" y="150549"/>
                </a:lnTo>
                <a:close/>
                <a:moveTo>
                  <a:pt x="297842" y="15906"/>
                </a:moveTo>
                <a:lnTo>
                  <a:pt x="426578" y="15906"/>
                </a:lnTo>
                <a:lnTo>
                  <a:pt x="426578" y="550106"/>
                </a:lnTo>
                <a:cubicBezTo>
                  <a:pt x="426578" y="639186"/>
                  <a:pt x="392875" y="686889"/>
                  <a:pt x="325468" y="693214"/>
                </a:cubicBezTo>
                <a:cubicBezTo>
                  <a:pt x="279921" y="695198"/>
                  <a:pt x="231350" y="696190"/>
                  <a:pt x="179756" y="696190"/>
                </a:cubicBezTo>
                <a:cubicBezTo>
                  <a:pt x="175105" y="672905"/>
                  <a:pt x="167881" y="644612"/>
                  <a:pt x="158083" y="611312"/>
                </a:cubicBezTo>
                <a:cubicBezTo>
                  <a:pt x="156099" y="601390"/>
                  <a:pt x="154052" y="589685"/>
                  <a:pt x="151944" y="576198"/>
                </a:cubicBezTo>
                <a:cubicBezTo>
                  <a:pt x="190949" y="582058"/>
                  <a:pt x="226017" y="584988"/>
                  <a:pt x="257147" y="584988"/>
                </a:cubicBezTo>
                <a:cubicBezTo>
                  <a:pt x="284277" y="584988"/>
                  <a:pt x="297842" y="567516"/>
                  <a:pt x="297842" y="532572"/>
                </a:cubicBezTo>
                <a:close/>
                <a:moveTo>
                  <a:pt x="1994185" y="8558"/>
                </a:moveTo>
                <a:lnTo>
                  <a:pt x="2103806" y="21255"/>
                </a:lnTo>
                <a:cubicBezTo>
                  <a:pt x="2095745" y="61376"/>
                  <a:pt x="2086024" y="95095"/>
                  <a:pt x="2074645" y="122411"/>
                </a:cubicBezTo>
                <a:lnTo>
                  <a:pt x="2249751" y="122411"/>
                </a:lnTo>
                <a:lnTo>
                  <a:pt x="2249751" y="221940"/>
                </a:lnTo>
                <a:lnTo>
                  <a:pt x="2219892" y="221940"/>
                </a:lnTo>
                <a:cubicBezTo>
                  <a:pt x="2212358" y="339328"/>
                  <a:pt x="2186313" y="436826"/>
                  <a:pt x="2141757" y="514434"/>
                </a:cubicBezTo>
                <a:cubicBezTo>
                  <a:pt x="2173290" y="548757"/>
                  <a:pt x="2210249" y="577825"/>
                  <a:pt x="2252634" y="601638"/>
                </a:cubicBezTo>
                <a:cubicBezTo>
                  <a:pt x="2233938" y="621079"/>
                  <a:pt x="2211521" y="653325"/>
                  <a:pt x="2185383" y="698376"/>
                </a:cubicBezTo>
                <a:cubicBezTo>
                  <a:pt x="2138750" y="667990"/>
                  <a:pt x="2102659" y="636861"/>
                  <a:pt x="2077110" y="604987"/>
                </a:cubicBezTo>
                <a:cubicBezTo>
                  <a:pt x="2038105" y="648674"/>
                  <a:pt x="1992449" y="682718"/>
                  <a:pt x="1940142" y="707120"/>
                </a:cubicBezTo>
                <a:cubicBezTo>
                  <a:pt x="1920143" y="679959"/>
                  <a:pt x="1901323" y="655635"/>
                  <a:pt x="1883680" y="634148"/>
                </a:cubicBezTo>
                <a:lnTo>
                  <a:pt x="1861728" y="675029"/>
                </a:lnTo>
                <a:cubicBezTo>
                  <a:pt x="1829668" y="658906"/>
                  <a:pt x="1797732" y="643341"/>
                  <a:pt x="1765920" y="628334"/>
                </a:cubicBezTo>
                <a:cubicBezTo>
                  <a:pt x="1717117" y="661076"/>
                  <a:pt x="1654392" y="684424"/>
                  <a:pt x="1577745" y="698376"/>
                </a:cubicBezTo>
                <a:cubicBezTo>
                  <a:pt x="1568723" y="667680"/>
                  <a:pt x="1556212" y="637124"/>
                  <a:pt x="1540213" y="606707"/>
                </a:cubicBezTo>
                <a:cubicBezTo>
                  <a:pt x="1591000" y="597778"/>
                  <a:pt x="1632827" y="589329"/>
                  <a:pt x="1665693" y="581360"/>
                </a:cubicBezTo>
                <a:cubicBezTo>
                  <a:pt x="1638005" y="571345"/>
                  <a:pt x="1604937" y="558354"/>
                  <a:pt x="1566490" y="542386"/>
                </a:cubicBezTo>
                <a:cubicBezTo>
                  <a:pt x="1582334" y="514728"/>
                  <a:pt x="1595946" y="492792"/>
                  <a:pt x="1607325" y="476576"/>
                </a:cubicBezTo>
                <a:lnTo>
                  <a:pt x="1551886" y="476576"/>
                </a:lnTo>
                <a:lnTo>
                  <a:pt x="1551886" y="391651"/>
                </a:lnTo>
                <a:lnTo>
                  <a:pt x="1644160" y="391651"/>
                </a:lnTo>
                <a:cubicBezTo>
                  <a:pt x="1644935" y="389263"/>
                  <a:pt x="1648253" y="381295"/>
                  <a:pt x="1654113" y="367745"/>
                </a:cubicBezTo>
                <a:cubicBezTo>
                  <a:pt x="1658236" y="355498"/>
                  <a:pt x="1661787" y="344119"/>
                  <a:pt x="1664763" y="333608"/>
                </a:cubicBezTo>
                <a:lnTo>
                  <a:pt x="1697785" y="336491"/>
                </a:lnTo>
                <a:lnTo>
                  <a:pt x="1697785" y="290541"/>
                </a:lnTo>
                <a:cubicBezTo>
                  <a:pt x="1674437" y="324151"/>
                  <a:pt x="1632858" y="357017"/>
                  <a:pt x="1573048" y="389139"/>
                </a:cubicBezTo>
                <a:cubicBezTo>
                  <a:pt x="1561173" y="354382"/>
                  <a:pt x="1549251" y="322539"/>
                  <a:pt x="1537283" y="293610"/>
                </a:cubicBezTo>
                <a:cubicBezTo>
                  <a:pt x="1586148" y="274852"/>
                  <a:pt x="1627975" y="255473"/>
                  <a:pt x="1662763" y="235474"/>
                </a:cubicBezTo>
                <a:lnTo>
                  <a:pt x="1557700" y="235474"/>
                </a:lnTo>
                <a:lnTo>
                  <a:pt x="1557700" y="150549"/>
                </a:lnTo>
                <a:lnTo>
                  <a:pt x="1613185" y="150549"/>
                </a:lnTo>
                <a:cubicBezTo>
                  <a:pt x="1600318" y="132318"/>
                  <a:pt x="1583776" y="106769"/>
                  <a:pt x="1563560" y="73903"/>
                </a:cubicBezTo>
                <a:lnTo>
                  <a:pt x="1635695" y="27905"/>
                </a:lnTo>
                <a:cubicBezTo>
                  <a:pt x="1650532" y="44509"/>
                  <a:pt x="1666502" y="65682"/>
                  <a:pt x="1683605" y="91425"/>
                </a:cubicBezTo>
                <a:lnTo>
                  <a:pt x="1697785" y="113540"/>
                </a:lnTo>
                <a:lnTo>
                  <a:pt x="1697785" y="13348"/>
                </a:lnTo>
                <a:lnTo>
                  <a:pt x="1806150" y="13348"/>
                </a:lnTo>
                <a:lnTo>
                  <a:pt x="1806150" y="113401"/>
                </a:lnTo>
                <a:lnTo>
                  <a:pt x="1812684" y="104130"/>
                </a:lnTo>
                <a:cubicBezTo>
                  <a:pt x="1823219" y="88800"/>
                  <a:pt x="1835846" y="69345"/>
                  <a:pt x="1850566" y="45765"/>
                </a:cubicBezTo>
                <a:cubicBezTo>
                  <a:pt x="1856240" y="40153"/>
                  <a:pt x="1861387" y="33223"/>
                  <a:pt x="1866007" y="24975"/>
                </a:cubicBezTo>
                <a:lnTo>
                  <a:pt x="1943304" y="73717"/>
                </a:lnTo>
                <a:cubicBezTo>
                  <a:pt x="1934406" y="91483"/>
                  <a:pt x="1921166" y="113063"/>
                  <a:pt x="1903586" y="138457"/>
                </a:cubicBezTo>
                <a:cubicBezTo>
                  <a:pt x="1899772" y="143216"/>
                  <a:pt x="1896555" y="146604"/>
                  <a:pt x="1893935" y="148619"/>
                </a:cubicBezTo>
                <a:lnTo>
                  <a:pt x="1890565" y="150549"/>
                </a:lnTo>
                <a:lnTo>
                  <a:pt x="1925771" y="150549"/>
                </a:lnTo>
                <a:lnTo>
                  <a:pt x="1925771" y="219246"/>
                </a:lnTo>
                <a:lnTo>
                  <a:pt x="1935464" y="195421"/>
                </a:lnTo>
                <a:cubicBezTo>
                  <a:pt x="1955795" y="143089"/>
                  <a:pt x="1975368" y="80801"/>
                  <a:pt x="1994185" y="8558"/>
                </a:cubicBezTo>
                <a:close/>
                <a:moveTo>
                  <a:pt x="2674134" y="0"/>
                </a:moveTo>
                <a:cubicBezTo>
                  <a:pt x="2683188" y="12340"/>
                  <a:pt x="2693792" y="29657"/>
                  <a:pt x="2705946" y="51950"/>
                </a:cubicBezTo>
                <a:cubicBezTo>
                  <a:pt x="2722441" y="77623"/>
                  <a:pt x="2736037" y="100676"/>
                  <a:pt x="2746734" y="121109"/>
                </a:cubicBezTo>
                <a:lnTo>
                  <a:pt x="2697203" y="134318"/>
                </a:lnTo>
                <a:lnTo>
                  <a:pt x="2767338" y="134318"/>
                </a:lnTo>
                <a:cubicBezTo>
                  <a:pt x="2782810" y="113637"/>
                  <a:pt x="2804405" y="81515"/>
                  <a:pt x="2832125" y="37951"/>
                </a:cubicBezTo>
                <a:cubicBezTo>
                  <a:pt x="2837923" y="28371"/>
                  <a:pt x="2844698" y="19611"/>
                  <a:pt x="2852449" y="11674"/>
                </a:cubicBezTo>
                <a:lnTo>
                  <a:pt x="2956582" y="72275"/>
                </a:lnTo>
                <a:cubicBezTo>
                  <a:pt x="2949761" y="83964"/>
                  <a:pt x="2940273" y="96940"/>
                  <a:pt x="2928119" y="111203"/>
                </a:cubicBezTo>
                <a:cubicBezTo>
                  <a:pt x="2914600" y="126675"/>
                  <a:pt x="2905624" y="134380"/>
                  <a:pt x="2901190" y="134318"/>
                </a:cubicBezTo>
                <a:lnTo>
                  <a:pt x="3000300" y="134318"/>
                </a:lnTo>
                <a:lnTo>
                  <a:pt x="3000300" y="321376"/>
                </a:lnTo>
                <a:lnTo>
                  <a:pt x="2886075" y="321376"/>
                </a:lnTo>
                <a:lnTo>
                  <a:pt x="2886075" y="233846"/>
                </a:lnTo>
                <a:lnTo>
                  <a:pt x="2449636" y="233846"/>
                </a:lnTo>
                <a:lnTo>
                  <a:pt x="2449636" y="321376"/>
                </a:lnTo>
                <a:lnTo>
                  <a:pt x="2335411" y="321376"/>
                </a:lnTo>
                <a:lnTo>
                  <a:pt x="2335411" y="134318"/>
                </a:lnTo>
                <a:lnTo>
                  <a:pt x="2449078" y="134318"/>
                </a:lnTo>
                <a:cubicBezTo>
                  <a:pt x="2430847" y="114815"/>
                  <a:pt x="2410445" y="91529"/>
                  <a:pt x="2387873" y="64461"/>
                </a:cubicBezTo>
                <a:lnTo>
                  <a:pt x="2471170" y="5860"/>
                </a:lnTo>
                <a:cubicBezTo>
                  <a:pt x="2504811" y="41579"/>
                  <a:pt x="2536437" y="80553"/>
                  <a:pt x="2566048" y="122783"/>
                </a:cubicBezTo>
                <a:lnTo>
                  <a:pt x="2533957" y="134318"/>
                </a:lnTo>
                <a:lnTo>
                  <a:pt x="2632695" y="134318"/>
                </a:lnTo>
                <a:cubicBezTo>
                  <a:pt x="2625750" y="127837"/>
                  <a:pt x="2614510" y="111947"/>
                  <a:pt x="2598976" y="86646"/>
                </a:cubicBezTo>
                <a:cubicBezTo>
                  <a:pt x="2588992" y="70616"/>
                  <a:pt x="2581768" y="56663"/>
                  <a:pt x="2577303" y="44788"/>
                </a:cubicBezTo>
                <a:close/>
                <a:moveTo>
                  <a:pt x="1131084" y="0"/>
                </a:moveTo>
                <a:cubicBezTo>
                  <a:pt x="1140138" y="12340"/>
                  <a:pt x="1150742" y="29657"/>
                  <a:pt x="1162896" y="51950"/>
                </a:cubicBezTo>
                <a:cubicBezTo>
                  <a:pt x="1179391" y="77623"/>
                  <a:pt x="1192987" y="100676"/>
                  <a:pt x="1203684" y="121109"/>
                </a:cubicBezTo>
                <a:lnTo>
                  <a:pt x="1154153" y="134318"/>
                </a:lnTo>
                <a:lnTo>
                  <a:pt x="1224288" y="134318"/>
                </a:lnTo>
                <a:cubicBezTo>
                  <a:pt x="1239760" y="113637"/>
                  <a:pt x="1261355" y="81515"/>
                  <a:pt x="1289075" y="37951"/>
                </a:cubicBezTo>
                <a:cubicBezTo>
                  <a:pt x="1294873" y="28371"/>
                  <a:pt x="1301647" y="19611"/>
                  <a:pt x="1309399" y="11674"/>
                </a:cubicBezTo>
                <a:lnTo>
                  <a:pt x="1413532" y="72275"/>
                </a:lnTo>
                <a:cubicBezTo>
                  <a:pt x="1406711" y="83964"/>
                  <a:pt x="1397223" y="96940"/>
                  <a:pt x="1385069" y="111203"/>
                </a:cubicBezTo>
                <a:cubicBezTo>
                  <a:pt x="1371550" y="126675"/>
                  <a:pt x="1362574" y="134380"/>
                  <a:pt x="1358140" y="134318"/>
                </a:cubicBezTo>
                <a:lnTo>
                  <a:pt x="1457250" y="134318"/>
                </a:lnTo>
                <a:lnTo>
                  <a:pt x="1457250" y="321376"/>
                </a:lnTo>
                <a:lnTo>
                  <a:pt x="1343025" y="321376"/>
                </a:lnTo>
                <a:lnTo>
                  <a:pt x="1343025" y="233846"/>
                </a:lnTo>
                <a:lnTo>
                  <a:pt x="906586" y="233846"/>
                </a:lnTo>
                <a:lnTo>
                  <a:pt x="906586" y="321376"/>
                </a:lnTo>
                <a:lnTo>
                  <a:pt x="792361" y="321376"/>
                </a:lnTo>
                <a:lnTo>
                  <a:pt x="792361" y="134318"/>
                </a:lnTo>
                <a:lnTo>
                  <a:pt x="906028" y="134318"/>
                </a:lnTo>
                <a:cubicBezTo>
                  <a:pt x="887797" y="114815"/>
                  <a:pt x="867395" y="91529"/>
                  <a:pt x="844823" y="64461"/>
                </a:cubicBezTo>
                <a:lnTo>
                  <a:pt x="928120" y="5860"/>
                </a:lnTo>
                <a:cubicBezTo>
                  <a:pt x="961761" y="41579"/>
                  <a:pt x="993387" y="80553"/>
                  <a:pt x="1022998" y="122783"/>
                </a:cubicBezTo>
                <a:lnTo>
                  <a:pt x="990907" y="134318"/>
                </a:lnTo>
                <a:lnTo>
                  <a:pt x="1089645" y="134318"/>
                </a:lnTo>
                <a:cubicBezTo>
                  <a:pt x="1082700" y="127837"/>
                  <a:pt x="1071460" y="111947"/>
                  <a:pt x="1055926" y="86646"/>
                </a:cubicBezTo>
                <a:cubicBezTo>
                  <a:pt x="1045942" y="70616"/>
                  <a:pt x="1038718" y="56663"/>
                  <a:pt x="1034253" y="44788"/>
                </a:cubicBez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文本框 4"/>
          <p:cNvSpPr txBox="1"/>
          <p:nvPr userDrawn="1"/>
        </p:nvSpPr>
        <p:spPr>
          <a:xfrm>
            <a:off x="2925902" y="5114169"/>
            <a:ext cx="63401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>
                <a:solidFill>
                  <a:srgbClr val="A1C450"/>
                </a:solidFill>
              </a:rPr>
              <a:t>基础到培优，名师一帮到底</a:t>
            </a:r>
            <a:endParaRPr lang="zh-CN" altLang="en-US" sz="4000" dirty="0">
              <a:solidFill>
                <a:srgbClr val="A1C450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PT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圆角矩形 319"/>
          <p:cNvSpPr/>
          <p:nvPr userDrawn="1"/>
        </p:nvSpPr>
        <p:spPr>
          <a:xfrm>
            <a:off x="2172176" y="2013141"/>
            <a:ext cx="7847649" cy="2616302"/>
          </a:xfrm>
          <a:prstGeom prst="roundRect">
            <a:avLst>
              <a:gd name="adj" fmla="val 50000"/>
            </a:avLst>
          </a:prstGeom>
          <a:solidFill>
            <a:srgbClr val="82A3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321" name="直接连接符 320"/>
          <p:cNvCxnSpPr/>
          <p:nvPr userDrawn="1"/>
        </p:nvCxnSpPr>
        <p:spPr>
          <a:xfrm>
            <a:off x="3504002" y="3467415"/>
            <a:ext cx="5183996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 userDrawn="1"/>
        </p:nvSpPr>
        <p:spPr>
          <a:xfrm>
            <a:off x="4111888" y="4141827"/>
            <a:ext cx="40885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>
              <a:solidFill>
                <a:srgbClr val="82A337"/>
              </a:solidFill>
            </a:endParaRPr>
          </a:p>
        </p:txBody>
      </p:sp>
      <p:sp>
        <p:nvSpPr>
          <p:cNvPr id="5" name="文本框 4"/>
          <p:cNvSpPr txBox="1"/>
          <p:nvPr userDrawn="1"/>
        </p:nvSpPr>
        <p:spPr>
          <a:xfrm>
            <a:off x="3887028" y="4185406"/>
            <a:ext cx="4352049" cy="372821"/>
          </a:xfrm>
          <a:prstGeom prst="rect">
            <a:avLst/>
          </a:prstGeom>
          <a:solidFill>
            <a:srgbClr val="82A337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学习目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227965" y="402590"/>
            <a:ext cx="11735435" cy="6332855"/>
          </a:xfrm>
          <a:prstGeom prst="roundRect">
            <a:avLst>
              <a:gd name="adj" fmla="val 147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4" name="矩形 313" hidden="1"/>
          <p:cNvSpPr/>
          <p:nvPr userDrawn="1"/>
        </p:nvSpPr>
        <p:spPr>
          <a:xfrm>
            <a:off x="123461" y="346497"/>
            <a:ext cx="11953078" cy="6396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4" name="矩形 323"/>
          <p:cNvSpPr/>
          <p:nvPr userDrawn="1"/>
        </p:nvSpPr>
        <p:spPr>
          <a:xfrm>
            <a:off x="560070" y="14605"/>
            <a:ext cx="190436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</a:rPr>
              <a:t>学习目标</a:t>
            </a:r>
            <a:endParaRPr lang="zh-CN" altLang="en-US" sz="3200" b="1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课堂导入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333375" y="262890"/>
            <a:ext cx="11735435" cy="6332855"/>
          </a:xfrm>
          <a:prstGeom prst="roundRect">
            <a:avLst>
              <a:gd name="adj" fmla="val 147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4" name="矩形 313" hidden="1"/>
          <p:cNvSpPr/>
          <p:nvPr userDrawn="1"/>
        </p:nvSpPr>
        <p:spPr>
          <a:xfrm>
            <a:off x="123461" y="346497"/>
            <a:ext cx="11953078" cy="6396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4" name="矩形 323"/>
          <p:cNvSpPr/>
          <p:nvPr userDrawn="1"/>
        </p:nvSpPr>
        <p:spPr>
          <a:xfrm>
            <a:off x="560070" y="14605"/>
            <a:ext cx="190436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</a:rPr>
              <a:t>课堂导入</a:t>
            </a:r>
            <a:endParaRPr lang="zh-CN" altLang="en-US" sz="3200" b="1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新知探究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227965" y="262890"/>
            <a:ext cx="11735435" cy="6332855"/>
          </a:xfrm>
          <a:prstGeom prst="roundRect">
            <a:avLst>
              <a:gd name="adj" fmla="val 147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4" name="矩形 313" hidden="1"/>
          <p:cNvSpPr/>
          <p:nvPr userDrawn="1"/>
        </p:nvSpPr>
        <p:spPr>
          <a:xfrm>
            <a:off x="123461" y="346497"/>
            <a:ext cx="11953078" cy="6396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4" name="矩形 323"/>
          <p:cNvSpPr/>
          <p:nvPr userDrawn="1"/>
        </p:nvSpPr>
        <p:spPr>
          <a:xfrm>
            <a:off x="560070" y="14605"/>
            <a:ext cx="190436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</a:rPr>
              <a:t>新知探究</a:t>
            </a:r>
            <a:endParaRPr lang="zh-CN" altLang="en-US" sz="3200" b="1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课堂练习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228600" y="262255"/>
            <a:ext cx="11735435" cy="6332855"/>
          </a:xfrm>
          <a:prstGeom prst="roundRect">
            <a:avLst>
              <a:gd name="adj" fmla="val 147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4" name="矩形 313" hidden="1"/>
          <p:cNvSpPr/>
          <p:nvPr userDrawn="1"/>
        </p:nvSpPr>
        <p:spPr>
          <a:xfrm>
            <a:off x="123461" y="346497"/>
            <a:ext cx="11953078" cy="6396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4" name="矩形 323"/>
          <p:cNvSpPr/>
          <p:nvPr userDrawn="1"/>
        </p:nvSpPr>
        <p:spPr>
          <a:xfrm>
            <a:off x="560070" y="14605"/>
            <a:ext cx="190436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</a:rPr>
              <a:t>课堂练习</a:t>
            </a:r>
            <a:endParaRPr lang="zh-CN" altLang="en-US" sz="3200" b="1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课堂小结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227965" y="262255"/>
            <a:ext cx="11735435" cy="6332855"/>
          </a:xfrm>
          <a:prstGeom prst="roundRect">
            <a:avLst>
              <a:gd name="adj" fmla="val 147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4" name="矩形 313" hidden="1"/>
          <p:cNvSpPr/>
          <p:nvPr userDrawn="1"/>
        </p:nvSpPr>
        <p:spPr>
          <a:xfrm>
            <a:off x="123461" y="346497"/>
            <a:ext cx="11953078" cy="6396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4" name="矩形 323"/>
          <p:cNvSpPr/>
          <p:nvPr userDrawn="1"/>
        </p:nvSpPr>
        <p:spPr>
          <a:xfrm>
            <a:off x="560070" y="14605"/>
            <a:ext cx="190436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</a:rPr>
              <a:t>课堂小结</a:t>
            </a:r>
            <a:endParaRPr lang="zh-CN" altLang="en-US" sz="3200" b="1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课后作业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227965" y="262890"/>
            <a:ext cx="11735435" cy="6332855"/>
          </a:xfrm>
          <a:prstGeom prst="roundRect">
            <a:avLst>
              <a:gd name="adj" fmla="val 147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4" name="矩形 313" hidden="1"/>
          <p:cNvSpPr/>
          <p:nvPr userDrawn="1"/>
        </p:nvSpPr>
        <p:spPr>
          <a:xfrm>
            <a:off x="123461" y="346497"/>
            <a:ext cx="11953078" cy="6396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4" name="矩形 323"/>
          <p:cNvSpPr/>
          <p:nvPr userDrawn="1"/>
        </p:nvSpPr>
        <p:spPr>
          <a:xfrm>
            <a:off x="560070" y="14605"/>
            <a:ext cx="190436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</a:rPr>
              <a:t>课后作业</a:t>
            </a:r>
            <a:endParaRPr lang="zh-CN" altLang="en-US" sz="3200" b="1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A1C4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5.xml"/><Relationship Id="rId7" Type="http://schemas.openxmlformats.org/officeDocument/2006/relationships/image" Target="../media/image20.png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jpe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2.png"/><Relationship Id="rId1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24.png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40693" y="2531299"/>
            <a:ext cx="75788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prstClr val="white"/>
                </a:solidFill>
                <a:latin typeface="+mn-ea"/>
              </a:rPr>
              <a:t>第</a:t>
            </a:r>
            <a:r>
              <a:rPr lang="en-US" altLang="zh-CN" sz="3600" b="1" dirty="0" smtClean="0">
                <a:solidFill>
                  <a:prstClr val="white"/>
                </a:solidFill>
                <a:latin typeface="+mn-ea"/>
              </a:rPr>
              <a:t>1</a:t>
            </a:r>
            <a:r>
              <a:rPr lang="zh-CN" altLang="en-US" sz="3600" b="1" dirty="0" smtClean="0">
                <a:solidFill>
                  <a:prstClr val="white"/>
                </a:solidFill>
                <a:latin typeface="+mn-ea"/>
              </a:rPr>
              <a:t>单元  </a:t>
            </a:r>
            <a:r>
              <a:rPr lang="zh-CN" altLang="en-US" sz="3600" b="1" dirty="0">
                <a:solidFill>
                  <a:prstClr val="white"/>
                </a:solidFill>
                <a:latin typeface="+mn-ea"/>
              </a:rPr>
              <a:t>厘米、分米、米</a:t>
            </a:r>
            <a:endParaRPr lang="zh-CN" altLang="en-US" sz="3600" b="1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91347" y="3684151"/>
            <a:ext cx="387750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prstClr val="white"/>
                </a:solidFill>
                <a:latin typeface="+mn-ea"/>
              </a:rPr>
              <a:t>认</a:t>
            </a:r>
            <a:r>
              <a:rPr lang="zh-CN" altLang="en-US" sz="4400" b="1" dirty="0" smtClean="0">
                <a:solidFill>
                  <a:prstClr val="white"/>
                </a:solidFill>
                <a:latin typeface="+mn-ea"/>
              </a:rPr>
              <a:t>识厘</a:t>
            </a:r>
            <a:r>
              <a:rPr lang="zh-CN" altLang="en-US" sz="4400" b="1" dirty="0" smtClean="0">
                <a:solidFill>
                  <a:prstClr val="white"/>
                </a:solidFill>
                <a:latin typeface="+mn-ea"/>
              </a:rPr>
              <a:t>米</a:t>
            </a:r>
            <a:endParaRPr lang="en-US" altLang="zh-CN" sz="4400" b="1" dirty="0">
              <a:solidFill>
                <a:prstClr val="white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434348" y="1696526"/>
            <a:ext cx="6291617" cy="1810669"/>
          </a:xfrm>
          <a:prstGeom prst="roundRect">
            <a:avLst/>
          </a:prstGeom>
        </p:spPr>
      </p:pic>
      <p:sp>
        <p:nvSpPr>
          <p:cNvPr id="10" name="矩形 1"/>
          <p:cNvSpPr>
            <a:spLocks noChangeArrowheads="1"/>
          </p:cNvSpPr>
          <p:nvPr/>
        </p:nvSpPr>
        <p:spPr bwMode="auto">
          <a:xfrm>
            <a:off x="637587" y="819966"/>
            <a:ext cx="97963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 smtClean="0">
                <a:latin typeface="+mn-ea"/>
                <a:ea typeface="+mn-ea"/>
              </a:rPr>
              <a:t>在直尺上找出</a:t>
            </a:r>
            <a:r>
              <a:rPr lang="en-US" altLang="zh-CN" sz="2800" dirty="0" smtClean="0">
                <a:latin typeface="+mn-ea"/>
                <a:ea typeface="+mn-ea"/>
              </a:rPr>
              <a:t>2</a:t>
            </a:r>
            <a:r>
              <a:rPr lang="zh-CN" altLang="en-US" sz="2800" dirty="0" smtClean="0">
                <a:latin typeface="+mn-ea"/>
                <a:ea typeface="+mn-ea"/>
              </a:rPr>
              <a:t>厘米、</a:t>
            </a:r>
            <a:r>
              <a:rPr lang="en-US" altLang="zh-CN" sz="2800" dirty="0" smtClean="0">
                <a:latin typeface="+mn-ea"/>
                <a:ea typeface="+mn-ea"/>
              </a:rPr>
              <a:t>3</a:t>
            </a:r>
            <a:r>
              <a:rPr lang="zh-CN" altLang="en-US" sz="2800" dirty="0" smtClean="0">
                <a:latin typeface="+mn-ea"/>
                <a:ea typeface="+mn-ea"/>
              </a:rPr>
              <a:t>厘米 </a:t>
            </a:r>
            <a:r>
              <a:rPr lang="en-US" altLang="zh-CN" sz="2800" b="1" baseline="30000" dirty="0" smtClean="0">
                <a:latin typeface="+mn-ea"/>
                <a:ea typeface="+mn-ea"/>
              </a:rPr>
              <a:t>…… </a:t>
            </a:r>
            <a:r>
              <a:rPr lang="zh-CN" altLang="en-US" sz="2800" dirty="0" smtClean="0">
                <a:latin typeface="+mn-ea"/>
                <a:ea typeface="+mn-ea"/>
              </a:rPr>
              <a:t>的长度，用手比一比。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11" name="左大括号 10"/>
          <p:cNvSpPr/>
          <p:nvPr/>
        </p:nvSpPr>
        <p:spPr>
          <a:xfrm rot="5400000">
            <a:off x="4174066" y="1079412"/>
            <a:ext cx="303404" cy="2687023"/>
          </a:xfrm>
          <a:prstGeom prst="leftBrac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824046" y="1718042"/>
            <a:ext cx="12186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4</a:t>
            </a:r>
            <a:r>
              <a:rPr lang="zh-CN" altLang="en-US" sz="2800" dirty="0" smtClean="0">
                <a:latin typeface="+mn-ea"/>
              </a:rPr>
              <a:t>厘米 </a:t>
            </a:r>
            <a:endParaRPr lang="zh-CN" altLang="en-US" sz="2800" dirty="0"/>
          </a:p>
        </p:txBody>
      </p:sp>
      <p:sp>
        <p:nvSpPr>
          <p:cNvPr id="15" name="圆角矩形标注 14"/>
          <p:cNvSpPr/>
          <p:nvPr/>
        </p:nvSpPr>
        <p:spPr>
          <a:xfrm>
            <a:off x="2143760" y="4245610"/>
            <a:ext cx="3898265" cy="828675"/>
          </a:xfrm>
          <a:prstGeom prst="wedgeRoundRectCallout">
            <a:avLst>
              <a:gd name="adj1" fmla="val -57847"/>
              <a:gd name="adj2" fmla="val 29511"/>
              <a:gd name="adj3" fmla="val 16667"/>
            </a:avLst>
          </a:prstGeom>
          <a:solidFill>
            <a:srgbClr val="E1EF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+mn-ea"/>
              </a:rPr>
              <a:t>直尺上从</a:t>
            </a:r>
            <a:r>
              <a:rPr lang="en-US" altLang="zh-CN" sz="2800" dirty="0">
                <a:solidFill>
                  <a:schemeClr val="tx1"/>
                </a:solidFill>
                <a:latin typeface="+mn-ea"/>
              </a:rPr>
              <a:t>0</a:t>
            </a:r>
            <a:r>
              <a:rPr lang="zh-CN" altLang="en-US" sz="2800" dirty="0" smtClean="0">
                <a:solidFill>
                  <a:schemeClr val="tx1"/>
                </a:solidFill>
                <a:latin typeface="+mn-ea"/>
              </a:rPr>
              <a:t>到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</a:rPr>
              <a:t>4</a:t>
            </a:r>
            <a:r>
              <a:rPr lang="zh-CN" altLang="en-US" sz="2800" dirty="0" smtClean="0">
                <a:solidFill>
                  <a:schemeClr val="tx1"/>
                </a:solidFill>
                <a:latin typeface="+mn-ea"/>
              </a:rPr>
              <a:t>是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</a:rPr>
              <a:t>4</a:t>
            </a:r>
            <a:r>
              <a:rPr lang="zh-CN" altLang="en-US" sz="2800" dirty="0" smtClean="0">
                <a:solidFill>
                  <a:schemeClr val="tx1"/>
                </a:solidFill>
                <a:latin typeface="+mn-ea"/>
              </a:rPr>
              <a:t>厘米。</a:t>
            </a:r>
            <a:endParaRPr lang="zh-CN" altLang="en-US" sz="2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8" name="圆角矩形标注 17"/>
          <p:cNvSpPr/>
          <p:nvPr/>
        </p:nvSpPr>
        <p:spPr>
          <a:xfrm>
            <a:off x="6666865" y="4845050"/>
            <a:ext cx="3199765" cy="833755"/>
          </a:xfrm>
          <a:prstGeom prst="wedgeRoundRectCallout">
            <a:avLst>
              <a:gd name="adj1" fmla="val 60716"/>
              <a:gd name="adj2" fmla="val -14689"/>
              <a:gd name="adj3" fmla="val 16667"/>
            </a:avLst>
          </a:prstGeom>
          <a:solidFill>
            <a:srgbClr val="FFF4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/>
                </a:solidFill>
                <a:latin typeface="+mn-ea"/>
              </a:rPr>
              <a:t>从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</a:rPr>
              <a:t>4</a:t>
            </a:r>
            <a:r>
              <a:rPr lang="zh-CN" altLang="en-US" sz="2800" dirty="0" smtClean="0">
                <a:solidFill>
                  <a:schemeClr val="tx1"/>
                </a:solidFill>
                <a:latin typeface="+mn-ea"/>
              </a:rPr>
              <a:t>到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</a:rPr>
              <a:t>8</a:t>
            </a:r>
            <a:r>
              <a:rPr lang="zh-CN" altLang="en-US" sz="2800" dirty="0" smtClean="0">
                <a:solidFill>
                  <a:schemeClr val="tx1"/>
                </a:solidFill>
                <a:latin typeface="+mn-ea"/>
              </a:rPr>
              <a:t>也是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</a:rPr>
              <a:t>4</a:t>
            </a:r>
            <a:r>
              <a:rPr lang="zh-CN" altLang="en-US" sz="2800" dirty="0" smtClean="0">
                <a:solidFill>
                  <a:schemeClr val="tx1"/>
                </a:solidFill>
                <a:latin typeface="+mn-ea"/>
              </a:rPr>
              <a:t>厘米。</a:t>
            </a:r>
            <a:endParaRPr lang="zh-CN" altLang="en-US" sz="2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7035800" y="766445"/>
            <a:ext cx="1839595" cy="62166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左大括号 19"/>
          <p:cNvSpPr/>
          <p:nvPr/>
        </p:nvSpPr>
        <p:spPr>
          <a:xfrm rot="5400000">
            <a:off x="6861090" y="1081865"/>
            <a:ext cx="303404" cy="2687023"/>
          </a:xfrm>
          <a:prstGeom prst="leftBrac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511070" y="1720495"/>
            <a:ext cx="12186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4</a:t>
            </a:r>
            <a:r>
              <a:rPr lang="zh-CN" altLang="en-US" sz="2800" dirty="0" smtClean="0">
                <a:latin typeface="+mn-ea"/>
              </a:rPr>
              <a:t>厘米 </a:t>
            </a:r>
            <a:endParaRPr lang="zh-CN" altLang="en-US" sz="2800" dirty="0"/>
          </a:p>
        </p:txBody>
      </p:sp>
      <p:sp>
        <p:nvSpPr>
          <p:cNvPr id="22" name="圆角矩形 21"/>
          <p:cNvSpPr/>
          <p:nvPr/>
        </p:nvSpPr>
        <p:spPr>
          <a:xfrm>
            <a:off x="5057995" y="763957"/>
            <a:ext cx="611285" cy="621559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P spid="19" grpId="0" bldLvl="0" animBg="1"/>
      <p:bldP spid="20" grpId="0" animBg="1"/>
      <p:bldP spid="21" grpId="0"/>
      <p:bldP spid="2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133135" y="3912608"/>
            <a:ext cx="6291617" cy="1810669"/>
          </a:xfrm>
          <a:prstGeom prst="roundRect">
            <a:avLst/>
          </a:prstGeom>
        </p:spPr>
      </p:pic>
      <p:grpSp>
        <p:nvGrpSpPr>
          <p:cNvPr id="11" name="组合 10"/>
          <p:cNvGrpSpPr/>
          <p:nvPr/>
        </p:nvGrpSpPr>
        <p:grpSpPr bwMode="auto">
          <a:xfrm>
            <a:off x="469257" y="699245"/>
            <a:ext cx="10664908" cy="885825"/>
            <a:chOff x="922002" y="1898650"/>
            <a:chExt cx="10664908" cy="885114"/>
          </a:xfrm>
        </p:grpSpPr>
        <p:sp>
          <p:nvSpPr>
            <p:cNvPr id="12" name="矩形 1"/>
            <p:cNvSpPr>
              <a:spLocks noChangeArrowheads="1"/>
            </p:cNvSpPr>
            <p:nvPr/>
          </p:nvSpPr>
          <p:spPr bwMode="auto">
            <a:xfrm>
              <a:off x="1790550" y="2019274"/>
              <a:ext cx="9796360" cy="522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800" dirty="0" smtClean="0">
                  <a:latin typeface="+mn-ea"/>
                  <a:ea typeface="+mn-ea"/>
                </a:rPr>
                <a:t>(1) </a:t>
              </a:r>
              <a:r>
                <a:rPr lang="zh-CN" altLang="en-US" sz="2800" dirty="0" smtClean="0">
                  <a:latin typeface="+mn-ea"/>
                  <a:ea typeface="+mn-ea"/>
                </a:rPr>
                <a:t>测量一块橡皮的长度。</a:t>
              </a:r>
              <a:endParaRPr lang="zh-CN" altLang="en-US" sz="2800" dirty="0">
                <a:latin typeface="+mn-ea"/>
                <a:ea typeface="+mn-ea"/>
              </a:endParaRPr>
            </a:p>
          </p:txBody>
        </p:sp>
        <p:pic>
          <p:nvPicPr>
            <p:cNvPr id="13" name="Picture 18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922002" y="1898650"/>
              <a:ext cx="796467" cy="8851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5" name="AutoShape 27"/>
          <p:cNvSpPr/>
          <p:nvPr/>
        </p:nvSpPr>
        <p:spPr>
          <a:xfrm>
            <a:off x="3969385" y="1584960"/>
            <a:ext cx="4984115" cy="1453515"/>
          </a:xfrm>
          <a:prstGeom prst="wedgeRoundRectCallout">
            <a:avLst>
              <a:gd name="adj1" fmla="val 57882"/>
              <a:gd name="adj2" fmla="val 31024"/>
              <a:gd name="adj3" fmla="val 16667"/>
            </a:avLst>
          </a:prstGeom>
          <a:solidFill>
            <a:srgbClr val="D57373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+mn-ea"/>
              </a:rPr>
              <a:t>先用直尺测量自己橡皮的长，然后交流测量的方法和结果。</a:t>
            </a:r>
            <a:endParaRPr lang="zh-CN" altLang="en-US" sz="2800" dirty="0">
              <a:latin typeface="+mn-ea"/>
            </a:endParaRPr>
          </a:p>
        </p:txBody>
      </p:sp>
      <p:sp>
        <p:nvSpPr>
          <p:cNvPr id="18" name="下箭头 17"/>
          <p:cNvSpPr/>
          <p:nvPr/>
        </p:nvSpPr>
        <p:spPr>
          <a:xfrm flipV="1">
            <a:off x="2573444" y="5524224"/>
            <a:ext cx="183151" cy="409821"/>
          </a:xfrm>
          <a:prstGeom prst="downArrow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1122947" y="5933977"/>
            <a:ext cx="30481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+mn-ea"/>
              </a:rPr>
              <a:t>左端与</a:t>
            </a:r>
            <a:r>
              <a:rPr lang="en-US" altLang="zh-CN" sz="2800" dirty="0" smtClean="0">
                <a:solidFill>
                  <a:srgbClr val="FF0000"/>
                </a:solidFill>
                <a:latin typeface="+mn-ea"/>
              </a:rPr>
              <a:t>0</a:t>
            </a:r>
            <a:r>
              <a:rPr lang="zh-CN" altLang="en-US" sz="2800" dirty="0" smtClean="0">
                <a:solidFill>
                  <a:srgbClr val="FF0000"/>
                </a:solidFill>
                <a:latin typeface="+mn-ea"/>
              </a:rPr>
              <a:t>刻度对齐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0" name="下箭头 19"/>
          <p:cNvSpPr/>
          <p:nvPr/>
        </p:nvSpPr>
        <p:spPr>
          <a:xfrm flipV="1">
            <a:off x="5279081" y="5501107"/>
            <a:ext cx="183151" cy="409821"/>
          </a:xfrm>
          <a:prstGeom prst="downArrow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4456181" y="5940486"/>
            <a:ext cx="34639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+mn-ea"/>
              </a:rPr>
              <a:t>右端刚好与</a:t>
            </a:r>
            <a:r>
              <a:rPr lang="en-US" altLang="zh-CN" sz="2800" dirty="0" smtClean="0">
                <a:solidFill>
                  <a:srgbClr val="FF0000"/>
                </a:solidFill>
                <a:latin typeface="+mn-ea"/>
              </a:rPr>
              <a:t>4</a:t>
            </a:r>
            <a:r>
              <a:rPr lang="zh-CN" altLang="en-US" sz="2800" dirty="0" smtClean="0">
                <a:solidFill>
                  <a:srgbClr val="FF0000"/>
                </a:solidFill>
                <a:latin typeface="+mn-ea"/>
              </a:rPr>
              <a:t>对齐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639853" y="3467037"/>
            <a:ext cx="3391832" cy="1317488"/>
          </a:xfrm>
          <a:prstGeom prst="roundRect">
            <a:avLst>
              <a:gd name="adj" fmla="val 5206"/>
            </a:avLst>
          </a:prstGeom>
        </p:spPr>
      </p:pic>
      <p:cxnSp>
        <p:nvCxnSpPr>
          <p:cNvPr id="22" name="直接连接符 21"/>
          <p:cNvCxnSpPr/>
          <p:nvPr/>
        </p:nvCxnSpPr>
        <p:spPr>
          <a:xfrm>
            <a:off x="2679452" y="4235553"/>
            <a:ext cx="0" cy="7200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5370657" y="4235553"/>
            <a:ext cx="0" cy="7200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圆角矩形标注 23"/>
          <p:cNvSpPr/>
          <p:nvPr/>
        </p:nvSpPr>
        <p:spPr>
          <a:xfrm>
            <a:off x="5919556" y="3955640"/>
            <a:ext cx="5834479" cy="768810"/>
          </a:xfrm>
          <a:prstGeom prst="wedgeRoundRectCallout">
            <a:avLst>
              <a:gd name="adj1" fmla="val -58603"/>
              <a:gd name="adj2" fmla="val 26166"/>
              <a:gd name="adj3" fmla="val 16667"/>
            </a:avLst>
          </a:prstGeom>
          <a:solidFill>
            <a:srgbClr val="A0D3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9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+mn-ea"/>
              </a:rPr>
              <a:t>右端与</a:t>
            </a:r>
            <a:r>
              <a:rPr lang="en-US" altLang="zh-CN" sz="2800" dirty="0" smtClean="0">
                <a:solidFill>
                  <a:srgbClr val="FF0000"/>
                </a:solidFill>
                <a:latin typeface="+mn-ea"/>
              </a:rPr>
              <a:t>4</a:t>
            </a:r>
            <a:r>
              <a:rPr lang="zh-CN" altLang="en-US" sz="2800" dirty="0" smtClean="0">
                <a:solidFill>
                  <a:srgbClr val="FF0000"/>
                </a:solidFill>
                <a:latin typeface="+mn-ea"/>
              </a:rPr>
              <a:t>对齐，橡皮的长就是</a:t>
            </a:r>
            <a:r>
              <a:rPr lang="en-US" altLang="zh-CN" sz="2800" dirty="0" smtClean="0">
                <a:solidFill>
                  <a:srgbClr val="FF0000"/>
                </a:solidFill>
                <a:latin typeface="+mn-ea"/>
              </a:rPr>
              <a:t>4</a:t>
            </a:r>
            <a:r>
              <a:rPr lang="zh-CN" altLang="en-US" sz="2800" dirty="0" smtClean="0">
                <a:solidFill>
                  <a:srgbClr val="FF0000"/>
                </a:solidFill>
                <a:latin typeface="+mn-ea"/>
              </a:rPr>
              <a:t>厘米。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/>
      <p:bldP spid="20" grpId="0" animBg="1"/>
      <p:bldP spid="21" grpId="0"/>
      <p:bldP spid="2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 bwMode="auto">
          <a:xfrm>
            <a:off x="469257" y="699245"/>
            <a:ext cx="10664908" cy="885825"/>
            <a:chOff x="922002" y="1898650"/>
            <a:chExt cx="10664908" cy="885114"/>
          </a:xfrm>
        </p:grpSpPr>
        <p:sp>
          <p:nvSpPr>
            <p:cNvPr id="11" name="矩形 1"/>
            <p:cNvSpPr>
              <a:spLocks noChangeArrowheads="1"/>
            </p:cNvSpPr>
            <p:nvPr/>
          </p:nvSpPr>
          <p:spPr bwMode="auto">
            <a:xfrm>
              <a:off x="1790550" y="2019274"/>
              <a:ext cx="9796360" cy="522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800" dirty="0" smtClean="0">
                  <a:latin typeface="+mn-ea"/>
                  <a:ea typeface="+mn-ea"/>
                </a:rPr>
                <a:t>(1) </a:t>
              </a:r>
              <a:r>
                <a:rPr lang="zh-CN" altLang="en-US" sz="2800" dirty="0" smtClean="0">
                  <a:latin typeface="+mn-ea"/>
                  <a:ea typeface="+mn-ea"/>
                </a:rPr>
                <a:t>测量一块橡皮的长度。</a:t>
              </a:r>
              <a:endParaRPr lang="zh-CN" altLang="en-US" sz="2800" dirty="0">
                <a:latin typeface="+mn-ea"/>
                <a:ea typeface="+mn-ea"/>
              </a:endParaRPr>
            </a:p>
          </p:txBody>
        </p:sp>
        <p:pic>
          <p:nvPicPr>
            <p:cNvPr id="12" name="Picture 18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922002" y="1898650"/>
              <a:ext cx="796467" cy="8851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3" name="组合 12"/>
          <p:cNvGrpSpPr/>
          <p:nvPr/>
        </p:nvGrpSpPr>
        <p:grpSpPr>
          <a:xfrm>
            <a:off x="379543" y="1887397"/>
            <a:ext cx="6077005" cy="1294035"/>
            <a:chOff x="637588" y="4096535"/>
            <a:chExt cx="6077005" cy="1294035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637588" y="4096535"/>
              <a:ext cx="1084596" cy="1294035"/>
            </a:xfrm>
            <a:prstGeom prst="roundRect">
              <a:avLst/>
            </a:prstGeom>
          </p:spPr>
        </p:pic>
        <p:sp>
          <p:nvSpPr>
            <p:cNvPr id="15" name="圆角矩形标注 14"/>
            <p:cNvSpPr/>
            <p:nvPr/>
          </p:nvSpPr>
          <p:spPr>
            <a:xfrm>
              <a:off x="1946964" y="4187846"/>
              <a:ext cx="4767629" cy="749643"/>
            </a:xfrm>
            <a:prstGeom prst="wedgeRoundRectCallout">
              <a:avLst>
                <a:gd name="adj1" fmla="val -56442"/>
                <a:gd name="adj2" fmla="val 30784"/>
                <a:gd name="adj3" fmla="val 16667"/>
              </a:avLst>
            </a:prstGeom>
            <a:solidFill>
              <a:srgbClr val="F9D4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</a:pPr>
              <a:r>
                <a:rPr lang="zh-CN" altLang="en-US" sz="2800" dirty="0" smtClean="0">
                  <a:solidFill>
                    <a:schemeClr val="tx1"/>
                  </a:solidFill>
                  <a:latin typeface="+mn-ea"/>
                </a:rPr>
                <a:t>我这样量，橡皮的长是</a:t>
              </a:r>
              <a:r>
                <a:rPr lang="en-US" altLang="zh-CN" sz="2800" dirty="0" smtClean="0">
                  <a:solidFill>
                    <a:schemeClr val="tx1"/>
                  </a:solidFill>
                  <a:latin typeface="+mn-ea"/>
                </a:rPr>
                <a:t>5</a:t>
              </a:r>
              <a:r>
                <a:rPr lang="zh-CN" altLang="en-US" sz="2800" dirty="0" smtClean="0">
                  <a:solidFill>
                    <a:schemeClr val="tx1"/>
                  </a:solidFill>
                  <a:latin typeface="+mn-ea"/>
                </a:rPr>
                <a:t>厘米。</a:t>
              </a:r>
              <a:endParaRPr lang="zh-CN" altLang="en-US" sz="2800" dirty="0">
                <a:solidFill>
                  <a:schemeClr val="tx1"/>
                </a:solidFill>
                <a:latin typeface="+mn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880265" y="1720619"/>
            <a:ext cx="3665838" cy="1728959"/>
            <a:chOff x="7957751" y="1460711"/>
            <a:chExt cx="3665838" cy="1728959"/>
          </a:xfrm>
        </p:grpSpPr>
        <p:pic>
          <p:nvPicPr>
            <p:cNvPr id="19" name="Picture 6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0504533" y="1795154"/>
              <a:ext cx="1119056" cy="1394516"/>
            </a:xfrm>
            <a:prstGeom prst="round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20" name="圆角矩形标注 19"/>
            <p:cNvSpPr/>
            <p:nvPr/>
          </p:nvSpPr>
          <p:spPr>
            <a:xfrm>
              <a:off x="7957751" y="1460711"/>
              <a:ext cx="2179294" cy="1152638"/>
            </a:xfrm>
            <a:prstGeom prst="wedgeRoundRectCallout">
              <a:avLst>
                <a:gd name="adj1" fmla="val 65190"/>
                <a:gd name="adj2" fmla="val 35732"/>
                <a:gd name="adj3" fmla="val 16667"/>
              </a:avLst>
            </a:prstGeom>
            <a:solidFill>
              <a:srgbClr val="3FDC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800" dirty="0" smtClean="0">
                  <a:solidFill>
                    <a:schemeClr val="tx1"/>
                  </a:solidFill>
                  <a:latin typeface="+mn-ea"/>
                </a:rPr>
                <a:t>我这样量，不到</a:t>
              </a:r>
              <a:r>
                <a:rPr lang="en-US" altLang="zh-CN" sz="2800" dirty="0" smtClean="0">
                  <a:solidFill>
                    <a:schemeClr val="tx1"/>
                  </a:solidFill>
                  <a:latin typeface="+mn-ea"/>
                </a:rPr>
                <a:t>5</a:t>
              </a:r>
              <a:r>
                <a:rPr lang="zh-CN" altLang="en-US" sz="2800" dirty="0" smtClean="0">
                  <a:solidFill>
                    <a:schemeClr val="tx1"/>
                  </a:solidFill>
                  <a:latin typeface="+mn-ea"/>
                </a:rPr>
                <a:t>厘米。</a:t>
              </a:r>
              <a:endParaRPr lang="zh-CN" altLang="en-US" sz="2800" dirty="0">
                <a:solidFill>
                  <a:schemeClr val="tx1"/>
                </a:solidFill>
                <a:latin typeface="+mn-ea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01461" y="4555221"/>
            <a:ext cx="3989637" cy="1434518"/>
            <a:chOff x="501461" y="4555221"/>
            <a:chExt cx="3989637" cy="1434518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501461" y="4555221"/>
              <a:ext cx="1474814" cy="14345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" name="AutoShape 27"/>
            <p:cNvSpPr/>
            <p:nvPr/>
          </p:nvSpPr>
          <p:spPr>
            <a:xfrm>
              <a:off x="2195854" y="4836222"/>
              <a:ext cx="2295244" cy="765508"/>
            </a:xfrm>
            <a:prstGeom prst="wedgeRoundRectCallout">
              <a:avLst>
                <a:gd name="adj1" fmla="val -61499"/>
                <a:gd name="adj2" fmla="val 25999"/>
                <a:gd name="adj3" fmla="val 16667"/>
              </a:avLst>
            </a:prstGeom>
            <a:solidFill>
              <a:schemeClr val="accent4">
                <a:lumMod val="60000"/>
                <a:lumOff val="40000"/>
              </a:schemeClr>
            </a:solidFill>
            <a:ln w="19050" cap="flat" cmpd="sng">
              <a:noFill/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pPr>
                <a:lnSpc>
                  <a:spcPct val="150000"/>
                </a:lnSpc>
              </a:pPr>
              <a:r>
                <a:rPr lang="zh-CN" altLang="en-US" sz="2800" dirty="0" smtClean="0">
                  <a:latin typeface="+mn-ea"/>
                </a:rPr>
                <a:t>谁做得对呢？</a:t>
              </a:r>
              <a:endParaRPr lang="zh-CN" altLang="en-US" sz="2800" dirty="0">
                <a:latin typeface="+mn-ea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082957" y="4667818"/>
            <a:ext cx="6463146" cy="1848322"/>
            <a:chOff x="24053" y="2480922"/>
            <a:chExt cx="6463146" cy="1848322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 flipH="1">
              <a:off x="5476290" y="2933227"/>
              <a:ext cx="1010909" cy="1396017"/>
            </a:xfrm>
            <a:prstGeom prst="rect">
              <a:avLst/>
            </a:prstGeom>
          </p:spPr>
        </p:pic>
        <p:sp>
          <p:nvSpPr>
            <p:cNvPr id="26" name="圆角矩形标注 25"/>
            <p:cNvSpPr/>
            <p:nvPr/>
          </p:nvSpPr>
          <p:spPr>
            <a:xfrm>
              <a:off x="24053" y="2480922"/>
              <a:ext cx="5270257" cy="1732981"/>
            </a:xfrm>
            <a:prstGeom prst="wedgeRoundRectCallout">
              <a:avLst>
                <a:gd name="adj1" fmla="val 57966"/>
                <a:gd name="adj2" fmla="val 30784"/>
                <a:gd name="adj3" fmla="val 16667"/>
              </a:avLst>
            </a:prstGeom>
            <a:solidFill>
              <a:srgbClr val="E1EF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+mn-ea"/>
                </a:rPr>
                <a:t>丫丫做得对，所测量的</a:t>
              </a:r>
              <a:r>
                <a:rPr lang="zh-CN" altLang="en-US" sz="2800" dirty="0" smtClean="0">
                  <a:solidFill>
                    <a:schemeClr val="tx1"/>
                  </a:solidFill>
                  <a:latin typeface="+mn-ea"/>
                </a:rPr>
                <a:t>橡皮长的</a:t>
              </a:r>
              <a:r>
                <a:rPr lang="zh-CN" altLang="en-US" sz="2800" dirty="0">
                  <a:solidFill>
                    <a:schemeClr val="tx1"/>
                  </a:solidFill>
                  <a:latin typeface="+mn-ea"/>
                </a:rPr>
                <a:t>一端要与尺子的</a:t>
              </a:r>
              <a:r>
                <a:rPr lang="en-US" altLang="zh-CN" sz="2800" dirty="0">
                  <a:solidFill>
                    <a:schemeClr val="tx1"/>
                  </a:solidFill>
                  <a:latin typeface="+mn-ea"/>
                </a:rPr>
                <a:t>0</a:t>
              </a:r>
              <a:r>
                <a:rPr lang="zh-CN" altLang="en-US" sz="2800" dirty="0">
                  <a:solidFill>
                    <a:schemeClr val="tx1"/>
                  </a:solidFill>
                  <a:latin typeface="+mn-ea"/>
                </a:rPr>
                <a:t>刻度对齐，亮亮测量的时候橡皮长的一端没有和</a:t>
              </a:r>
              <a:r>
                <a:rPr lang="en-US" altLang="zh-CN" sz="2800" dirty="0">
                  <a:solidFill>
                    <a:schemeClr val="tx1"/>
                  </a:solidFill>
                  <a:latin typeface="+mn-ea"/>
                </a:rPr>
                <a:t>0</a:t>
              </a:r>
              <a:r>
                <a:rPr lang="zh-CN" altLang="en-US" sz="2800" dirty="0">
                  <a:solidFill>
                    <a:schemeClr val="tx1"/>
                  </a:solidFill>
                  <a:latin typeface="+mn-ea"/>
                </a:rPr>
                <a:t>刻度</a:t>
              </a:r>
              <a:r>
                <a:rPr lang="zh-CN" altLang="en-US" sz="2800" dirty="0" smtClean="0">
                  <a:solidFill>
                    <a:schemeClr val="tx1"/>
                  </a:solidFill>
                  <a:latin typeface="+mn-ea"/>
                </a:rPr>
                <a:t>对齐。</a:t>
              </a:r>
              <a:endParaRPr lang="zh-CN" altLang="en-US" sz="2800" dirty="0">
                <a:solidFill>
                  <a:schemeClr val="tx1"/>
                </a:solidFill>
                <a:latin typeface="+mn-ea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195854" y="2939989"/>
            <a:ext cx="3026070" cy="1303538"/>
          </a:xfrm>
          <a:prstGeom prst="round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808664" y="3082287"/>
            <a:ext cx="2951314" cy="1376502"/>
          </a:xfrm>
          <a:prstGeom prst="round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47065" y="3157855"/>
            <a:ext cx="9334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丫丫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0612653" y="3407608"/>
            <a:ext cx="9334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亮亮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1"/>
          <p:cNvSpPr>
            <a:spLocks noChangeArrowheads="1"/>
          </p:cNvSpPr>
          <p:nvPr/>
        </p:nvSpPr>
        <p:spPr bwMode="auto">
          <a:xfrm>
            <a:off x="583202" y="819966"/>
            <a:ext cx="97963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dirty="0" smtClean="0">
                <a:latin typeface="+mn-ea"/>
                <a:ea typeface="+mn-ea"/>
              </a:rPr>
              <a:t>(2) </a:t>
            </a:r>
            <a:r>
              <a:rPr lang="zh-CN" altLang="en-US" sz="2800" dirty="0" smtClean="0">
                <a:latin typeface="+mn-ea"/>
                <a:ea typeface="+mn-ea"/>
              </a:rPr>
              <a:t>拿出一支新铅笔，先估测一下它的长度，再用直尺量一量。</a:t>
            </a:r>
            <a:endParaRPr lang="zh-CN" altLang="en-US" sz="2800" dirty="0">
              <a:latin typeface="+mn-ea"/>
              <a:ea typeface="+mn-ea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1797325" y="3095264"/>
            <a:ext cx="8371241" cy="614386"/>
          </a:xfrm>
          <a:prstGeom prst="round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66129" y="3649541"/>
            <a:ext cx="10209006" cy="1028595"/>
          </a:xfrm>
          <a:prstGeom prst="roundRect">
            <a:avLst>
              <a:gd name="adj" fmla="val 8037"/>
            </a:avLst>
          </a:prstGeom>
        </p:spPr>
      </p:pic>
      <p:cxnSp>
        <p:nvCxnSpPr>
          <p:cNvPr id="34" name="直接连接符 33"/>
          <p:cNvCxnSpPr/>
          <p:nvPr/>
        </p:nvCxnSpPr>
        <p:spPr>
          <a:xfrm>
            <a:off x="1797325" y="3224327"/>
            <a:ext cx="0" cy="7200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标注 36"/>
          <p:cNvSpPr/>
          <p:nvPr/>
        </p:nvSpPr>
        <p:spPr>
          <a:xfrm>
            <a:off x="1916430" y="1903095"/>
            <a:ext cx="4452620" cy="828675"/>
          </a:xfrm>
          <a:prstGeom prst="wedgeRoundRectCallout">
            <a:avLst>
              <a:gd name="adj1" fmla="val -57847"/>
              <a:gd name="adj2" fmla="val 29511"/>
              <a:gd name="adj3" fmla="val 16667"/>
            </a:avLst>
          </a:prstGeom>
          <a:solidFill>
            <a:srgbClr val="E1EF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/>
                </a:solidFill>
                <a:latin typeface="+mn-ea"/>
              </a:rPr>
              <a:t>我估计这只铅笔有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</a:rPr>
              <a:t>20</a:t>
            </a:r>
            <a:r>
              <a:rPr lang="zh-CN" altLang="en-US" sz="2800" dirty="0" smtClean="0">
                <a:solidFill>
                  <a:schemeClr val="tx1"/>
                </a:solidFill>
                <a:latin typeface="+mn-ea"/>
              </a:rPr>
              <a:t>厘米。</a:t>
            </a:r>
            <a:endParaRPr lang="zh-CN" altLang="en-US" sz="2800" dirty="0">
              <a:solidFill>
                <a:schemeClr val="tx1"/>
              </a:solidFill>
              <a:latin typeface="+mn-ea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10168566" y="3224327"/>
            <a:ext cx="0" cy="7200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圆角矩形标注 40"/>
          <p:cNvSpPr/>
          <p:nvPr/>
        </p:nvSpPr>
        <p:spPr>
          <a:xfrm>
            <a:off x="4344670" y="5387975"/>
            <a:ext cx="4166235" cy="803275"/>
          </a:xfrm>
          <a:prstGeom prst="wedgeRoundRectCallout">
            <a:avLst>
              <a:gd name="adj1" fmla="val 60716"/>
              <a:gd name="adj2" fmla="val -14689"/>
              <a:gd name="adj3" fmla="val 16667"/>
            </a:avLst>
          </a:prstGeom>
          <a:solidFill>
            <a:srgbClr val="FFF4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/>
                </a:solidFill>
                <a:latin typeface="+mn-ea"/>
              </a:rPr>
              <a:t>这支新铅笔刚好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</a:rPr>
              <a:t>18</a:t>
            </a:r>
            <a:r>
              <a:rPr lang="zh-CN" altLang="en-US" sz="2800" dirty="0" smtClean="0">
                <a:solidFill>
                  <a:schemeClr val="tx1"/>
                </a:solidFill>
                <a:latin typeface="+mn-ea"/>
              </a:rPr>
              <a:t>厘米。</a:t>
            </a:r>
            <a:endParaRPr lang="zh-CN" altLang="en-US" sz="2800" dirty="0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5100332" y="995594"/>
            <a:ext cx="5959651" cy="1464066"/>
            <a:chOff x="5198762" y="1701256"/>
            <a:chExt cx="5959651" cy="1464066"/>
          </a:xfrm>
        </p:grpSpPr>
        <p:pic>
          <p:nvPicPr>
            <p:cNvPr id="12" name="图片 11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9961581" y="1736155"/>
              <a:ext cx="1196832" cy="1429167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圆角矩形标注 12"/>
            <p:cNvSpPr/>
            <p:nvPr/>
          </p:nvSpPr>
          <p:spPr>
            <a:xfrm>
              <a:off x="5198762" y="1701256"/>
              <a:ext cx="4326531" cy="834025"/>
            </a:xfrm>
            <a:prstGeom prst="wedgeRoundRectCallout">
              <a:avLst>
                <a:gd name="adj1" fmla="val 62208"/>
                <a:gd name="adj2" fmla="val 30456"/>
                <a:gd name="adj3" fmla="val 16667"/>
              </a:avLst>
            </a:prstGeom>
            <a:solidFill>
              <a:srgbClr val="FFF4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</a:pPr>
              <a:r>
                <a:rPr lang="zh-CN" altLang="en-US" sz="2800" smtClean="0">
                  <a:solidFill>
                    <a:schemeClr val="tx1"/>
                  </a:solidFill>
                  <a:latin typeface="+mn-ea"/>
                </a:rPr>
                <a:t>量一量书上的铅笔有多长。</a:t>
              </a:r>
              <a:endParaRPr lang="zh-CN" altLang="en-US" sz="2800" dirty="0">
                <a:solidFill>
                  <a:schemeClr val="tx1"/>
                </a:solidFill>
                <a:latin typeface="+mn-ea"/>
              </a:endParaRPr>
            </a:p>
          </p:txBody>
        </p:sp>
      </p:grpSp>
      <p:sp>
        <p:nvSpPr>
          <p:cNvPr id="14" name="圆角矩形标注 13"/>
          <p:cNvSpPr/>
          <p:nvPr/>
        </p:nvSpPr>
        <p:spPr>
          <a:xfrm>
            <a:off x="4664044" y="998219"/>
            <a:ext cx="4762819" cy="834025"/>
          </a:xfrm>
          <a:prstGeom prst="wedgeRoundRectCallout">
            <a:avLst>
              <a:gd name="adj1" fmla="val 62208"/>
              <a:gd name="adj2" fmla="val 30456"/>
              <a:gd name="adj3" fmla="val 16667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/>
                </a:solidFill>
                <a:latin typeface="+mn-ea"/>
              </a:rPr>
              <a:t>交流一下测量的方法和结果。</a:t>
            </a:r>
            <a:endParaRPr lang="zh-CN" altLang="en-US" sz="2800" dirty="0">
              <a:solidFill>
                <a:schemeClr val="tx1"/>
              </a:solidFill>
              <a:latin typeface="+mn-ea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1050" y="2994272"/>
            <a:ext cx="11437682" cy="1145404"/>
          </a:xfrm>
          <a:prstGeom prst="roundRect">
            <a:avLst>
              <a:gd name="adj" fmla="val 8917"/>
            </a:avLst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 cstate="email"/>
          <a:srcRect b="-10706"/>
          <a:stretch>
            <a:fillRect/>
          </a:stretch>
        </p:blipFill>
        <p:spPr>
          <a:xfrm>
            <a:off x="677289" y="2524692"/>
            <a:ext cx="5753326" cy="585805"/>
          </a:xfrm>
          <a:prstGeom prst="roundRect">
            <a:avLst/>
          </a:prstGeom>
        </p:spPr>
      </p:pic>
      <p:cxnSp>
        <p:nvCxnSpPr>
          <p:cNvPr id="17" name="直接连接符 16"/>
          <p:cNvCxnSpPr/>
          <p:nvPr/>
        </p:nvCxnSpPr>
        <p:spPr>
          <a:xfrm>
            <a:off x="696894" y="2526363"/>
            <a:ext cx="0" cy="7200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6411008" y="2526363"/>
            <a:ext cx="9895" cy="73624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圆角矩形标注 19"/>
          <p:cNvSpPr/>
          <p:nvPr/>
        </p:nvSpPr>
        <p:spPr>
          <a:xfrm>
            <a:off x="4119880" y="5369560"/>
            <a:ext cx="3839210" cy="708660"/>
          </a:xfrm>
          <a:prstGeom prst="wedgeRoundRectCallout">
            <a:avLst>
              <a:gd name="adj1" fmla="val 61401"/>
              <a:gd name="adj2" fmla="val 30494"/>
              <a:gd name="adj3" fmla="val 16667"/>
            </a:avLst>
          </a:prstGeom>
          <a:solidFill>
            <a:srgbClr val="A0D3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900"/>
              </a:lnSpc>
            </a:pPr>
            <a:r>
              <a:rPr lang="zh-CN" altLang="en-US" sz="2800" dirty="0" smtClean="0">
                <a:solidFill>
                  <a:schemeClr val="tx1"/>
                </a:solidFill>
                <a:latin typeface="+mn-ea"/>
              </a:rPr>
              <a:t>书上的铅笔有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</a:rPr>
              <a:t>11</a:t>
            </a:r>
            <a:r>
              <a:rPr lang="zh-CN" altLang="en-US" sz="2800" dirty="0" smtClean="0">
                <a:solidFill>
                  <a:schemeClr val="tx1"/>
                </a:solidFill>
                <a:latin typeface="+mn-ea"/>
              </a:rPr>
              <a:t>厘米。</a:t>
            </a:r>
            <a:endParaRPr lang="zh-CN" altLang="en-US" sz="2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2" name="下箭头 21"/>
          <p:cNvSpPr/>
          <p:nvPr/>
        </p:nvSpPr>
        <p:spPr>
          <a:xfrm flipV="1">
            <a:off x="605319" y="3828026"/>
            <a:ext cx="183151" cy="409821"/>
          </a:xfrm>
          <a:prstGeom prst="downArrow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464864" y="4237779"/>
            <a:ext cx="28879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+mn-ea"/>
              </a:rPr>
              <a:t>左端与</a:t>
            </a:r>
            <a:r>
              <a:rPr lang="en-US" altLang="zh-CN" sz="2800" dirty="0" smtClean="0">
                <a:solidFill>
                  <a:srgbClr val="FF0000"/>
                </a:solidFill>
                <a:latin typeface="+mn-ea"/>
              </a:rPr>
              <a:t>0</a:t>
            </a:r>
            <a:r>
              <a:rPr lang="zh-CN" altLang="en-US" sz="2800" dirty="0" smtClean="0">
                <a:solidFill>
                  <a:srgbClr val="FF0000"/>
                </a:solidFill>
                <a:latin typeface="+mn-ea"/>
              </a:rPr>
              <a:t>刻度对齐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4" name="下箭头 23"/>
          <p:cNvSpPr/>
          <p:nvPr/>
        </p:nvSpPr>
        <p:spPr>
          <a:xfrm flipV="1">
            <a:off x="6319433" y="3828026"/>
            <a:ext cx="183151" cy="409821"/>
          </a:xfrm>
          <a:prstGeom prst="downArrow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4938888" y="4237779"/>
            <a:ext cx="34639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+mn-ea"/>
              </a:rPr>
              <a:t>右端刚好与</a:t>
            </a:r>
            <a:r>
              <a:rPr lang="en-US" altLang="zh-CN" sz="2800" dirty="0" smtClean="0">
                <a:solidFill>
                  <a:srgbClr val="FF0000"/>
                </a:solidFill>
                <a:latin typeface="+mn-ea"/>
              </a:rPr>
              <a:t>11</a:t>
            </a:r>
            <a:r>
              <a:rPr lang="zh-CN" altLang="en-US" sz="2800" dirty="0" smtClean="0">
                <a:solidFill>
                  <a:srgbClr val="FF0000"/>
                </a:solidFill>
                <a:latin typeface="+mn-ea"/>
              </a:rPr>
              <a:t>对齐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6" name="圆角矩形标注 25"/>
          <p:cNvSpPr/>
          <p:nvPr/>
        </p:nvSpPr>
        <p:spPr>
          <a:xfrm>
            <a:off x="6915701" y="2327870"/>
            <a:ext cx="4843031" cy="1149479"/>
          </a:xfrm>
          <a:prstGeom prst="wedgeRoundRectCallout">
            <a:avLst>
              <a:gd name="adj1" fmla="val -56026"/>
              <a:gd name="adj2" fmla="val -19336"/>
              <a:gd name="adj3" fmla="val 16667"/>
            </a:avLst>
          </a:prstGeom>
          <a:solidFill>
            <a:srgbClr val="A0D3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9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+mn-ea"/>
              </a:rPr>
              <a:t>左端与</a:t>
            </a:r>
            <a:r>
              <a:rPr lang="en-US" altLang="zh-CN" sz="2800" dirty="0" smtClean="0">
                <a:solidFill>
                  <a:srgbClr val="FF0000"/>
                </a:solidFill>
                <a:latin typeface="+mn-ea"/>
              </a:rPr>
              <a:t>0</a:t>
            </a:r>
            <a:r>
              <a:rPr lang="zh-CN" altLang="en-US" sz="2800" dirty="0" smtClean="0">
                <a:solidFill>
                  <a:srgbClr val="FF0000"/>
                </a:solidFill>
                <a:latin typeface="+mn-ea"/>
              </a:rPr>
              <a:t>刻度对齐，右端与哪个数对齐，就是多少厘米。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2" grpId="0" animBg="1"/>
      <p:bldP spid="23" grpId="0"/>
      <p:bldP spid="24" grpId="0" animBg="1"/>
      <p:bldP spid="25" grpId="0"/>
      <p:bldP spid="2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9"/>
          <p:cNvSpPr txBox="1"/>
          <p:nvPr/>
        </p:nvSpPr>
        <p:spPr>
          <a:xfrm>
            <a:off x="892199" y="710098"/>
            <a:ext cx="10384808" cy="66255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+mn-ea"/>
              </a:rPr>
              <a:t>1. </a:t>
            </a:r>
            <a:r>
              <a:rPr lang="zh-CN" altLang="en-US" sz="2800" dirty="0" smtClean="0"/>
              <a:t>量一量</a:t>
            </a:r>
            <a:r>
              <a:rPr lang="zh-CN" altLang="en-US" sz="2800" dirty="0"/>
              <a:t>你的手指的宽度，看看哪个手指的宽大约是</a:t>
            </a:r>
            <a:r>
              <a:rPr lang="en-US" altLang="zh-CN" sz="2800" dirty="0"/>
              <a:t>1</a:t>
            </a:r>
            <a:r>
              <a:rPr lang="zh-CN" altLang="en-US" sz="2800" dirty="0"/>
              <a:t>厘米。</a:t>
            </a:r>
            <a:endParaRPr lang="zh-CN" altLang="zh-CN" sz="2800" dirty="0"/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3212758" y="4377268"/>
            <a:ext cx="490943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smtClean="0">
                <a:solidFill>
                  <a:srgbClr val="FF0000"/>
                </a:solidFill>
                <a:latin typeface="+mn-ea"/>
                <a:sym typeface="+mn-ea"/>
              </a:rPr>
              <a:t>我的食指</a:t>
            </a:r>
            <a:r>
              <a:rPr lang="zh-CN" altLang="en-US" sz="2800" dirty="0" smtClean="0">
                <a:solidFill>
                  <a:srgbClr val="FF0000"/>
                </a:solidFill>
                <a:latin typeface="+mn-ea"/>
                <a:sym typeface="+mn-ea"/>
              </a:rPr>
              <a:t>的宽度大约是</a:t>
            </a:r>
            <a:r>
              <a:rPr lang="en-US" altLang="zh-CN" sz="2800" dirty="0" smtClean="0">
                <a:solidFill>
                  <a:srgbClr val="FF0000"/>
                </a:solidFill>
                <a:latin typeface="+mn-ea"/>
                <a:sym typeface="+mn-ea"/>
              </a:rPr>
              <a:t>1</a:t>
            </a:r>
            <a:r>
              <a:rPr lang="zh-CN" altLang="en-US" sz="2800" dirty="0" smtClean="0">
                <a:solidFill>
                  <a:srgbClr val="FF0000"/>
                </a:solidFill>
                <a:latin typeface="+mn-ea"/>
                <a:sym typeface="+mn-ea"/>
              </a:rPr>
              <a:t>厘米。</a:t>
            </a:r>
            <a:endParaRPr lang="en-US" altLang="zh-CN" sz="2800" dirty="0">
              <a:solidFill>
                <a:srgbClr val="FF0000"/>
              </a:solidFill>
              <a:latin typeface="+mn-ea"/>
              <a:sym typeface="+mn-ea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9707731" y="6126565"/>
            <a:ext cx="199016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smtClean="0">
                <a:solidFill>
                  <a:srgbClr val="FF0000"/>
                </a:solidFill>
                <a:latin typeface="+mn-ea"/>
                <a:sym typeface="+mn-ea"/>
              </a:rPr>
              <a:t>答案不唯一</a:t>
            </a:r>
            <a:endParaRPr lang="en-US" altLang="zh-CN" sz="2800" dirty="0">
              <a:solidFill>
                <a:srgbClr val="FF0000"/>
              </a:solidFill>
              <a:latin typeface="+mn-ea"/>
              <a:sym typeface="+mn-ea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531278" y="2229589"/>
            <a:ext cx="4152900" cy="13335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9"/>
          <p:cNvSpPr txBox="1"/>
          <p:nvPr/>
        </p:nvSpPr>
        <p:spPr>
          <a:xfrm>
            <a:off x="892199" y="710098"/>
            <a:ext cx="10384808" cy="73866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+mn-ea"/>
              </a:rPr>
              <a:t>2. </a:t>
            </a:r>
            <a:r>
              <a:rPr lang="zh-CN" altLang="en-US" sz="2800" dirty="0" smtClean="0"/>
              <a:t>看</a:t>
            </a:r>
            <a:r>
              <a:rPr lang="zh-CN" altLang="en-US" sz="2800" dirty="0"/>
              <a:t>图填空</a:t>
            </a:r>
            <a:r>
              <a:rPr lang="zh-CN" altLang="en-US" sz="2800" dirty="0" smtClean="0">
                <a:latin typeface="+mn-ea"/>
              </a:rPr>
              <a:t>。</a:t>
            </a:r>
            <a:endParaRPr lang="zh-CN" altLang="zh-CN" sz="2800" dirty="0">
              <a:latin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414259" y="3302393"/>
            <a:ext cx="219231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+mn-ea"/>
              </a:rPr>
              <a:t>（      ）</a:t>
            </a:r>
            <a:r>
              <a:rPr lang="en-US" altLang="zh-CN" sz="2800" dirty="0" smtClean="0">
                <a:latin typeface="+mn-ea"/>
              </a:rPr>
              <a:t>cm</a:t>
            </a:r>
            <a:endParaRPr lang="zh-CN" altLang="en-US" sz="2800" b="1" baseline="30000" dirty="0">
              <a:latin typeface="+mn-ea"/>
            </a:endParaRPr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7993136" y="3474805"/>
            <a:ext cx="36104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dirty="0" smtClean="0">
                <a:solidFill>
                  <a:srgbClr val="FF0000"/>
                </a:solidFill>
                <a:latin typeface="+mn-ea"/>
                <a:sym typeface="+mn-ea"/>
              </a:rPr>
              <a:t>5</a:t>
            </a:r>
            <a:endParaRPr lang="en-US" altLang="zh-CN" sz="2800" dirty="0">
              <a:solidFill>
                <a:srgbClr val="FF0000"/>
              </a:solidFill>
              <a:latin typeface="+mn-ea"/>
              <a:sym typeface="+mn-ea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325961" y="2634075"/>
            <a:ext cx="5150540" cy="1698226"/>
          </a:xfrm>
          <a:prstGeom prst="roundRect">
            <a:avLst>
              <a:gd name="adj" fmla="val 11439"/>
            </a:avLst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19"/>
          <p:cNvSpPr txBox="1"/>
          <p:nvPr/>
        </p:nvSpPr>
        <p:spPr>
          <a:xfrm>
            <a:off x="892199" y="710098"/>
            <a:ext cx="10384808" cy="73866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+mn-ea"/>
              </a:rPr>
              <a:t>3. </a:t>
            </a:r>
            <a:r>
              <a:rPr lang="zh-CN" altLang="en-US" sz="2800" dirty="0" smtClean="0">
                <a:latin typeface="+mn-ea"/>
              </a:rPr>
              <a:t>自选几种学习用品，先估计，再测量。</a:t>
            </a:r>
            <a:endParaRPr lang="zh-CN" altLang="en-US" sz="2800" dirty="0">
              <a:latin typeface="+mn-ea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133475" y="2278780"/>
          <a:ext cx="9925388" cy="31154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81347"/>
                <a:gridCol w="2481347"/>
                <a:gridCol w="2481347"/>
                <a:gridCol w="2481347"/>
              </a:tblGrid>
              <a:tr h="77886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CN" altLang="en-US" sz="2800" b="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26" marB="45726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8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估计的数据</a:t>
                      </a:r>
                      <a:endParaRPr lang="zh-CN" altLang="en-US" sz="2800" b="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26" marB="457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8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测量的数据</a:t>
                      </a:r>
                      <a:endParaRPr lang="zh-CN" altLang="en-US" sz="2800" b="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26" marB="457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8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误差</a:t>
                      </a:r>
                      <a:endParaRPr lang="zh-CN" altLang="en-US" sz="2800" b="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26" marB="457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77886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8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数学书长</a:t>
                      </a:r>
                      <a:endParaRPr lang="zh-CN" altLang="en-US" sz="2800" b="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26" marB="45726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(          )cm</a:t>
                      </a:r>
                      <a:endParaRPr lang="zh-CN" altLang="en-US" sz="2800" b="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26" marB="457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(          )cm</a:t>
                      </a:r>
                      <a:endParaRPr lang="zh-CN" altLang="en-US" sz="2800" b="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26" marB="457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(          )cm</a:t>
                      </a:r>
                      <a:endParaRPr lang="zh-CN" altLang="en-US" sz="2800" b="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26" marB="457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77886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CN" altLang="en-US" sz="2800" b="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26" marB="45726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(          )cm</a:t>
                      </a:r>
                      <a:endParaRPr lang="zh-CN" altLang="en-US" sz="2800" b="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26" marB="457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(          )cm</a:t>
                      </a:r>
                      <a:endParaRPr lang="zh-CN" altLang="en-US" sz="2800" b="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26" marB="457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(          )cm</a:t>
                      </a:r>
                      <a:endParaRPr lang="zh-CN" altLang="en-US" sz="2800" b="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26" marB="457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77886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CN" altLang="en-US" sz="2800" b="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26" marB="45726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(          )cm</a:t>
                      </a:r>
                      <a:endParaRPr lang="zh-CN" altLang="en-US" sz="2800" b="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26" marB="457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(          )cm</a:t>
                      </a:r>
                      <a:endParaRPr lang="zh-CN" altLang="en-US" sz="2800" b="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26" marB="457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(          )cm</a:t>
                      </a:r>
                      <a:endParaRPr lang="zh-CN" altLang="en-US" sz="2800" b="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26" marB="457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4292505" y="3236296"/>
            <a:ext cx="73131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dirty="0" smtClean="0">
                <a:solidFill>
                  <a:srgbClr val="FF0000"/>
                </a:solidFill>
                <a:latin typeface="+mn-ea"/>
                <a:sym typeface="+mn-ea"/>
              </a:rPr>
              <a:t>22</a:t>
            </a:r>
            <a:endParaRPr lang="en-US" altLang="zh-CN" sz="2800" dirty="0">
              <a:solidFill>
                <a:srgbClr val="FF0000"/>
              </a:solidFill>
              <a:latin typeface="+mn-ea"/>
              <a:sym typeface="+mn-ea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6800830" y="3236296"/>
            <a:ext cx="73131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dirty="0" smtClean="0">
                <a:solidFill>
                  <a:srgbClr val="FF0000"/>
                </a:solidFill>
                <a:latin typeface="+mn-ea"/>
                <a:sym typeface="+mn-ea"/>
              </a:rPr>
              <a:t>25</a:t>
            </a:r>
            <a:endParaRPr lang="en-US" altLang="zh-CN" sz="2800" dirty="0">
              <a:solidFill>
                <a:srgbClr val="FF0000"/>
              </a:solidFill>
              <a:latin typeface="+mn-ea"/>
              <a:sym typeface="+mn-ea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9373702" y="3236296"/>
            <a:ext cx="50181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dirty="0" smtClean="0">
                <a:solidFill>
                  <a:srgbClr val="FF0000"/>
                </a:solidFill>
                <a:latin typeface="+mn-ea"/>
                <a:sym typeface="+mn-ea"/>
              </a:rPr>
              <a:t>3</a:t>
            </a:r>
            <a:endParaRPr lang="en-US" altLang="zh-CN" sz="2800" dirty="0">
              <a:solidFill>
                <a:srgbClr val="FF0000"/>
              </a:solidFill>
              <a:latin typeface="+mn-ea"/>
              <a:sym typeface="+mn-ea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892199" y="4012640"/>
            <a:ext cx="279805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dirty="0" smtClean="0">
                <a:solidFill>
                  <a:srgbClr val="FF0000"/>
                </a:solidFill>
                <a:latin typeface="+mn-ea"/>
                <a:sym typeface="+mn-ea"/>
              </a:rPr>
              <a:t>《</a:t>
            </a:r>
            <a:r>
              <a:rPr lang="zh-CN" altLang="en-US" sz="2800" dirty="0" smtClean="0">
                <a:solidFill>
                  <a:srgbClr val="FF0000"/>
                </a:solidFill>
                <a:latin typeface="+mn-ea"/>
                <a:sym typeface="+mn-ea"/>
              </a:rPr>
              <a:t>一遍过</a:t>
            </a:r>
            <a:r>
              <a:rPr lang="en-US" altLang="zh-CN" sz="2800" dirty="0" smtClean="0">
                <a:solidFill>
                  <a:srgbClr val="FF0000"/>
                </a:solidFill>
                <a:latin typeface="+mn-ea"/>
                <a:sym typeface="+mn-ea"/>
              </a:rPr>
              <a:t>》</a:t>
            </a:r>
            <a:r>
              <a:rPr lang="zh-CN" altLang="en-US" sz="2800" dirty="0" smtClean="0">
                <a:solidFill>
                  <a:srgbClr val="FF0000"/>
                </a:solidFill>
                <a:latin typeface="+mn-ea"/>
                <a:sym typeface="+mn-ea"/>
              </a:rPr>
              <a:t>的长</a:t>
            </a:r>
            <a:endParaRPr lang="en-US" altLang="zh-CN" sz="2800" dirty="0">
              <a:solidFill>
                <a:srgbClr val="FF0000"/>
              </a:solidFill>
              <a:latin typeface="+mn-ea"/>
              <a:sym typeface="+mn-ea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4292505" y="4012640"/>
            <a:ext cx="73131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FF0000"/>
                </a:solidFill>
                <a:latin typeface="+mn-ea"/>
                <a:sym typeface="+mn-ea"/>
              </a:rPr>
              <a:t>3</a:t>
            </a:r>
            <a:r>
              <a:rPr lang="en-US" altLang="zh-CN" sz="2800" dirty="0" smtClean="0">
                <a:solidFill>
                  <a:srgbClr val="FF0000"/>
                </a:solidFill>
                <a:latin typeface="+mn-ea"/>
                <a:sym typeface="+mn-ea"/>
              </a:rPr>
              <a:t>0</a:t>
            </a:r>
            <a:endParaRPr lang="en-US" altLang="zh-CN" sz="2800" dirty="0">
              <a:solidFill>
                <a:srgbClr val="FF0000"/>
              </a:solidFill>
              <a:latin typeface="+mn-ea"/>
              <a:sym typeface="+mn-ea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6800830" y="4012640"/>
            <a:ext cx="73131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FF0000"/>
                </a:solidFill>
                <a:latin typeface="+mn-ea"/>
                <a:sym typeface="+mn-ea"/>
              </a:rPr>
              <a:t>2</a:t>
            </a:r>
            <a:r>
              <a:rPr lang="en-US" altLang="zh-CN" sz="2800" dirty="0" smtClean="0">
                <a:solidFill>
                  <a:srgbClr val="FF0000"/>
                </a:solidFill>
                <a:latin typeface="+mn-ea"/>
                <a:sym typeface="+mn-ea"/>
              </a:rPr>
              <a:t>9</a:t>
            </a:r>
            <a:endParaRPr lang="en-US" altLang="zh-CN" sz="2800" dirty="0">
              <a:solidFill>
                <a:srgbClr val="FF0000"/>
              </a:solidFill>
              <a:latin typeface="+mn-ea"/>
              <a:sym typeface="+mn-ea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9373702" y="4012640"/>
            <a:ext cx="50181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dirty="0" smtClean="0">
                <a:solidFill>
                  <a:srgbClr val="FF0000"/>
                </a:solidFill>
                <a:latin typeface="+mn-ea"/>
                <a:sym typeface="+mn-ea"/>
              </a:rPr>
              <a:t>1</a:t>
            </a:r>
            <a:endParaRPr lang="en-US" altLang="zh-CN" sz="2800" dirty="0">
              <a:solidFill>
                <a:srgbClr val="FF0000"/>
              </a:solidFill>
              <a:latin typeface="+mn-ea"/>
              <a:sym typeface="+mn-ea"/>
            </a:endParaRP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1538344" y="4778226"/>
            <a:ext cx="187183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dirty="0" smtClean="0">
                <a:solidFill>
                  <a:srgbClr val="FF0000"/>
                </a:solidFill>
                <a:latin typeface="+mn-ea"/>
                <a:sym typeface="+mn-ea"/>
              </a:rPr>
              <a:t>课桌的长</a:t>
            </a:r>
            <a:endParaRPr lang="en-US" altLang="zh-CN" sz="2800" dirty="0">
              <a:solidFill>
                <a:srgbClr val="FF0000"/>
              </a:solidFill>
              <a:latin typeface="+mn-ea"/>
              <a:sym typeface="+mn-ea"/>
            </a:endParaRP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4209638" y="4778226"/>
            <a:ext cx="95922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dirty="0" smtClean="0">
                <a:solidFill>
                  <a:srgbClr val="FF0000"/>
                </a:solidFill>
                <a:latin typeface="+mn-ea"/>
                <a:sym typeface="+mn-ea"/>
              </a:rPr>
              <a:t>100</a:t>
            </a:r>
            <a:endParaRPr lang="en-US" altLang="zh-CN" sz="2800" dirty="0">
              <a:solidFill>
                <a:srgbClr val="FF0000"/>
              </a:solidFill>
              <a:latin typeface="+mn-ea"/>
              <a:sym typeface="+mn-ea"/>
            </a:endParaRP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6703329" y="4778226"/>
            <a:ext cx="83889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dirty="0" smtClean="0">
                <a:solidFill>
                  <a:srgbClr val="FF0000"/>
                </a:solidFill>
                <a:latin typeface="+mn-ea"/>
                <a:sym typeface="+mn-ea"/>
              </a:rPr>
              <a:t>110</a:t>
            </a:r>
            <a:endParaRPr lang="en-US" altLang="zh-CN" sz="2800" dirty="0">
              <a:solidFill>
                <a:srgbClr val="FF0000"/>
              </a:solidFill>
              <a:latin typeface="+mn-ea"/>
              <a:sym typeface="+mn-ea"/>
            </a:endParaRPr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9273092" y="4778226"/>
            <a:ext cx="60242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dirty="0" smtClean="0">
                <a:solidFill>
                  <a:srgbClr val="FF0000"/>
                </a:solidFill>
                <a:latin typeface="+mn-ea"/>
                <a:sym typeface="+mn-ea"/>
              </a:rPr>
              <a:t>10</a:t>
            </a:r>
            <a:endParaRPr lang="en-US" altLang="zh-CN" sz="2800" dirty="0">
              <a:solidFill>
                <a:srgbClr val="FF0000"/>
              </a:solidFill>
              <a:latin typeface="+mn-ea"/>
              <a:sym typeface="+mn-ea"/>
            </a:endParaRP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9735671" y="6167755"/>
            <a:ext cx="199016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smtClean="0">
                <a:solidFill>
                  <a:srgbClr val="FF0000"/>
                </a:solidFill>
                <a:latin typeface="+mn-ea"/>
                <a:sym typeface="+mn-ea"/>
              </a:rPr>
              <a:t>答案不唯一</a:t>
            </a:r>
            <a:endParaRPr lang="en-US" altLang="zh-CN" sz="2800" dirty="0">
              <a:solidFill>
                <a:srgbClr val="FF0000"/>
              </a:solidFill>
              <a:latin typeface="+mn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19"/>
          <p:cNvSpPr txBox="1"/>
          <p:nvPr/>
        </p:nvSpPr>
        <p:spPr>
          <a:xfrm>
            <a:off x="679827" y="2991967"/>
            <a:ext cx="2687111" cy="73866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/>
              <a:t>认识厘米并测量</a:t>
            </a:r>
            <a:endParaRPr lang="zh-CN" altLang="zh-CN" sz="2800" dirty="0"/>
          </a:p>
        </p:txBody>
      </p:sp>
      <p:sp>
        <p:nvSpPr>
          <p:cNvPr id="9" name="左大括号 8"/>
          <p:cNvSpPr/>
          <p:nvPr/>
        </p:nvSpPr>
        <p:spPr>
          <a:xfrm>
            <a:off x="3443769" y="1219201"/>
            <a:ext cx="365159" cy="4267196"/>
          </a:xfrm>
          <a:prstGeom prst="lef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885759" y="3723117"/>
            <a:ext cx="766249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+mn-ea"/>
              </a:rPr>
              <a:t>2.  </a:t>
            </a:r>
            <a:r>
              <a:rPr lang="zh-CN" altLang="en-US" sz="2800" dirty="0" smtClean="0">
                <a:latin typeface="+mn-ea"/>
              </a:rPr>
              <a:t>用直尺测量物品的方法：</a:t>
            </a:r>
            <a:r>
              <a:rPr lang="zh-CN" altLang="en-US" sz="2800" dirty="0">
                <a:latin typeface="+mn-ea"/>
                <a:cs typeface="Times New Roman" panose="02020603050405020304" pitchFamily="18" charset="0"/>
                <a:sym typeface="Times New Roman" panose="02020603050405020304" pitchFamily="18" charset="0"/>
              </a:rPr>
              <a:t>测量物体的长度时</a:t>
            </a:r>
            <a:r>
              <a:rPr lang="zh-CN" altLang="en-US" sz="2800" dirty="0" smtClean="0">
                <a:latin typeface="+mn-ea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endParaRPr lang="en-US" altLang="zh-CN" sz="2800" dirty="0" smtClean="0">
              <a:latin typeface="+mn-ea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+mn-ea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dirty="0" smtClean="0">
                <a:latin typeface="+mn-ea"/>
                <a:cs typeface="Times New Roman" panose="02020603050405020304" pitchFamily="18" charset="0"/>
                <a:sym typeface="Times New Roman" panose="02020603050405020304" pitchFamily="18" charset="0"/>
              </a:rPr>
              <a:t>   </a:t>
            </a:r>
            <a:r>
              <a:rPr lang="zh-CN" altLang="en-US" sz="2800" dirty="0" smtClean="0">
                <a:latin typeface="+mn-ea"/>
                <a:cs typeface="Times New Roman" panose="02020603050405020304" pitchFamily="18" charset="0"/>
                <a:sym typeface="Times New Roman" panose="02020603050405020304" pitchFamily="18" charset="0"/>
              </a:rPr>
              <a:t>把直尺上的</a:t>
            </a:r>
            <a:r>
              <a:rPr lang="en-US" altLang="zh-CN" sz="2800" dirty="0" smtClean="0">
                <a:latin typeface="+mn-ea"/>
                <a:cs typeface="Times New Roman" panose="02020603050405020304" pitchFamily="18" charset="0"/>
                <a:sym typeface="Times New Roman" panose="02020603050405020304" pitchFamily="18" charset="0"/>
              </a:rPr>
              <a:t>0</a:t>
            </a:r>
            <a:r>
              <a:rPr lang="zh-CN" altLang="en-US" sz="2800" dirty="0" smtClean="0">
                <a:latin typeface="+mn-ea"/>
                <a:cs typeface="Times New Roman" panose="02020603050405020304" pitchFamily="18" charset="0"/>
                <a:sym typeface="Times New Roman" panose="02020603050405020304" pitchFamily="18" charset="0"/>
              </a:rPr>
              <a:t>刻度对准</a:t>
            </a:r>
            <a:r>
              <a:rPr lang="zh-CN" altLang="en-US" sz="2800" dirty="0">
                <a:latin typeface="+mn-ea"/>
                <a:cs typeface="Times New Roman" panose="02020603050405020304" pitchFamily="18" charset="0"/>
                <a:sym typeface="Times New Roman" panose="02020603050405020304" pitchFamily="18" charset="0"/>
              </a:rPr>
              <a:t>物体</a:t>
            </a:r>
            <a:r>
              <a:rPr lang="zh-CN" altLang="en-US" sz="2800" dirty="0" smtClean="0">
                <a:latin typeface="+mn-ea"/>
                <a:cs typeface="Times New Roman" panose="02020603050405020304" pitchFamily="18" charset="0"/>
                <a:sym typeface="Times New Roman" panose="02020603050405020304" pitchFamily="18" charset="0"/>
              </a:rPr>
              <a:t>的左端</a:t>
            </a:r>
            <a:r>
              <a:rPr lang="zh-CN" altLang="en-US" sz="2800" dirty="0">
                <a:latin typeface="+mn-ea"/>
                <a:cs typeface="Times New Roman" panose="02020603050405020304" pitchFamily="18" charset="0"/>
                <a:sym typeface="Times New Roman" panose="02020603050405020304" pitchFamily="18" charset="0"/>
              </a:rPr>
              <a:t>，物体</a:t>
            </a:r>
            <a:r>
              <a:rPr lang="zh-CN" altLang="en-US" sz="2800" dirty="0" smtClean="0">
                <a:latin typeface="+mn-ea"/>
                <a:cs typeface="Times New Roman" panose="02020603050405020304" pitchFamily="18" charset="0"/>
                <a:sym typeface="Times New Roman" panose="02020603050405020304" pitchFamily="18" charset="0"/>
              </a:rPr>
              <a:t>的右</a:t>
            </a:r>
            <a:endParaRPr lang="en-US" altLang="zh-CN" sz="2800" dirty="0" smtClean="0">
              <a:latin typeface="+mn-ea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+mn-ea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dirty="0" smtClean="0">
                <a:latin typeface="+mn-ea"/>
                <a:cs typeface="Times New Roman" panose="02020603050405020304" pitchFamily="18" charset="0"/>
                <a:sym typeface="Times New Roman" panose="02020603050405020304" pitchFamily="18" charset="0"/>
              </a:rPr>
              <a:t>   </a:t>
            </a:r>
            <a:r>
              <a:rPr lang="zh-CN" altLang="en-US" sz="2800" dirty="0" smtClean="0">
                <a:latin typeface="+mn-ea"/>
                <a:cs typeface="Times New Roman" panose="02020603050405020304" pitchFamily="18" charset="0"/>
                <a:sym typeface="Times New Roman" panose="02020603050405020304" pitchFamily="18" charset="0"/>
              </a:rPr>
              <a:t>端与哪个数对齐，</a:t>
            </a:r>
            <a:r>
              <a:rPr lang="zh-CN" altLang="en-US" sz="2800" dirty="0">
                <a:latin typeface="+mn-ea"/>
                <a:cs typeface="Times New Roman" panose="02020603050405020304" pitchFamily="18" charset="0"/>
                <a:sym typeface="Times New Roman" panose="02020603050405020304" pitchFamily="18" charset="0"/>
              </a:rPr>
              <a:t>物体的长度</a:t>
            </a:r>
            <a:r>
              <a:rPr lang="zh-CN" altLang="en-US" sz="2800" dirty="0" smtClean="0">
                <a:latin typeface="+mn-ea"/>
                <a:cs typeface="Times New Roman" panose="02020603050405020304" pitchFamily="18" charset="0"/>
                <a:sym typeface="Times New Roman" panose="02020603050405020304" pitchFamily="18" charset="0"/>
              </a:rPr>
              <a:t>就是多少厘米</a:t>
            </a:r>
            <a:r>
              <a:rPr lang="zh-CN" altLang="en-US" sz="2800" dirty="0" smtClean="0">
                <a:latin typeface="+mn-ea"/>
              </a:rPr>
              <a:t>。</a:t>
            </a:r>
            <a:endParaRPr lang="zh-CN" altLang="en-US" sz="2800" dirty="0">
              <a:latin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885759" y="946463"/>
            <a:ext cx="757113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+mn-ea"/>
              </a:rPr>
              <a:t>1.</a:t>
            </a:r>
            <a:r>
              <a:rPr lang="zh-CN" altLang="en-US" sz="2800" dirty="0" smtClean="0">
                <a:latin typeface="+mn-ea"/>
              </a:rPr>
              <a:t>“厘米”是国际上统一使用的一个长度单位。 </a:t>
            </a:r>
            <a:endParaRPr lang="en-US" altLang="zh-CN" sz="28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+mn-ea"/>
                <a:cs typeface="Tahoma" panose="020B0604030504040204" pitchFamily="34" charset="0"/>
              </a:rPr>
              <a:t> </a:t>
            </a:r>
            <a:r>
              <a:rPr lang="en-US" altLang="zh-CN" sz="2800" dirty="0" smtClean="0">
                <a:latin typeface="+mn-ea"/>
                <a:cs typeface="Tahoma" panose="020B0604030504040204" pitchFamily="34" charset="0"/>
              </a:rPr>
              <a:t>  </a:t>
            </a:r>
            <a:r>
              <a:rPr lang="zh-CN" altLang="en-US" sz="2800" dirty="0" smtClean="0">
                <a:latin typeface="+mn-ea"/>
                <a:cs typeface="Tahoma" panose="020B0604030504040204" pitchFamily="34" charset="0"/>
              </a:rPr>
              <a:t>“厘米”</a:t>
            </a:r>
            <a:r>
              <a:rPr lang="zh-CN" altLang="en-US" sz="2800" dirty="0">
                <a:latin typeface="+mn-ea"/>
                <a:cs typeface="Tahoma" panose="020B0604030504040204" pitchFamily="34" charset="0"/>
              </a:rPr>
              <a:t>可以用字母“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sym typeface="华文新魏" panose="02010800040101010101" pitchFamily="2" charset="-122"/>
              </a:rPr>
              <a:t>cm</a:t>
            </a:r>
            <a:r>
              <a:rPr lang="zh-CN" altLang="en-US" sz="2800" dirty="0">
                <a:latin typeface="+mn-ea"/>
                <a:cs typeface="Tahoma" panose="020B0604030504040204" pitchFamily="34" charset="0"/>
              </a:rPr>
              <a:t>”来表示，</a:t>
            </a:r>
            <a:r>
              <a:rPr lang="en-US" altLang="zh-CN" sz="2800" dirty="0">
                <a:latin typeface="+mn-ea"/>
                <a:cs typeface="Tahoma" panose="020B0604030504040204" pitchFamily="34" charset="0"/>
              </a:rPr>
              <a:t>1</a:t>
            </a:r>
            <a:r>
              <a:rPr lang="zh-CN" altLang="en-US" sz="2800" dirty="0" smtClean="0">
                <a:latin typeface="+mn-ea"/>
                <a:cs typeface="Tahoma" panose="020B0604030504040204" pitchFamily="34" charset="0"/>
              </a:rPr>
              <a:t>厘米</a:t>
            </a:r>
            <a:endParaRPr lang="en-US" altLang="zh-CN" sz="2800" dirty="0" smtClean="0">
              <a:latin typeface="+mn-ea"/>
              <a:cs typeface="Tahom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+mn-ea"/>
                <a:cs typeface="Tahoma" panose="020B0604030504040204" pitchFamily="34" charset="0"/>
              </a:rPr>
              <a:t> </a:t>
            </a:r>
            <a:r>
              <a:rPr lang="en-US" altLang="zh-CN" sz="2800" dirty="0" smtClean="0">
                <a:latin typeface="+mn-ea"/>
                <a:cs typeface="Tahoma" panose="020B0604030504040204" pitchFamily="34" charset="0"/>
              </a:rPr>
              <a:t>    </a:t>
            </a:r>
            <a:r>
              <a:rPr lang="zh-CN" altLang="en-US" sz="2800" dirty="0" smtClean="0">
                <a:latin typeface="+mn-ea"/>
                <a:cs typeface="Tahoma" panose="020B0604030504040204" pitchFamily="34" charset="0"/>
              </a:rPr>
              <a:t>记</a:t>
            </a:r>
            <a:r>
              <a:rPr lang="zh-CN" altLang="en-US" sz="2800" dirty="0">
                <a:latin typeface="+mn-ea"/>
                <a:cs typeface="Tahoma" panose="020B0604030504040204" pitchFamily="34" charset="0"/>
              </a:rPr>
              <a:t>作</a:t>
            </a:r>
            <a:r>
              <a:rPr lang="en-US" altLang="zh-CN" sz="2800" dirty="0" smtClean="0">
                <a:latin typeface="+mn-ea"/>
                <a:cs typeface="Tahoma" panose="020B0604030504040204" pitchFamily="34" charset="0"/>
              </a:rPr>
              <a:t>1</a:t>
            </a:r>
            <a:r>
              <a:rPr lang="en-US" altLang="zh-CN" sz="2800" dirty="0" smtClean="0">
                <a:solidFill>
                  <a:srgbClr val="000000"/>
                </a:solidFill>
                <a:latin typeface="+mn-ea"/>
                <a:sym typeface="华文新魏" panose="02010800040101010101" pitchFamily="2" charset="-122"/>
              </a:rPr>
              <a:t>cm</a:t>
            </a:r>
            <a:r>
              <a:rPr lang="zh-CN" altLang="en-US" sz="2800" dirty="0">
                <a:latin typeface="+mn-ea"/>
                <a:cs typeface="Tahoma" panose="020B0604030504040204" pitchFamily="34" charset="0"/>
              </a:rPr>
              <a:t>。</a:t>
            </a:r>
            <a:r>
              <a:rPr lang="zh-CN" altLang="en-US" sz="2800" dirty="0">
                <a:latin typeface="+mn-ea"/>
              </a:rPr>
              <a:t>直尺上任意两个相邻数字</a:t>
            </a:r>
            <a:r>
              <a:rPr lang="zh-CN" altLang="en-US" sz="2800" dirty="0" smtClean="0">
                <a:latin typeface="+mn-ea"/>
              </a:rPr>
              <a:t>之间的</a:t>
            </a:r>
            <a:endParaRPr lang="en-US" altLang="zh-CN" sz="28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+mn-ea"/>
              </a:rPr>
              <a:t> </a:t>
            </a:r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en-US" sz="2800" dirty="0" smtClean="0">
                <a:latin typeface="+mn-ea"/>
              </a:rPr>
              <a:t>长度</a:t>
            </a:r>
            <a:r>
              <a:rPr lang="zh-CN" altLang="en-US" sz="2800" dirty="0">
                <a:latin typeface="+mn-ea"/>
              </a:rPr>
              <a:t>都是</a:t>
            </a:r>
            <a:r>
              <a:rPr lang="en-US" altLang="zh-CN" sz="2800" dirty="0">
                <a:latin typeface="+mn-ea"/>
              </a:rPr>
              <a:t>1</a:t>
            </a:r>
            <a:r>
              <a:rPr lang="zh-CN" altLang="en-US" sz="2800" dirty="0">
                <a:latin typeface="+mn-ea"/>
              </a:rPr>
              <a:t>厘米</a:t>
            </a:r>
            <a:r>
              <a:rPr lang="zh-CN" altLang="en-US" sz="2800" dirty="0" smtClean="0">
                <a:latin typeface="+mn-ea"/>
              </a:rPr>
              <a:t>。</a:t>
            </a:r>
            <a:endParaRPr lang="zh-CN" altLang="en-US" sz="2800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  <p:bldP spid="10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92199" y="2976600"/>
            <a:ext cx="10395566" cy="2135314"/>
          </a:xfrm>
          <a:prstGeom prst="roundRect">
            <a:avLst/>
          </a:prstGeom>
        </p:spPr>
      </p:pic>
      <p:sp>
        <p:nvSpPr>
          <p:cNvPr id="2" name="Text Box 19"/>
          <p:cNvSpPr txBox="1"/>
          <p:nvPr/>
        </p:nvSpPr>
        <p:spPr>
          <a:xfrm>
            <a:off x="892199" y="751288"/>
            <a:ext cx="10384808" cy="66255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+mn-ea"/>
                <a:sym typeface="+mn-ea"/>
              </a:rPr>
              <a:t>1. </a:t>
            </a:r>
            <a:r>
              <a:rPr lang="zh-CN" altLang="en-US" sz="2800" dirty="0" smtClean="0">
                <a:latin typeface="+mn-ea"/>
                <a:sym typeface="+mn-ea"/>
              </a:rPr>
              <a:t>数一数，填一填。</a:t>
            </a:r>
            <a:endParaRPr lang="zh-CN" altLang="en-US" sz="2800" dirty="0">
              <a:latin typeface="+mn-ea"/>
            </a:endParaRPr>
          </a:p>
        </p:txBody>
      </p:sp>
      <p:sp>
        <p:nvSpPr>
          <p:cNvPr id="13" name="左大括号 12"/>
          <p:cNvSpPr/>
          <p:nvPr/>
        </p:nvSpPr>
        <p:spPr>
          <a:xfrm rot="5400000">
            <a:off x="1741872" y="3128788"/>
            <a:ext cx="230446" cy="929481"/>
          </a:xfrm>
          <a:prstGeom prst="leftBrac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30592" y="2714990"/>
            <a:ext cx="17780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(     )</a:t>
            </a:r>
            <a:r>
              <a:rPr lang="zh-CN" altLang="en-US" sz="2800" dirty="0" smtClean="0">
                <a:latin typeface="+mn-ea"/>
              </a:rPr>
              <a:t>厘米 </a:t>
            </a:r>
            <a:endParaRPr lang="zh-CN" altLang="en-US" sz="2800" dirty="0"/>
          </a:p>
        </p:txBody>
      </p:sp>
      <p:sp>
        <p:nvSpPr>
          <p:cNvPr id="15" name="左大括号 14"/>
          <p:cNvSpPr/>
          <p:nvPr/>
        </p:nvSpPr>
        <p:spPr>
          <a:xfrm rot="5400000">
            <a:off x="3978072" y="2693527"/>
            <a:ext cx="230445" cy="1800000"/>
          </a:xfrm>
          <a:prstGeom prst="leftBrac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247519" y="2714990"/>
            <a:ext cx="17780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(     )</a:t>
            </a:r>
            <a:r>
              <a:rPr lang="zh-CN" altLang="en-US" sz="2800" dirty="0" smtClean="0">
                <a:latin typeface="+mn-ea"/>
              </a:rPr>
              <a:t>厘米 </a:t>
            </a:r>
            <a:endParaRPr lang="zh-CN" altLang="en-US" sz="2800" dirty="0"/>
          </a:p>
        </p:txBody>
      </p:sp>
      <p:sp>
        <p:nvSpPr>
          <p:cNvPr id="17" name="左大括号 16"/>
          <p:cNvSpPr/>
          <p:nvPr/>
        </p:nvSpPr>
        <p:spPr>
          <a:xfrm rot="5400000">
            <a:off x="8456446" y="1748887"/>
            <a:ext cx="301722" cy="3618000"/>
          </a:xfrm>
          <a:prstGeom prst="leftBrac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681373" y="2714990"/>
            <a:ext cx="17780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(     )</a:t>
            </a:r>
            <a:r>
              <a:rPr lang="zh-CN" altLang="en-US" sz="2800" dirty="0" smtClean="0">
                <a:latin typeface="+mn-ea"/>
              </a:rPr>
              <a:t>厘米 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85775" y="4446905"/>
            <a:ext cx="11203305" cy="1985010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800" dirty="0"/>
          </a:p>
        </p:txBody>
      </p:sp>
      <p:sp>
        <p:nvSpPr>
          <p:cNvPr id="7" name="Text Box 17"/>
          <p:cNvSpPr txBox="1"/>
          <p:nvPr/>
        </p:nvSpPr>
        <p:spPr>
          <a:xfrm>
            <a:off x="665269" y="1073528"/>
            <a:ext cx="10892417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>
              <a:lnSpc>
                <a:spcPct val="20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认识长度单位厘米并建立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厘米的长度观念。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20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掌握用厘米作单位测量物体的长度的方法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20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能正确、灵活地估测出较小物体的长度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67849" y="4548039"/>
            <a:ext cx="10990128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chemeClr val="bg1"/>
                </a:solidFill>
                <a:latin typeface="+mn-ea"/>
              </a:rPr>
              <a:t>【</a:t>
            </a:r>
            <a:r>
              <a:rPr lang="zh-CN" altLang="en-US" sz="2800" dirty="0" smtClean="0">
                <a:solidFill>
                  <a:schemeClr val="bg1"/>
                </a:solidFill>
                <a:latin typeface="+mn-ea"/>
                <a:sym typeface="+mn-ea"/>
              </a:rPr>
              <a:t>重点</a:t>
            </a:r>
            <a:r>
              <a:rPr lang="en-US" altLang="zh-CN" sz="2800" b="1" dirty="0" smtClean="0">
                <a:solidFill>
                  <a:schemeClr val="bg1"/>
                </a:solidFill>
                <a:latin typeface="+mn-ea"/>
              </a:rPr>
              <a:t>】</a:t>
            </a:r>
            <a:r>
              <a:rPr lang="zh-CN" altLang="en-US" sz="2800" dirty="0">
                <a:latin typeface="+mn-ea"/>
                <a:sym typeface="+mn-ea"/>
              </a:rPr>
              <a:t>认识厘米，掌握测量物体长度的方法。</a:t>
            </a:r>
            <a:r>
              <a:rPr lang="zh-CN" altLang="en-US" sz="2800" dirty="0" smtClean="0">
                <a:latin typeface="+mn-ea"/>
                <a:sym typeface="+mn-ea"/>
              </a:rPr>
              <a:t>  </a:t>
            </a:r>
            <a:endParaRPr lang="zh-CN" altLang="en-US" sz="2800" dirty="0">
              <a:latin typeface="+mn-ea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76104" y="5468728"/>
            <a:ext cx="10990128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 smtClean="0">
                <a:solidFill>
                  <a:schemeClr val="bg1"/>
                </a:solidFill>
                <a:latin typeface="+mn-ea"/>
              </a:rPr>
              <a:t>【</a:t>
            </a:r>
            <a:r>
              <a:rPr lang="zh-CN" altLang="en-US" sz="2800" dirty="0" smtClean="0">
                <a:solidFill>
                  <a:schemeClr val="bg1"/>
                </a:solidFill>
                <a:latin typeface="+mn-ea"/>
                <a:sym typeface="+mn-ea"/>
              </a:rPr>
              <a:t>难点</a:t>
            </a:r>
            <a:r>
              <a:rPr lang="en-US" altLang="zh-CN" sz="2800" b="1" dirty="0" smtClean="0">
                <a:solidFill>
                  <a:schemeClr val="bg1"/>
                </a:solidFill>
                <a:latin typeface="+mn-ea"/>
              </a:rPr>
              <a:t>】</a:t>
            </a:r>
            <a:r>
              <a:rPr lang="zh-CN" altLang="en-US" sz="2800" dirty="0">
                <a:latin typeface="+mn-ea"/>
                <a:sym typeface="+mn-ea"/>
              </a:rPr>
              <a:t>能正确、灵活地估测出较小物体的长度。</a:t>
            </a:r>
            <a:endParaRPr lang="zh-CN" altLang="en-US" sz="2800" dirty="0">
              <a:latin typeface="+mn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92199" y="2976600"/>
            <a:ext cx="10395566" cy="2135314"/>
          </a:xfrm>
          <a:prstGeom prst="roundRect">
            <a:avLst/>
          </a:prstGeom>
        </p:spPr>
      </p:pic>
      <p:sp>
        <p:nvSpPr>
          <p:cNvPr id="2" name="Text Box 19"/>
          <p:cNvSpPr txBox="1"/>
          <p:nvPr/>
        </p:nvSpPr>
        <p:spPr>
          <a:xfrm>
            <a:off x="892199" y="751288"/>
            <a:ext cx="10384808" cy="66255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+mn-ea"/>
                <a:sym typeface="+mn-ea"/>
              </a:rPr>
              <a:t>1. </a:t>
            </a:r>
            <a:r>
              <a:rPr lang="zh-CN" altLang="en-US" sz="2800" dirty="0" smtClean="0">
                <a:latin typeface="+mn-ea"/>
                <a:sym typeface="+mn-ea"/>
              </a:rPr>
              <a:t>数一数，填一填。</a:t>
            </a:r>
            <a:endParaRPr lang="zh-CN" altLang="en-US" sz="2800" dirty="0">
              <a:latin typeface="+mn-ea"/>
            </a:endParaRPr>
          </a:p>
        </p:txBody>
      </p:sp>
      <p:sp>
        <p:nvSpPr>
          <p:cNvPr id="13" name="左大括号 12"/>
          <p:cNvSpPr/>
          <p:nvPr/>
        </p:nvSpPr>
        <p:spPr>
          <a:xfrm rot="5400000">
            <a:off x="1741872" y="3128788"/>
            <a:ext cx="230446" cy="929481"/>
          </a:xfrm>
          <a:prstGeom prst="leftBrac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30592" y="2714990"/>
            <a:ext cx="1882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(  </a:t>
            </a:r>
            <a:r>
              <a:rPr lang="en-US" altLang="zh-CN" sz="2800" dirty="0" smtClean="0">
                <a:solidFill>
                  <a:srgbClr val="FF0000"/>
                </a:solidFill>
                <a:latin typeface="+mn-ea"/>
              </a:rPr>
              <a:t>1 </a:t>
            </a:r>
            <a:r>
              <a:rPr lang="en-US" altLang="zh-CN" sz="2800" dirty="0" smtClean="0">
                <a:latin typeface="+mn-ea"/>
              </a:rPr>
              <a:t> )</a:t>
            </a:r>
            <a:r>
              <a:rPr lang="zh-CN" altLang="en-US" sz="2800" dirty="0" smtClean="0">
                <a:latin typeface="+mn-ea"/>
              </a:rPr>
              <a:t>厘米 </a:t>
            </a:r>
            <a:endParaRPr lang="zh-CN" altLang="en-US" sz="2800" dirty="0"/>
          </a:p>
        </p:txBody>
      </p:sp>
      <p:sp>
        <p:nvSpPr>
          <p:cNvPr id="15" name="左大括号 14"/>
          <p:cNvSpPr/>
          <p:nvPr/>
        </p:nvSpPr>
        <p:spPr>
          <a:xfrm rot="5400000">
            <a:off x="3978072" y="2693527"/>
            <a:ext cx="230445" cy="1800000"/>
          </a:xfrm>
          <a:prstGeom prst="leftBrac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247519" y="2714990"/>
            <a:ext cx="1882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(  </a:t>
            </a:r>
            <a:r>
              <a:rPr lang="en-US" altLang="zh-CN" sz="2800" dirty="0" smtClean="0">
                <a:solidFill>
                  <a:srgbClr val="FF0000"/>
                </a:solidFill>
                <a:latin typeface="+mn-ea"/>
              </a:rPr>
              <a:t>2</a:t>
            </a:r>
            <a:r>
              <a:rPr lang="en-US" altLang="zh-CN" sz="2800" dirty="0" smtClean="0">
                <a:latin typeface="+mn-ea"/>
              </a:rPr>
              <a:t>  )</a:t>
            </a:r>
            <a:r>
              <a:rPr lang="zh-CN" altLang="en-US" sz="2800" dirty="0" smtClean="0">
                <a:latin typeface="+mn-ea"/>
              </a:rPr>
              <a:t>厘米 </a:t>
            </a:r>
            <a:endParaRPr lang="zh-CN" altLang="en-US" sz="2800" dirty="0"/>
          </a:p>
        </p:txBody>
      </p:sp>
      <p:sp>
        <p:nvSpPr>
          <p:cNvPr id="17" name="左大括号 16"/>
          <p:cNvSpPr/>
          <p:nvPr/>
        </p:nvSpPr>
        <p:spPr>
          <a:xfrm rot="5400000">
            <a:off x="8456446" y="1748887"/>
            <a:ext cx="301722" cy="3618000"/>
          </a:xfrm>
          <a:prstGeom prst="leftBrac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681373" y="2714990"/>
            <a:ext cx="1882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( </a:t>
            </a:r>
            <a:r>
              <a:rPr lang="en-US" altLang="zh-CN" sz="2800" dirty="0" smtClean="0">
                <a:solidFill>
                  <a:srgbClr val="FF0000"/>
                </a:solidFill>
                <a:latin typeface="+mn-ea"/>
              </a:rPr>
              <a:t> 4  </a:t>
            </a:r>
            <a:r>
              <a:rPr lang="en-US" altLang="zh-CN" sz="2800" dirty="0" smtClean="0">
                <a:latin typeface="+mn-ea"/>
              </a:rPr>
              <a:t>)</a:t>
            </a:r>
            <a:r>
              <a:rPr lang="zh-CN" altLang="en-US" sz="2800" dirty="0" smtClean="0">
                <a:latin typeface="+mn-ea"/>
              </a:rPr>
              <a:t>厘米 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9"/>
          <p:cNvSpPr txBox="1"/>
          <p:nvPr/>
        </p:nvSpPr>
        <p:spPr>
          <a:xfrm>
            <a:off x="892199" y="710098"/>
            <a:ext cx="10384808" cy="73866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+mn-ea"/>
                <a:sym typeface="+mn-ea"/>
              </a:rPr>
              <a:t>2. </a:t>
            </a:r>
            <a:r>
              <a:rPr lang="zh-CN" altLang="en-US" sz="2800" dirty="0" smtClean="0">
                <a:latin typeface="+mn-ea"/>
                <a:sym typeface="+mn-ea"/>
              </a:rPr>
              <a:t>判断哪种测量方法是正确的，对的画“</a:t>
            </a:r>
            <a:r>
              <a:rPr lang="zh-CN" altLang="en-US" sz="2800" dirty="0" smtClean="0">
                <a:latin typeface="+mn-ea"/>
              </a:rPr>
              <a:t>√</a:t>
            </a:r>
            <a:r>
              <a:rPr lang="zh-CN" altLang="en-US" sz="2800" dirty="0" smtClean="0">
                <a:latin typeface="+mn-ea"/>
                <a:sym typeface="+mn-ea"/>
              </a:rPr>
              <a:t>”，错的画“</a:t>
            </a:r>
            <a:r>
              <a:rPr lang="en-US" altLang="zh-CN" sz="2800" dirty="0" smtClean="0">
                <a:latin typeface="+mn-ea"/>
                <a:sym typeface="+mn-ea"/>
              </a:rPr>
              <a:t>×</a:t>
            </a:r>
            <a:r>
              <a:rPr lang="zh-CN" altLang="en-US" sz="2800" dirty="0" smtClean="0">
                <a:latin typeface="+mn-ea"/>
                <a:sym typeface="+mn-ea"/>
              </a:rPr>
              <a:t>” 。</a:t>
            </a:r>
            <a:endParaRPr lang="zh-CN" altLang="en-US" sz="2800" dirty="0">
              <a:latin typeface="+mn-ea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217172" y="3086887"/>
            <a:ext cx="4137916" cy="1190854"/>
          </a:xfrm>
          <a:prstGeom prst="round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1580895" y="2141838"/>
            <a:ext cx="2628643" cy="150752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83C8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425326" y="3099809"/>
            <a:ext cx="4137916" cy="1190854"/>
          </a:xfrm>
          <a:prstGeom prst="round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2122010" y="4861345"/>
            <a:ext cx="16946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(           )</a:t>
            </a:r>
            <a:r>
              <a:rPr lang="zh-CN" altLang="en-US" sz="2800" dirty="0" smtClean="0">
                <a:latin typeface="+mn-ea"/>
              </a:rPr>
              <a:t> </a:t>
            </a:r>
            <a:endParaRPr lang="zh-CN" altLang="en-US" sz="2800" dirty="0"/>
          </a:p>
        </p:txBody>
      </p:sp>
      <p:sp>
        <p:nvSpPr>
          <p:cNvPr id="22" name="矩形 21"/>
          <p:cNvSpPr/>
          <p:nvPr/>
        </p:nvSpPr>
        <p:spPr>
          <a:xfrm>
            <a:off x="7300062" y="4861345"/>
            <a:ext cx="16946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(           )</a:t>
            </a:r>
            <a:r>
              <a:rPr lang="zh-CN" altLang="en-US" sz="2800" dirty="0" smtClean="0">
                <a:latin typeface="+mn-ea"/>
              </a:rPr>
              <a:t> </a:t>
            </a:r>
            <a:endParaRPr lang="zh-CN" altLang="en-US" sz="2800" dirty="0"/>
          </a:p>
        </p:txBody>
      </p:sp>
      <p:sp>
        <p:nvSpPr>
          <p:cNvPr id="14" name="矩形 13"/>
          <p:cNvSpPr/>
          <p:nvPr/>
        </p:nvSpPr>
        <p:spPr>
          <a:xfrm>
            <a:off x="6692473" y="2141838"/>
            <a:ext cx="2628643" cy="150752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83C8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9"/>
          <p:cNvSpPr txBox="1"/>
          <p:nvPr/>
        </p:nvSpPr>
        <p:spPr>
          <a:xfrm>
            <a:off x="892199" y="710098"/>
            <a:ext cx="10384808" cy="73866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+mn-ea"/>
                <a:sym typeface="+mn-ea"/>
              </a:rPr>
              <a:t>2. </a:t>
            </a:r>
            <a:r>
              <a:rPr lang="zh-CN" altLang="en-US" sz="2800" dirty="0" smtClean="0">
                <a:latin typeface="+mn-ea"/>
                <a:sym typeface="+mn-ea"/>
              </a:rPr>
              <a:t>判断哪种测量方法是正确的，对的画“</a:t>
            </a:r>
            <a:r>
              <a:rPr lang="zh-CN" altLang="en-US" sz="2800" dirty="0" smtClean="0">
                <a:latin typeface="+mn-ea"/>
              </a:rPr>
              <a:t>√</a:t>
            </a:r>
            <a:r>
              <a:rPr lang="zh-CN" altLang="en-US" sz="2800" dirty="0" smtClean="0">
                <a:latin typeface="+mn-ea"/>
                <a:sym typeface="+mn-ea"/>
              </a:rPr>
              <a:t>”，错的画“</a:t>
            </a:r>
            <a:r>
              <a:rPr lang="en-US" altLang="zh-CN" sz="2800" dirty="0" smtClean="0">
                <a:latin typeface="+mn-ea"/>
                <a:sym typeface="+mn-ea"/>
              </a:rPr>
              <a:t>×</a:t>
            </a:r>
            <a:r>
              <a:rPr lang="zh-CN" altLang="en-US" sz="2800" dirty="0" smtClean="0">
                <a:latin typeface="+mn-ea"/>
                <a:sym typeface="+mn-ea"/>
              </a:rPr>
              <a:t>” 。</a:t>
            </a:r>
            <a:endParaRPr lang="zh-CN" altLang="en-US" sz="2800" dirty="0">
              <a:latin typeface="+mn-ea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217172" y="3086887"/>
            <a:ext cx="4137916" cy="1190854"/>
          </a:xfrm>
          <a:prstGeom prst="round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1580895" y="2141838"/>
            <a:ext cx="2628643" cy="150752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83C8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425326" y="3099809"/>
            <a:ext cx="4137916" cy="1190854"/>
          </a:xfrm>
          <a:prstGeom prst="round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2122010" y="4861345"/>
            <a:ext cx="17347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(    </a:t>
            </a:r>
            <a:r>
              <a:rPr lang="zh-CN" altLang="en-US" sz="2800" dirty="0" smtClean="0">
                <a:solidFill>
                  <a:srgbClr val="FF0000"/>
                </a:solidFill>
                <a:latin typeface="+mn-ea"/>
              </a:rPr>
              <a:t>√</a:t>
            </a:r>
            <a:r>
              <a:rPr lang="en-US" altLang="zh-CN" sz="2800" dirty="0" smtClean="0">
                <a:solidFill>
                  <a:srgbClr val="FF0000"/>
                </a:solidFill>
                <a:latin typeface="+mn-ea"/>
              </a:rPr>
              <a:t>  </a:t>
            </a:r>
            <a:r>
              <a:rPr lang="en-US" altLang="zh-CN" sz="2800" dirty="0" smtClean="0">
                <a:latin typeface="+mn-ea"/>
              </a:rPr>
              <a:t>   )</a:t>
            </a:r>
            <a:r>
              <a:rPr lang="zh-CN" altLang="en-US" sz="2800" dirty="0" smtClean="0">
                <a:latin typeface="+mn-ea"/>
              </a:rPr>
              <a:t> </a:t>
            </a:r>
            <a:endParaRPr lang="zh-CN" altLang="en-US" sz="2800" dirty="0"/>
          </a:p>
        </p:txBody>
      </p:sp>
      <p:sp>
        <p:nvSpPr>
          <p:cNvPr id="22" name="矩形 21"/>
          <p:cNvSpPr/>
          <p:nvPr/>
        </p:nvSpPr>
        <p:spPr>
          <a:xfrm>
            <a:off x="7300062" y="4861345"/>
            <a:ext cx="16433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(    </a:t>
            </a:r>
            <a:r>
              <a:rPr lang="en-US" altLang="zh-CN" sz="2800" dirty="0" smtClean="0">
                <a:solidFill>
                  <a:srgbClr val="FF0000"/>
                </a:solidFill>
                <a:latin typeface="+mn-ea"/>
              </a:rPr>
              <a:t>× </a:t>
            </a:r>
            <a:r>
              <a:rPr lang="en-US" altLang="zh-CN" sz="2800" dirty="0" smtClean="0">
                <a:latin typeface="+mn-ea"/>
              </a:rPr>
              <a:t>   )</a:t>
            </a:r>
            <a:r>
              <a:rPr lang="zh-CN" altLang="en-US" sz="2800" dirty="0" smtClean="0">
                <a:latin typeface="+mn-ea"/>
              </a:rPr>
              <a:t> </a:t>
            </a:r>
            <a:endParaRPr lang="zh-CN" altLang="en-US" sz="2800" dirty="0"/>
          </a:p>
        </p:txBody>
      </p:sp>
      <p:sp>
        <p:nvSpPr>
          <p:cNvPr id="14" name="矩形 13"/>
          <p:cNvSpPr/>
          <p:nvPr/>
        </p:nvSpPr>
        <p:spPr>
          <a:xfrm>
            <a:off x="6692473" y="2141838"/>
            <a:ext cx="2628643" cy="150752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83C8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19"/>
          <p:cNvSpPr txBox="1"/>
          <p:nvPr/>
        </p:nvSpPr>
        <p:spPr>
          <a:xfrm>
            <a:off x="892199" y="710098"/>
            <a:ext cx="10384808" cy="73866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+mn-ea"/>
              </a:rPr>
              <a:t>3. </a:t>
            </a:r>
            <a:r>
              <a:rPr lang="zh-CN" altLang="en-US" sz="2800" dirty="0" smtClean="0">
                <a:latin typeface="+mn-ea"/>
              </a:rPr>
              <a:t>算一算，</a:t>
            </a:r>
            <a:r>
              <a:rPr lang="zh-CN" altLang="en-US" sz="2800" dirty="0">
                <a:latin typeface="+mn-ea"/>
              </a:rPr>
              <a:t>填一填。</a:t>
            </a:r>
            <a:endParaRPr lang="zh-CN" altLang="zh-CN" sz="2800" dirty="0">
              <a:latin typeface="+mn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2005980" y="1885997"/>
            <a:ext cx="6800269" cy="2134068"/>
            <a:chOff x="2475536" y="2792158"/>
            <a:chExt cx="6454279" cy="1845628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475536" y="2792158"/>
              <a:ext cx="6454279" cy="1845628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 rot="16200000" flipH="1" flipV="1">
              <a:off x="5506737" y="1318313"/>
              <a:ext cx="552450" cy="4171950"/>
            </a:xfrm>
            <a:prstGeom prst="rect">
              <a:avLst/>
            </a:prstGeom>
          </p:spPr>
        </p:pic>
        <p:cxnSp>
          <p:nvCxnSpPr>
            <p:cNvPr id="21" name="直接连接符 20"/>
            <p:cNvCxnSpPr/>
            <p:nvPr/>
          </p:nvCxnSpPr>
          <p:spPr>
            <a:xfrm>
              <a:off x="3715303" y="2960513"/>
              <a:ext cx="0" cy="7200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7852461" y="2960513"/>
              <a:ext cx="0" cy="7200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 Box 19"/>
          <p:cNvSpPr txBox="1"/>
          <p:nvPr/>
        </p:nvSpPr>
        <p:spPr>
          <a:xfrm>
            <a:off x="900437" y="4800697"/>
            <a:ext cx="7650439" cy="73866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/>
              <a:t>这支铅笔的长度是</a:t>
            </a:r>
            <a:r>
              <a:rPr lang="en-US" altLang="zh-CN" sz="2800" dirty="0" smtClean="0"/>
              <a:t>(        )</a:t>
            </a:r>
            <a:r>
              <a:rPr lang="zh-CN" altLang="en-US" sz="2800" dirty="0" smtClean="0"/>
              <a:t>厘米。</a:t>
            </a:r>
            <a:endParaRPr lang="zh-CN" altLang="zh-CN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19"/>
          <p:cNvSpPr txBox="1"/>
          <p:nvPr/>
        </p:nvSpPr>
        <p:spPr>
          <a:xfrm>
            <a:off x="892199" y="710098"/>
            <a:ext cx="10384808" cy="73866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+mn-ea"/>
              </a:rPr>
              <a:t>3. </a:t>
            </a:r>
            <a:r>
              <a:rPr lang="zh-CN" altLang="en-US" sz="2800" dirty="0" smtClean="0">
                <a:latin typeface="+mn-ea"/>
              </a:rPr>
              <a:t>算一算，</a:t>
            </a:r>
            <a:r>
              <a:rPr lang="zh-CN" altLang="en-US" sz="2800" dirty="0">
                <a:latin typeface="+mn-ea"/>
              </a:rPr>
              <a:t>填一填。</a:t>
            </a:r>
            <a:endParaRPr lang="zh-CN" altLang="zh-CN" sz="2800" dirty="0">
              <a:latin typeface="+mn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2005980" y="1885997"/>
            <a:ext cx="6800269" cy="2134068"/>
            <a:chOff x="2475536" y="2792158"/>
            <a:chExt cx="6454279" cy="1845628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475536" y="2792158"/>
              <a:ext cx="6454279" cy="1845628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 rot="16200000" flipH="1" flipV="1">
              <a:off x="5506737" y="1318313"/>
              <a:ext cx="552450" cy="4171950"/>
            </a:xfrm>
            <a:prstGeom prst="rect">
              <a:avLst/>
            </a:prstGeom>
          </p:spPr>
        </p:pic>
        <p:cxnSp>
          <p:nvCxnSpPr>
            <p:cNvPr id="21" name="直接连接符 20"/>
            <p:cNvCxnSpPr/>
            <p:nvPr/>
          </p:nvCxnSpPr>
          <p:spPr>
            <a:xfrm>
              <a:off x="3715303" y="2960513"/>
              <a:ext cx="0" cy="7200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7852461" y="2960513"/>
              <a:ext cx="0" cy="7200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 Box 19"/>
          <p:cNvSpPr txBox="1"/>
          <p:nvPr/>
        </p:nvSpPr>
        <p:spPr>
          <a:xfrm>
            <a:off x="1665485" y="4835114"/>
            <a:ext cx="7650439" cy="73866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/>
              <a:t>这支铅笔的长度是</a:t>
            </a:r>
            <a:r>
              <a:rPr lang="en-US" altLang="zh-CN" sz="2800" dirty="0" smtClean="0"/>
              <a:t>(  </a:t>
            </a:r>
            <a:r>
              <a:rPr lang="en-US" altLang="zh-CN" sz="2800" dirty="0" smtClean="0">
                <a:solidFill>
                  <a:srgbClr val="FF0000"/>
                </a:solidFill>
              </a:rPr>
              <a:t> 6   </a:t>
            </a:r>
            <a:r>
              <a:rPr lang="en-US" altLang="zh-CN" sz="2800" dirty="0" smtClean="0"/>
              <a:t>)</a:t>
            </a:r>
            <a:r>
              <a:rPr lang="zh-CN" altLang="en-US" sz="2800" dirty="0" smtClean="0"/>
              <a:t>厘米。</a:t>
            </a:r>
            <a:endParaRPr lang="zh-CN" altLang="zh-CN" sz="2800" dirty="0"/>
          </a:p>
        </p:txBody>
      </p:sp>
      <p:sp>
        <p:nvSpPr>
          <p:cNvPr id="9" name="左大括号 8"/>
          <p:cNvSpPr/>
          <p:nvPr/>
        </p:nvSpPr>
        <p:spPr>
          <a:xfrm rot="5400000" flipH="1" flipV="1">
            <a:off x="5339844" y="1883470"/>
            <a:ext cx="301722" cy="4358938"/>
          </a:xfrm>
          <a:prstGeom prst="leftBrac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zh-CN">
                <a:solidFill>
                  <a:schemeClr val="tx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文本框 25"/>
          <p:cNvSpPr txBox="1">
            <a:spLocks noChangeArrowheads="1"/>
          </p:cNvSpPr>
          <p:nvPr/>
        </p:nvSpPr>
        <p:spPr bwMode="auto">
          <a:xfrm>
            <a:off x="4294880" y="4311894"/>
            <a:ext cx="270388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dirty="0" smtClean="0">
                <a:solidFill>
                  <a:srgbClr val="FF0000"/>
                </a:solidFill>
                <a:latin typeface="+mn-ea"/>
                <a:sym typeface="+mn-ea"/>
              </a:rPr>
              <a:t>7-1=6</a:t>
            </a:r>
            <a:r>
              <a:rPr lang="zh-CN" altLang="en-US" sz="2800" dirty="0" smtClean="0">
                <a:solidFill>
                  <a:srgbClr val="FF0000"/>
                </a:solidFill>
                <a:latin typeface="+mn-ea"/>
                <a:sym typeface="+mn-ea"/>
              </a:rPr>
              <a:t>（厘米）</a:t>
            </a:r>
            <a:endParaRPr lang="en-US" altLang="zh-CN" sz="2800" dirty="0">
              <a:solidFill>
                <a:srgbClr val="FF0000"/>
              </a:solidFill>
              <a:latin typeface="+mn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19"/>
          <p:cNvSpPr txBox="1"/>
          <p:nvPr/>
        </p:nvSpPr>
        <p:spPr>
          <a:xfrm>
            <a:off x="892198" y="668908"/>
            <a:ext cx="9751087" cy="73866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/>
              <a:t>想一想：为什么测量同一件物品，测量的结果却不一样呢？</a:t>
            </a:r>
            <a:endParaRPr lang="zh-CN" altLang="zh-CN" sz="2800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418947" y="1796726"/>
            <a:ext cx="5642567" cy="884485"/>
          </a:xfrm>
          <a:prstGeom prst="round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505168" y="2956068"/>
            <a:ext cx="5470124" cy="1158373"/>
          </a:xfrm>
          <a:prstGeom prst="roundRect">
            <a:avLst/>
          </a:prstGeom>
        </p:spPr>
      </p:pic>
      <p:sp>
        <p:nvSpPr>
          <p:cNvPr id="11" name="圆角矩形 10"/>
          <p:cNvSpPr/>
          <p:nvPr/>
        </p:nvSpPr>
        <p:spPr>
          <a:xfrm>
            <a:off x="1581687" y="2137108"/>
            <a:ext cx="807286" cy="457806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1614639" y="3369272"/>
            <a:ext cx="1186227" cy="65873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614639" y="4718811"/>
            <a:ext cx="902864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+mn-ea"/>
              </a:rPr>
              <a:t>因为曲别针短，橡皮长，测量单位不一样，测量出来的结果也不一样。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414920" y="3780534"/>
            <a:ext cx="7541246" cy="1567101"/>
          </a:xfrm>
          <a:prstGeom prst="roundRect">
            <a:avLst/>
          </a:prstGeom>
        </p:spPr>
      </p:pic>
      <p:sp>
        <p:nvSpPr>
          <p:cNvPr id="14" name="矩形 1"/>
          <p:cNvSpPr>
            <a:spLocks noChangeArrowheads="1"/>
          </p:cNvSpPr>
          <p:nvPr/>
        </p:nvSpPr>
        <p:spPr bwMode="auto">
          <a:xfrm>
            <a:off x="637587" y="819966"/>
            <a:ext cx="97963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 smtClean="0">
                <a:latin typeface="+mn-ea"/>
                <a:ea typeface="+mn-ea"/>
              </a:rPr>
              <a:t>要准确表示物品的长度，就要使用统一的长度单位测量。</a:t>
            </a:r>
            <a:endParaRPr lang="zh-CN" altLang="en-US" sz="2800" dirty="0">
              <a:latin typeface="+mn-ea"/>
              <a:ea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616212" y="1789175"/>
            <a:ext cx="7162189" cy="1923952"/>
            <a:chOff x="2861610" y="1726058"/>
            <a:chExt cx="7162189" cy="1923952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799755" y="2103350"/>
              <a:ext cx="1224044" cy="1546660"/>
            </a:xfrm>
            <a:prstGeom prst="roundRect">
              <a:avLst/>
            </a:prstGeom>
          </p:spPr>
        </p:pic>
        <p:sp>
          <p:nvSpPr>
            <p:cNvPr id="17" name="AutoShape 27"/>
            <p:cNvSpPr/>
            <p:nvPr/>
          </p:nvSpPr>
          <p:spPr>
            <a:xfrm>
              <a:off x="2861610" y="1726058"/>
              <a:ext cx="5552160" cy="1495653"/>
            </a:xfrm>
            <a:prstGeom prst="wedgeRoundRectCallout">
              <a:avLst>
                <a:gd name="adj1" fmla="val 57567"/>
                <a:gd name="adj2" fmla="val 25821"/>
                <a:gd name="adj3" fmla="val 16667"/>
              </a:avLst>
            </a:prstGeom>
            <a:solidFill>
              <a:schemeClr val="accent4">
                <a:lumMod val="60000"/>
                <a:lumOff val="40000"/>
              </a:schemeClr>
            </a:solidFill>
            <a:ln w="19050" cap="flat" cmpd="sng">
              <a:noFill/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pPr>
                <a:lnSpc>
                  <a:spcPct val="150000"/>
                </a:lnSpc>
              </a:pPr>
              <a:r>
                <a:rPr lang="zh-CN" altLang="en-US" sz="2800" dirty="0" smtClean="0">
                  <a:latin typeface="+mn-ea"/>
                </a:rPr>
                <a:t>尺子上的“厘米”是国际上统一使用的一个长度单位。</a:t>
              </a:r>
              <a:endParaRPr lang="zh-CN" altLang="en-US" sz="2800" dirty="0">
                <a:latin typeface="+mn-ea"/>
              </a:endParaRPr>
            </a:p>
          </p:txBody>
        </p:sp>
      </p:grpSp>
      <p:sp>
        <p:nvSpPr>
          <p:cNvPr id="18" name="矩形 1"/>
          <p:cNvSpPr>
            <a:spLocks noChangeArrowheads="1"/>
          </p:cNvSpPr>
          <p:nvPr/>
        </p:nvSpPr>
        <p:spPr bwMode="auto">
          <a:xfrm>
            <a:off x="1127738" y="5548695"/>
            <a:ext cx="580572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>
                <a:solidFill>
                  <a:srgbClr val="000000"/>
                </a:solidFill>
                <a:latin typeface="+mn-ea"/>
                <a:ea typeface="+mn-ea"/>
              </a:rPr>
              <a:t>“</a:t>
            </a:r>
            <a:r>
              <a:rPr lang="zh-CN" altLang="en-US" sz="2800" dirty="0">
                <a:solidFill>
                  <a:srgbClr val="000000"/>
                </a:solidFill>
                <a:latin typeface="+mn-ea"/>
                <a:ea typeface="+mn-ea"/>
                <a:sym typeface="华文新魏" panose="02010800040101010101" pitchFamily="2" charset="-122"/>
              </a:rPr>
              <a:t>厘米</a:t>
            </a:r>
            <a:r>
              <a:rPr lang="zh-CN" altLang="en-US" sz="2800" dirty="0">
                <a:solidFill>
                  <a:srgbClr val="000000"/>
                </a:solidFill>
                <a:latin typeface="+mn-ea"/>
                <a:ea typeface="+mn-ea"/>
              </a:rPr>
              <a:t>”</a:t>
            </a:r>
            <a:r>
              <a:rPr lang="zh-CN" altLang="en-US" sz="2800" dirty="0">
                <a:solidFill>
                  <a:srgbClr val="000000"/>
                </a:solidFill>
                <a:latin typeface="+mn-ea"/>
                <a:ea typeface="+mn-ea"/>
                <a:sym typeface="华文新魏" panose="02010800040101010101" pitchFamily="2" charset="-122"/>
              </a:rPr>
              <a:t>可以用字母</a:t>
            </a:r>
            <a:r>
              <a:rPr lang="zh-CN" altLang="en-US" sz="2800" dirty="0">
                <a:solidFill>
                  <a:srgbClr val="000000"/>
                </a:solidFill>
                <a:latin typeface="+mn-ea"/>
                <a:ea typeface="+mn-ea"/>
              </a:rPr>
              <a:t>“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ea typeface="+mn-ea"/>
                <a:sym typeface="华文新魏" panose="02010800040101010101" pitchFamily="2" charset="-122"/>
              </a:rPr>
              <a:t>cm</a:t>
            </a:r>
            <a:r>
              <a:rPr lang="zh-CN" altLang="en-US" sz="2800" dirty="0">
                <a:solidFill>
                  <a:srgbClr val="000000"/>
                </a:solidFill>
                <a:latin typeface="+mn-ea"/>
                <a:ea typeface="+mn-ea"/>
                <a:sym typeface="华文新魏" panose="02010800040101010101" pitchFamily="2" charset="-122"/>
              </a:rPr>
              <a:t>”来表示</a:t>
            </a:r>
            <a:r>
              <a:rPr lang="zh-CN" altLang="en-US" sz="2800" dirty="0" smtClean="0">
                <a:solidFill>
                  <a:srgbClr val="000000"/>
                </a:solidFill>
                <a:latin typeface="+mn-ea"/>
                <a:ea typeface="+mn-ea"/>
                <a:sym typeface="华文新魏" panose="02010800040101010101" pitchFamily="2" charset="-122"/>
              </a:rPr>
              <a:t>。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19" name="矩形 1"/>
          <p:cNvSpPr>
            <a:spLocks noChangeArrowheads="1"/>
          </p:cNvSpPr>
          <p:nvPr/>
        </p:nvSpPr>
        <p:spPr bwMode="auto">
          <a:xfrm>
            <a:off x="7031115" y="5548695"/>
            <a:ext cx="296514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dirty="0" smtClean="0">
                <a:solidFill>
                  <a:srgbClr val="000000"/>
                </a:solidFill>
                <a:latin typeface="+mn-ea"/>
                <a:ea typeface="+mn-ea"/>
                <a:sym typeface="华文新魏" panose="02010800040101010101" pitchFamily="2" charset="-122"/>
              </a:rPr>
              <a:t>1</a:t>
            </a:r>
            <a:r>
              <a:rPr lang="zh-CN" altLang="en-US" sz="2800" dirty="0">
                <a:solidFill>
                  <a:srgbClr val="000000"/>
                </a:solidFill>
                <a:latin typeface="+mn-ea"/>
                <a:ea typeface="+mn-ea"/>
                <a:sym typeface="华文新魏" panose="02010800040101010101" pitchFamily="2" charset="-122"/>
              </a:rPr>
              <a:t>厘米记作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ea typeface="+mn-ea"/>
                <a:sym typeface="华文新魏" panose="02010800040101010101" pitchFamily="2" charset="-122"/>
              </a:rPr>
              <a:t>1cm</a:t>
            </a:r>
            <a:r>
              <a:rPr lang="zh-CN" altLang="en-US" sz="2800" dirty="0" smtClean="0">
                <a:solidFill>
                  <a:srgbClr val="000000"/>
                </a:solidFill>
                <a:latin typeface="+mn-ea"/>
                <a:ea typeface="+mn-ea"/>
                <a:sym typeface="华文新魏" panose="02010800040101010101" pitchFamily="2" charset="-122"/>
              </a:rPr>
              <a:t>。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2494915" y="4596130"/>
            <a:ext cx="444500" cy="33147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左大括号 20"/>
          <p:cNvSpPr/>
          <p:nvPr/>
        </p:nvSpPr>
        <p:spPr>
          <a:xfrm rot="5400000">
            <a:off x="1996887" y="3871778"/>
            <a:ext cx="216000" cy="648000"/>
          </a:xfrm>
          <a:prstGeom prst="leftBrac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606421" y="3518924"/>
            <a:ext cx="12186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1</a:t>
            </a:r>
            <a:r>
              <a:rPr lang="zh-CN" altLang="en-US" sz="2800" dirty="0" smtClean="0">
                <a:latin typeface="+mn-ea"/>
              </a:rPr>
              <a:t>厘米 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  <p:bldP spid="20" grpId="0" bldLvl="0" animBg="1"/>
      <p:bldP spid="21" grpId="0" animBg="1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414920" y="3780534"/>
            <a:ext cx="7541246" cy="1567101"/>
          </a:xfrm>
          <a:prstGeom prst="roundRect">
            <a:avLst/>
          </a:prstGeom>
        </p:spPr>
      </p:pic>
      <p:sp>
        <p:nvSpPr>
          <p:cNvPr id="17" name="矩形 1"/>
          <p:cNvSpPr>
            <a:spLocks noChangeArrowheads="1"/>
          </p:cNvSpPr>
          <p:nvPr/>
        </p:nvSpPr>
        <p:spPr bwMode="auto">
          <a:xfrm>
            <a:off x="637587" y="819966"/>
            <a:ext cx="97963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 smtClean="0">
                <a:latin typeface="+mn-ea"/>
                <a:ea typeface="+mn-ea"/>
              </a:rPr>
              <a:t>要准确表示物品的长度，就要使用统一的长度单位测量。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18" name="左大括号 17"/>
          <p:cNvSpPr/>
          <p:nvPr/>
        </p:nvSpPr>
        <p:spPr>
          <a:xfrm rot="5400000">
            <a:off x="1996887" y="3871778"/>
            <a:ext cx="216000" cy="648000"/>
          </a:xfrm>
          <a:prstGeom prst="leftBrac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606421" y="3518924"/>
            <a:ext cx="12186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1</a:t>
            </a:r>
            <a:r>
              <a:rPr lang="zh-CN" altLang="en-US" sz="2800" dirty="0" smtClean="0">
                <a:latin typeface="+mn-ea"/>
              </a:rPr>
              <a:t>厘米 </a:t>
            </a:r>
            <a:endParaRPr lang="zh-CN" altLang="en-US" sz="2800" dirty="0"/>
          </a:p>
        </p:txBody>
      </p:sp>
      <p:sp>
        <p:nvSpPr>
          <p:cNvPr id="21" name="AutoShape 27"/>
          <p:cNvSpPr/>
          <p:nvPr/>
        </p:nvSpPr>
        <p:spPr>
          <a:xfrm>
            <a:off x="4242435" y="1962150"/>
            <a:ext cx="4571365" cy="1453515"/>
          </a:xfrm>
          <a:prstGeom prst="wedgeRoundRectCallout">
            <a:avLst>
              <a:gd name="adj1" fmla="val 64141"/>
              <a:gd name="adj2" fmla="val 31024"/>
              <a:gd name="adj3" fmla="val 16667"/>
            </a:avLst>
          </a:prstGeom>
          <a:solidFill>
            <a:srgbClr val="D57373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+mn-ea"/>
              </a:rPr>
              <a:t>直尺上任意两个相邻数字之间的长度都是</a:t>
            </a:r>
            <a:r>
              <a:rPr lang="en-US" altLang="zh-CN" sz="2800" dirty="0" smtClean="0">
                <a:latin typeface="+mn-ea"/>
              </a:rPr>
              <a:t>1</a:t>
            </a:r>
            <a:r>
              <a:rPr lang="zh-CN" altLang="en-US" sz="2800" dirty="0" smtClean="0">
                <a:latin typeface="+mn-ea"/>
              </a:rPr>
              <a:t>厘米。</a:t>
            </a:r>
            <a:endParaRPr lang="zh-CN" altLang="en-US" sz="2800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414920" y="3780534"/>
            <a:ext cx="7541246" cy="1567101"/>
          </a:xfrm>
          <a:prstGeom prst="roundRect">
            <a:avLst/>
          </a:prstGeom>
        </p:spPr>
      </p:pic>
      <p:sp>
        <p:nvSpPr>
          <p:cNvPr id="28" name="矩形 1"/>
          <p:cNvSpPr>
            <a:spLocks noChangeArrowheads="1"/>
          </p:cNvSpPr>
          <p:nvPr/>
        </p:nvSpPr>
        <p:spPr bwMode="auto">
          <a:xfrm>
            <a:off x="637587" y="819966"/>
            <a:ext cx="97963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 smtClean="0">
                <a:latin typeface="+mn-ea"/>
                <a:ea typeface="+mn-ea"/>
              </a:rPr>
              <a:t>要准确表示物品的长度，就要使用统一的长度单位测量。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29" name="左大括号 28"/>
          <p:cNvSpPr/>
          <p:nvPr/>
        </p:nvSpPr>
        <p:spPr>
          <a:xfrm rot="5400000">
            <a:off x="2063115" y="3937635"/>
            <a:ext cx="83820" cy="647700"/>
          </a:xfrm>
          <a:prstGeom prst="leftBrac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1606421" y="3518924"/>
            <a:ext cx="12186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1</a:t>
            </a:r>
            <a:r>
              <a:rPr lang="zh-CN" altLang="en-US" sz="2800" dirty="0" smtClean="0">
                <a:latin typeface="+mn-ea"/>
              </a:rPr>
              <a:t>厘米 </a:t>
            </a:r>
            <a:endParaRPr lang="zh-CN" altLang="en-US" sz="2800" dirty="0"/>
          </a:p>
        </p:txBody>
      </p:sp>
      <p:sp>
        <p:nvSpPr>
          <p:cNvPr id="31" name="左大括号 30"/>
          <p:cNvSpPr/>
          <p:nvPr/>
        </p:nvSpPr>
        <p:spPr>
          <a:xfrm rot="5400000">
            <a:off x="5313680" y="3921760"/>
            <a:ext cx="128270" cy="647700"/>
          </a:xfrm>
          <a:prstGeom prst="leftBrac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4879296" y="3524777"/>
            <a:ext cx="12186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1</a:t>
            </a:r>
            <a:r>
              <a:rPr lang="zh-CN" altLang="en-US" sz="2800" dirty="0" smtClean="0">
                <a:latin typeface="+mn-ea"/>
              </a:rPr>
              <a:t>厘米 </a:t>
            </a:r>
            <a:endParaRPr lang="zh-CN" altLang="en-US" sz="2800" dirty="0"/>
          </a:p>
        </p:txBody>
      </p:sp>
      <p:sp>
        <p:nvSpPr>
          <p:cNvPr id="34" name="AutoShape 27"/>
          <p:cNvSpPr/>
          <p:nvPr/>
        </p:nvSpPr>
        <p:spPr>
          <a:xfrm>
            <a:off x="2678430" y="1760855"/>
            <a:ext cx="6181725" cy="1520825"/>
          </a:xfrm>
          <a:prstGeom prst="wedgeRoundRectCallout">
            <a:avLst>
              <a:gd name="adj1" fmla="val 60565"/>
              <a:gd name="adj2" fmla="val 32345"/>
              <a:gd name="adj3" fmla="val 16667"/>
            </a:avLst>
          </a:prstGeom>
          <a:solidFill>
            <a:srgbClr val="D57373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+mn-ea"/>
              </a:rPr>
              <a:t>从直尺上找到</a:t>
            </a:r>
            <a:r>
              <a:rPr lang="en-US" altLang="zh-CN" sz="2800" dirty="0" smtClean="0">
                <a:latin typeface="+mn-ea"/>
              </a:rPr>
              <a:t>1</a:t>
            </a:r>
            <a:r>
              <a:rPr lang="zh-CN" altLang="en-US" sz="2800" dirty="0" smtClean="0">
                <a:latin typeface="+mn-ea"/>
              </a:rPr>
              <a:t>厘米，用手比划一下，然后闭上眼睛想一想</a:t>
            </a:r>
            <a:r>
              <a:rPr lang="en-US" altLang="zh-CN" sz="2800" dirty="0" smtClean="0">
                <a:latin typeface="+mn-ea"/>
              </a:rPr>
              <a:t>1</a:t>
            </a:r>
            <a:r>
              <a:rPr lang="zh-CN" altLang="en-US" sz="2800" dirty="0" smtClean="0">
                <a:latin typeface="+mn-ea"/>
              </a:rPr>
              <a:t>厘米有多长？</a:t>
            </a:r>
            <a:endParaRPr lang="zh-CN" altLang="en-US" sz="2800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  <p:bldP spid="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773010" y="1037968"/>
            <a:ext cx="7163818" cy="1549959"/>
            <a:chOff x="3773010" y="1037968"/>
            <a:chExt cx="7163818" cy="1549959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501680" y="1037968"/>
              <a:ext cx="1435148" cy="1549959"/>
            </a:xfrm>
            <a:prstGeom prst="roundRect">
              <a:avLst/>
            </a:prstGeom>
          </p:spPr>
        </p:pic>
        <p:sp>
          <p:nvSpPr>
            <p:cNvPr id="14" name="AutoShape 27"/>
            <p:cNvSpPr/>
            <p:nvPr/>
          </p:nvSpPr>
          <p:spPr>
            <a:xfrm>
              <a:off x="3773010" y="1106471"/>
              <a:ext cx="5391923" cy="811335"/>
            </a:xfrm>
            <a:prstGeom prst="wedgeRoundRectCallout">
              <a:avLst>
                <a:gd name="adj1" fmla="val 56572"/>
                <a:gd name="adj2" fmla="val 29045"/>
                <a:gd name="adj3" fmla="val 16667"/>
              </a:avLst>
            </a:prstGeom>
            <a:solidFill>
              <a:schemeClr val="accent4">
                <a:lumMod val="60000"/>
                <a:lumOff val="40000"/>
              </a:schemeClr>
            </a:solidFill>
            <a:ln w="19050" cap="flat" cmpd="sng">
              <a:noFill/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pPr>
                <a:lnSpc>
                  <a:spcPct val="150000"/>
                </a:lnSpc>
              </a:pPr>
              <a:r>
                <a:rPr lang="zh-CN" altLang="en-US" sz="2800" dirty="0" smtClean="0">
                  <a:latin typeface="+mn-ea"/>
                </a:rPr>
                <a:t>找出几种长大约是</a:t>
              </a:r>
              <a:r>
                <a:rPr lang="en-US" altLang="zh-CN" sz="2800" dirty="0" smtClean="0">
                  <a:latin typeface="+mn-ea"/>
                </a:rPr>
                <a:t>1</a:t>
              </a:r>
              <a:r>
                <a:rPr lang="zh-CN" altLang="en-US" sz="2800" dirty="0" smtClean="0">
                  <a:latin typeface="+mn-ea"/>
                </a:rPr>
                <a:t>厘米的物品。</a:t>
              </a:r>
              <a:endParaRPr lang="zh-CN" altLang="en-US" sz="2800" dirty="0">
                <a:latin typeface="+mn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95210" y="2388483"/>
            <a:ext cx="5506322" cy="1535448"/>
            <a:chOff x="787945" y="2690517"/>
            <a:chExt cx="5506322" cy="1535448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87945" y="2690517"/>
              <a:ext cx="1111876" cy="1535448"/>
            </a:xfrm>
            <a:prstGeom prst="roundRect">
              <a:avLst/>
            </a:prstGeom>
          </p:spPr>
        </p:pic>
        <p:sp>
          <p:nvSpPr>
            <p:cNvPr id="17" name="圆角矩形标注 16"/>
            <p:cNvSpPr/>
            <p:nvPr/>
          </p:nvSpPr>
          <p:spPr>
            <a:xfrm>
              <a:off x="2139623" y="2982897"/>
              <a:ext cx="4154644" cy="727587"/>
            </a:xfrm>
            <a:prstGeom prst="wedgeRoundRectCallout">
              <a:avLst>
                <a:gd name="adj1" fmla="val -56442"/>
                <a:gd name="adj2" fmla="val 30784"/>
                <a:gd name="adj3" fmla="val 16667"/>
              </a:avLst>
            </a:prstGeom>
            <a:solidFill>
              <a:srgbClr val="E1EF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</a:pPr>
              <a:r>
                <a:rPr lang="zh-CN" altLang="en-US" sz="2800" dirty="0" smtClean="0">
                  <a:solidFill>
                    <a:schemeClr val="tx1"/>
                  </a:solidFill>
                  <a:latin typeface="+mn-ea"/>
                </a:rPr>
                <a:t>我的橡皮厚大约是</a:t>
              </a:r>
              <a:r>
                <a:rPr lang="en-US" altLang="zh-CN" sz="2800" dirty="0" smtClean="0">
                  <a:solidFill>
                    <a:schemeClr val="tx1"/>
                  </a:solidFill>
                  <a:latin typeface="+mn-ea"/>
                </a:rPr>
                <a:t>1</a:t>
              </a:r>
              <a:r>
                <a:rPr lang="zh-CN" altLang="en-US" sz="2800" dirty="0" smtClean="0">
                  <a:solidFill>
                    <a:schemeClr val="tx1"/>
                  </a:solidFill>
                  <a:latin typeface="+mn-ea"/>
                </a:rPr>
                <a:t>厘米。</a:t>
              </a:r>
              <a:endParaRPr lang="zh-CN" altLang="en-US" sz="2800" dirty="0">
                <a:solidFill>
                  <a:schemeClr val="tx1"/>
                </a:solidFill>
                <a:latin typeface="+mn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205491" y="3512293"/>
            <a:ext cx="5328934" cy="1693155"/>
            <a:chOff x="5772322" y="4400061"/>
            <a:chExt cx="5328934" cy="1693155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9779204" y="4400061"/>
              <a:ext cx="1322052" cy="1693155"/>
            </a:xfrm>
            <a:prstGeom prst="roundRect">
              <a:avLst/>
            </a:prstGeom>
          </p:spPr>
        </p:pic>
        <p:sp>
          <p:nvSpPr>
            <p:cNvPr id="20" name="圆角矩形标注 19"/>
            <p:cNvSpPr/>
            <p:nvPr/>
          </p:nvSpPr>
          <p:spPr>
            <a:xfrm>
              <a:off x="5772322" y="4400061"/>
              <a:ext cx="3902923" cy="713478"/>
            </a:xfrm>
            <a:prstGeom prst="wedgeRoundRectCallout">
              <a:avLst>
                <a:gd name="adj1" fmla="val 55818"/>
                <a:gd name="adj2" fmla="val 33154"/>
                <a:gd name="adj3" fmla="val 16667"/>
              </a:avLst>
            </a:prstGeom>
            <a:solidFill>
              <a:srgbClr val="FFF4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</a:pPr>
              <a:r>
                <a:rPr lang="zh-CN" altLang="en-US" sz="2800" dirty="0" smtClean="0">
                  <a:solidFill>
                    <a:schemeClr val="tx1"/>
                  </a:solidFill>
                  <a:latin typeface="+mn-ea"/>
                </a:rPr>
                <a:t>图钉的长大约是</a:t>
              </a:r>
              <a:r>
                <a:rPr lang="en-US" altLang="zh-CN" sz="2800" dirty="0" smtClean="0">
                  <a:solidFill>
                    <a:schemeClr val="tx1"/>
                  </a:solidFill>
                  <a:latin typeface="+mn-ea"/>
                </a:rPr>
                <a:t>1</a:t>
              </a:r>
              <a:r>
                <a:rPr lang="zh-CN" altLang="en-US" sz="2800" dirty="0" smtClean="0">
                  <a:solidFill>
                    <a:schemeClr val="tx1"/>
                  </a:solidFill>
                  <a:latin typeface="+mn-ea"/>
                </a:rPr>
                <a:t>厘米。</a:t>
              </a:r>
              <a:endParaRPr lang="zh-CN" altLang="en-US" sz="2800" dirty="0">
                <a:solidFill>
                  <a:schemeClr val="tx1"/>
                </a:solidFill>
                <a:latin typeface="+mn-ea"/>
              </a:endParaRP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025055" y="4007846"/>
            <a:ext cx="3966804" cy="1358283"/>
          </a:xfrm>
          <a:prstGeom prst="round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308173" y="4469907"/>
            <a:ext cx="2238375" cy="1752600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>
            <a:spLocks noChangeArrowheads="1"/>
          </p:cNvSpPr>
          <p:nvPr/>
        </p:nvSpPr>
        <p:spPr bwMode="auto">
          <a:xfrm>
            <a:off x="637587" y="819966"/>
            <a:ext cx="97963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 smtClean="0">
                <a:latin typeface="+mn-ea"/>
                <a:ea typeface="+mn-ea"/>
              </a:rPr>
              <a:t>在直尺上找出</a:t>
            </a:r>
            <a:r>
              <a:rPr lang="en-US" altLang="zh-CN" sz="2800" dirty="0" smtClean="0">
                <a:latin typeface="+mn-ea"/>
                <a:ea typeface="+mn-ea"/>
              </a:rPr>
              <a:t>2</a:t>
            </a:r>
            <a:r>
              <a:rPr lang="zh-CN" altLang="en-US" sz="2800" dirty="0" smtClean="0">
                <a:latin typeface="+mn-ea"/>
                <a:ea typeface="+mn-ea"/>
              </a:rPr>
              <a:t>厘米、</a:t>
            </a:r>
            <a:r>
              <a:rPr lang="en-US" altLang="zh-CN" sz="2800" dirty="0" smtClean="0">
                <a:latin typeface="+mn-ea"/>
                <a:ea typeface="+mn-ea"/>
              </a:rPr>
              <a:t>3</a:t>
            </a:r>
            <a:r>
              <a:rPr lang="zh-CN" altLang="en-US" sz="2800" dirty="0" smtClean="0">
                <a:latin typeface="+mn-ea"/>
                <a:ea typeface="+mn-ea"/>
              </a:rPr>
              <a:t>厘米 </a:t>
            </a:r>
            <a:r>
              <a:rPr lang="en-US" altLang="zh-CN" sz="2800" b="1" baseline="30000" dirty="0" smtClean="0">
                <a:latin typeface="+mn-ea"/>
                <a:ea typeface="+mn-ea"/>
              </a:rPr>
              <a:t>…… </a:t>
            </a:r>
            <a:r>
              <a:rPr lang="zh-CN" altLang="en-US" sz="2800" dirty="0" smtClean="0">
                <a:latin typeface="+mn-ea"/>
                <a:ea typeface="+mn-ea"/>
              </a:rPr>
              <a:t>的长度，用手比一比。</a:t>
            </a:r>
            <a:endParaRPr lang="zh-CN" altLang="en-US" sz="2800" dirty="0">
              <a:latin typeface="+mn-ea"/>
              <a:ea typeface="+mn-ea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37587" y="3866971"/>
            <a:ext cx="5372596" cy="1647825"/>
            <a:chOff x="637587" y="4096535"/>
            <a:chExt cx="5372596" cy="16478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637587" y="4096535"/>
              <a:ext cx="1381125" cy="1647825"/>
            </a:xfrm>
            <a:prstGeom prst="roundRect">
              <a:avLst/>
            </a:prstGeom>
          </p:spPr>
        </p:pic>
        <p:sp>
          <p:nvSpPr>
            <p:cNvPr id="16" name="圆角矩形标注 15"/>
            <p:cNvSpPr/>
            <p:nvPr/>
          </p:nvSpPr>
          <p:spPr>
            <a:xfrm>
              <a:off x="2136436" y="4394254"/>
              <a:ext cx="3873747" cy="848898"/>
            </a:xfrm>
            <a:prstGeom prst="wedgeRoundRectCallout">
              <a:avLst>
                <a:gd name="adj1" fmla="val -56442"/>
                <a:gd name="adj2" fmla="val 30784"/>
                <a:gd name="adj3" fmla="val 16667"/>
              </a:avLst>
            </a:prstGeom>
            <a:solidFill>
              <a:srgbClr val="F9D4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</a:pPr>
              <a:r>
                <a:rPr lang="zh-CN" altLang="en-US" sz="2800" dirty="0" smtClean="0">
                  <a:solidFill>
                    <a:schemeClr val="tx1"/>
                  </a:solidFill>
                  <a:latin typeface="+mn-ea"/>
                </a:rPr>
                <a:t>直尺上从</a:t>
              </a:r>
              <a:r>
                <a:rPr lang="en-US" altLang="zh-CN" sz="2800" dirty="0" smtClean="0">
                  <a:solidFill>
                    <a:schemeClr val="tx1"/>
                  </a:solidFill>
                  <a:latin typeface="+mn-ea"/>
                </a:rPr>
                <a:t>0</a:t>
              </a:r>
              <a:r>
                <a:rPr lang="zh-CN" altLang="en-US" sz="2800" dirty="0" smtClean="0">
                  <a:solidFill>
                    <a:schemeClr val="tx1"/>
                  </a:solidFill>
                  <a:latin typeface="+mn-ea"/>
                </a:rPr>
                <a:t>到</a:t>
              </a:r>
              <a:r>
                <a:rPr lang="en-US" altLang="zh-CN" sz="2800" dirty="0" smtClean="0">
                  <a:solidFill>
                    <a:schemeClr val="tx1"/>
                  </a:solidFill>
                  <a:latin typeface="+mn-ea"/>
                </a:rPr>
                <a:t>2</a:t>
              </a:r>
              <a:r>
                <a:rPr lang="zh-CN" altLang="en-US" sz="2800" dirty="0" smtClean="0">
                  <a:solidFill>
                    <a:schemeClr val="tx1"/>
                  </a:solidFill>
                  <a:latin typeface="+mn-ea"/>
                </a:rPr>
                <a:t>是</a:t>
              </a:r>
              <a:r>
                <a:rPr lang="en-US" altLang="zh-CN" sz="2800" dirty="0" smtClean="0">
                  <a:solidFill>
                    <a:schemeClr val="tx1"/>
                  </a:solidFill>
                  <a:latin typeface="+mn-ea"/>
                </a:rPr>
                <a:t>2</a:t>
              </a:r>
              <a:r>
                <a:rPr lang="zh-CN" altLang="en-US" sz="2800" dirty="0" smtClean="0">
                  <a:solidFill>
                    <a:schemeClr val="tx1"/>
                  </a:solidFill>
                  <a:latin typeface="+mn-ea"/>
                </a:rPr>
                <a:t>厘米。</a:t>
              </a:r>
              <a:endParaRPr lang="zh-CN" altLang="en-US" sz="2800" dirty="0">
                <a:solidFill>
                  <a:schemeClr val="tx1"/>
                </a:solidFill>
                <a:latin typeface="+mn-ea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661950" y="4332164"/>
            <a:ext cx="4686024" cy="1847850"/>
            <a:chOff x="6484397" y="4633569"/>
            <a:chExt cx="4686024" cy="1847850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970271" y="4633569"/>
              <a:ext cx="1200150" cy="1847850"/>
            </a:xfrm>
            <a:prstGeom prst="roundRect">
              <a:avLst/>
            </a:prstGeom>
          </p:spPr>
        </p:pic>
        <p:sp>
          <p:nvSpPr>
            <p:cNvPr id="19" name="圆角矩形标注 18"/>
            <p:cNvSpPr/>
            <p:nvPr/>
          </p:nvSpPr>
          <p:spPr>
            <a:xfrm>
              <a:off x="6484397" y="4934974"/>
              <a:ext cx="3241829" cy="881227"/>
            </a:xfrm>
            <a:prstGeom prst="wedgeRoundRectCallout">
              <a:avLst>
                <a:gd name="adj1" fmla="val 59738"/>
                <a:gd name="adj2" fmla="val 28344"/>
                <a:gd name="adj3" fmla="val 16667"/>
              </a:avLst>
            </a:prstGeom>
            <a:solidFill>
              <a:srgbClr val="7FC7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</a:pPr>
              <a:r>
                <a:rPr lang="zh-CN" altLang="en-US" sz="2800" dirty="0" smtClean="0">
                  <a:solidFill>
                    <a:schemeClr val="tx1"/>
                  </a:solidFill>
                  <a:latin typeface="+mn-ea"/>
                </a:rPr>
                <a:t>从</a:t>
              </a:r>
              <a:r>
                <a:rPr lang="en-US" altLang="zh-CN" sz="2800" dirty="0" smtClean="0">
                  <a:solidFill>
                    <a:schemeClr val="tx1"/>
                  </a:solidFill>
                  <a:latin typeface="+mn-ea"/>
                </a:rPr>
                <a:t>4</a:t>
              </a:r>
              <a:r>
                <a:rPr lang="zh-CN" altLang="en-US" sz="2800" dirty="0" smtClean="0">
                  <a:solidFill>
                    <a:schemeClr val="tx1"/>
                  </a:solidFill>
                  <a:latin typeface="+mn-ea"/>
                </a:rPr>
                <a:t>到</a:t>
              </a:r>
              <a:r>
                <a:rPr lang="en-US" altLang="zh-CN" sz="2800" dirty="0" smtClean="0">
                  <a:solidFill>
                    <a:schemeClr val="tx1"/>
                  </a:solidFill>
                  <a:latin typeface="+mn-ea"/>
                </a:rPr>
                <a:t>6</a:t>
              </a:r>
              <a:r>
                <a:rPr lang="zh-CN" altLang="en-US" sz="2800" dirty="0" smtClean="0">
                  <a:solidFill>
                    <a:schemeClr val="tx1"/>
                  </a:solidFill>
                  <a:latin typeface="+mn-ea"/>
                </a:rPr>
                <a:t>也是</a:t>
              </a:r>
              <a:r>
                <a:rPr lang="en-US" altLang="zh-CN" sz="2800" dirty="0" smtClean="0">
                  <a:solidFill>
                    <a:schemeClr val="tx1"/>
                  </a:solidFill>
                  <a:latin typeface="+mn-ea"/>
                </a:rPr>
                <a:t>2</a:t>
              </a:r>
              <a:r>
                <a:rPr lang="zh-CN" altLang="en-US" sz="2800" dirty="0" smtClean="0">
                  <a:solidFill>
                    <a:schemeClr val="tx1"/>
                  </a:solidFill>
                  <a:latin typeface="+mn-ea"/>
                </a:rPr>
                <a:t>厘米。</a:t>
              </a:r>
              <a:endParaRPr lang="zh-CN" altLang="en-US" sz="2800" dirty="0">
                <a:solidFill>
                  <a:schemeClr val="tx1"/>
                </a:solidFill>
                <a:latin typeface="+mn-ea"/>
              </a:endParaRPr>
            </a:p>
          </p:txBody>
        </p:sp>
      </p:grpSp>
      <p:pic>
        <p:nvPicPr>
          <p:cNvPr id="20" name="图片 19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434348" y="1696526"/>
            <a:ext cx="6291617" cy="1810669"/>
          </a:xfrm>
          <a:prstGeom prst="roundRect">
            <a:avLst/>
          </a:prstGeom>
        </p:spPr>
      </p:pic>
      <p:sp>
        <p:nvSpPr>
          <p:cNvPr id="21" name="左大括号 20"/>
          <p:cNvSpPr/>
          <p:nvPr/>
        </p:nvSpPr>
        <p:spPr>
          <a:xfrm rot="5400000">
            <a:off x="3496773" y="1757582"/>
            <a:ext cx="302528" cy="1331559"/>
          </a:xfrm>
          <a:prstGeom prst="leftBrac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3147624" y="1714902"/>
            <a:ext cx="12186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2</a:t>
            </a:r>
            <a:r>
              <a:rPr lang="zh-CN" altLang="en-US" sz="2800" dirty="0" smtClean="0">
                <a:latin typeface="+mn-ea"/>
              </a:rPr>
              <a:t>厘米 </a:t>
            </a:r>
            <a:endParaRPr lang="zh-CN" altLang="en-US" sz="2800" dirty="0"/>
          </a:p>
        </p:txBody>
      </p:sp>
      <p:sp>
        <p:nvSpPr>
          <p:cNvPr id="23" name="左大括号 22"/>
          <p:cNvSpPr/>
          <p:nvPr/>
        </p:nvSpPr>
        <p:spPr>
          <a:xfrm rot="5400000">
            <a:off x="6187815" y="1757582"/>
            <a:ext cx="302528" cy="1331559"/>
          </a:xfrm>
          <a:prstGeom prst="leftBrac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838666" y="1714902"/>
            <a:ext cx="12186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2</a:t>
            </a:r>
            <a:r>
              <a:rPr lang="zh-CN" altLang="en-US" sz="2800" dirty="0" smtClean="0">
                <a:latin typeface="+mn-ea"/>
              </a:rPr>
              <a:t>厘米 </a:t>
            </a:r>
            <a:endParaRPr lang="zh-CN" altLang="en-US" sz="2800" dirty="0"/>
          </a:p>
        </p:txBody>
      </p:sp>
      <p:sp>
        <p:nvSpPr>
          <p:cNvPr id="25" name="圆角矩形 24"/>
          <p:cNvSpPr/>
          <p:nvPr/>
        </p:nvSpPr>
        <p:spPr>
          <a:xfrm>
            <a:off x="7004685" y="763905"/>
            <a:ext cx="1873250" cy="62166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圆角矩形 25"/>
          <p:cNvSpPr/>
          <p:nvPr/>
        </p:nvSpPr>
        <p:spPr>
          <a:xfrm>
            <a:off x="2838574" y="763957"/>
            <a:ext cx="983783" cy="621559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1" grpId="0" animBg="1"/>
      <p:bldP spid="22" grpId="0"/>
      <p:bldP spid="23" grpId="0" animBg="1"/>
      <p:bldP spid="24" grpId="0"/>
      <p:bldP spid="25" grpId="0" bldLvl="0" animBg="1"/>
      <p:bldP spid="2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434348" y="1696526"/>
            <a:ext cx="6291617" cy="1810669"/>
          </a:xfrm>
          <a:prstGeom prst="roundRect">
            <a:avLst/>
          </a:prstGeom>
        </p:spPr>
      </p:pic>
      <p:sp>
        <p:nvSpPr>
          <p:cNvPr id="11" name="矩形 1"/>
          <p:cNvSpPr>
            <a:spLocks noChangeArrowheads="1"/>
          </p:cNvSpPr>
          <p:nvPr/>
        </p:nvSpPr>
        <p:spPr bwMode="auto">
          <a:xfrm>
            <a:off x="637587" y="819966"/>
            <a:ext cx="97963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 smtClean="0">
                <a:latin typeface="+mn-ea"/>
                <a:ea typeface="+mn-ea"/>
              </a:rPr>
              <a:t>在直尺上找出</a:t>
            </a:r>
            <a:r>
              <a:rPr lang="en-US" altLang="zh-CN" sz="2800" dirty="0" smtClean="0">
                <a:latin typeface="+mn-ea"/>
                <a:ea typeface="+mn-ea"/>
              </a:rPr>
              <a:t>2</a:t>
            </a:r>
            <a:r>
              <a:rPr lang="zh-CN" altLang="en-US" sz="2800" dirty="0" smtClean="0">
                <a:latin typeface="+mn-ea"/>
                <a:ea typeface="+mn-ea"/>
              </a:rPr>
              <a:t>厘米、</a:t>
            </a:r>
            <a:r>
              <a:rPr lang="en-US" altLang="zh-CN" sz="2800" dirty="0" smtClean="0">
                <a:latin typeface="+mn-ea"/>
                <a:ea typeface="+mn-ea"/>
              </a:rPr>
              <a:t>3</a:t>
            </a:r>
            <a:r>
              <a:rPr lang="zh-CN" altLang="en-US" sz="2800" dirty="0" smtClean="0">
                <a:latin typeface="+mn-ea"/>
                <a:ea typeface="+mn-ea"/>
              </a:rPr>
              <a:t>厘米 </a:t>
            </a:r>
            <a:r>
              <a:rPr lang="en-US" altLang="zh-CN" sz="2800" b="1" baseline="30000" dirty="0" smtClean="0">
                <a:latin typeface="+mn-ea"/>
                <a:ea typeface="+mn-ea"/>
              </a:rPr>
              <a:t>…… </a:t>
            </a:r>
            <a:r>
              <a:rPr lang="zh-CN" altLang="en-US" sz="2800" dirty="0" smtClean="0">
                <a:latin typeface="+mn-ea"/>
                <a:ea typeface="+mn-ea"/>
              </a:rPr>
              <a:t>的长度，用手比一比。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12" name="左大括号 11"/>
          <p:cNvSpPr/>
          <p:nvPr/>
        </p:nvSpPr>
        <p:spPr>
          <a:xfrm rot="5400000">
            <a:off x="3833941" y="1419538"/>
            <a:ext cx="303404" cy="2006772"/>
          </a:xfrm>
          <a:prstGeom prst="leftBrac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477144" y="1714902"/>
            <a:ext cx="12186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+mn-ea"/>
              </a:rPr>
              <a:t>3</a:t>
            </a:r>
            <a:r>
              <a:rPr lang="zh-CN" altLang="en-US" sz="2800" dirty="0">
                <a:latin typeface="+mn-ea"/>
              </a:rPr>
              <a:t>厘米 </a:t>
            </a:r>
            <a:endParaRPr lang="zh-CN" altLang="en-US" sz="2800" dirty="0"/>
          </a:p>
        </p:txBody>
      </p:sp>
      <p:sp>
        <p:nvSpPr>
          <p:cNvPr id="16" name="圆角矩形标注 15"/>
          <p:cNvSpPr/>
          <p:nvPr/>
        </p:nvSpPr>
        <p:spPr>
          <a:xfrm>
            <a:off x="2143760" y="4245610"/>
            <a:ext cx="3898265" cy="828675"/>
          </a:xfrm>
          <a:prstGeom prst="wedgeRoundRectCallout">
            <a:avLst>
              <a:gd name="adj1" fmla="val -57847"/>
              <a:gd name="adj2" fmla="val 29511"/>
              <a:gd name="adj3" fmla="val 16667"/>
            </a:avLst>
          </a:prstGeom>
          <a:solidFill>
            <a:srgbClr val="E1EF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+mn-ea"/>
              </a:rPr>
              <a:t>直尺上从</a:t>
            </a:r>
            <a:r>
              <a:rPr lang="en-US" altLang="zh-CN" sz="2800" dirty="0">
                <a:solidFill>
                  <a:schemeClr val="tx1"/>
                </a:solidFill>
                <a:latin typeface="+mn-ea"/>
              </a:rPr>
              <a:t>0</a:t>
            </a:r>
            <a:r>
              <a:rPr lang="zh-CN" altLang="en-US" sz="2800" dirty="0" smtClean="0">
                <a:solidFill>
                  <a:schemeClr val="tx1"/>
                </a:solidFill>
                <a:latin typeface="+mn-ea"/>
              </a:rPr>
              <a:t>到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</a:rPr>
              <a:t>3</a:t>
            </a:r>
            <a:r>
              <a:rPr lang="zh-CN" altLang="en-US" sz="2800" dirty="0" smtClean="0">
                <a:solidFill>
                  <a:schemeClr val="tx1"/>
                </a:solidFill>
                <a:latin typeface="+mn-ea"/>
              </a:rPr>
              <a:t>是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</a:rPr>
              <a:t>3</a:t>
            </a:r>
            <a:r>
              <a:rPr lang="zh-CN" altLang="en-US" sz="2800" dirty="0" smtClean="0">
                <a:solidFill>
                  <a:schemeClr val="tx1"/>
                </a:solidFill>
                <a:latin typeface="+mn-ea"/>
              </a:rPr>
              <a:t>厘米。</a:t>
            </a:r>
            <a:endParaRPr lang="zh-CN" altLang="en-US" sz="2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7" name="左大括号 16"/>
          <p:cNvSpPr/>
          <p:nvPr/>
        </p:nvSpPr>
        <p:spPr>
          <a:xfrm rot="5400000">
            <a:off x="6515358" y="1420414"/>
            <a:ext cx="303404" cy="2006772"/>
          </a:xfrm>
          <a:prstGeom prst="leftBrac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158561" y="1714902"/>
            <a:ext cx="12186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+mn-ea"/>
              </a:rPr>
              <a:t>3</a:t>
            </a:r>
            <a:r>
              <a:rPr lang="zh-CN" altLang="en-US" sz="2800" dirty="0">
                <a:latin typeface="+mn-ea"/>
              </a:rPr>
              <a:t>厘米 </a:t>
            </a:r>
            <a:endParaRPr lang="zh-CN" altLang="en-US" sz="2800" dirty="0"/>
          </a:p>
        </p:txBody>
      </p:sp>
      <p:sp>
        <p:nvSpPr>
          <p:cNvPr id="21" name="圆角矩形标注 20"/>
          <p:cNvSpPr/>
          <p:nvPr/>
        </p:nvSpPr>
        <p:spPr>
          <a:xfrm>
            <a:off x="6666865" y="4845050"/>
            <a:ext cx="3199765" cy="833755"/>
          </a:xfrm>
          <a:prstGeom prst="wedgeRoundRectCallout">
            <a:avLst>
              <a:gd name="adj1" fmla="val 60716"/>
              <a:gd name="adj2" fmla="val -14689"/>
              <a:gd name="adj3" fmla="val 16667"/>
            </a:avLst>
          </a:prstGeom>
          <a:solidFill>
            <a:srgbClr val="FFF4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/>
                </a:solidFill>
                <a:latin typeface="+mn-ea"/>
              </a:rPr>
              <a:t>从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</a:rPr>
              <a:t>4</a:t>
            </a:r>
            <a:r>
              <a:rPr lang="zh-CN" altLang="en-US" sz="2800" dirty="0" smtClean="0">
                <a:solidFill>
                  <a:schemeClr val="tx1"/>
                </a:solidFill>
                <a:latin typeface="+mn-ea"/>
              </a:rPr>
              <a:t>到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</a:rPr>
              <a:t>7</a:t>
            </a:r>
            <a:r>
              <a:rPr lang="zh-CN" altLang="en-US" sz="2800" dirty="0" smtClean="0">
                <a:solidFill>
                  <a:schemeClr val="tx1"/>
                </a:solidFill>
                <a:latin typeface="+mn-ea"/>
              </a:rPr>
              <a:t>也是</a:t>
            </a:r>
            <a:r>
              <a:rPr lang="en-US" altLang="zh-CN" sz="2800" dirty="0">
                <a:solidFill>
                  <a:schemeClr val="tx1"/>
                </a:solidFill>
                <a:latin typeface="+mn-ea"/>
              </a:rPr>
              <a:t>3</a:t>
            </a:r>
            <a:r>
              <a:rPr lang="zh-CN" altLang="en-US" sz="2800" dirty="0">
                <a:solidFill>
                  <a:schemeClr val="tx1"/>
                </a:solidFill>
                <a:latin typeface="+mn-ea"/>
              </a:rPr>
              <a:t>厘米</a:t>
            </a:r>
            <a:r>
              <a:rPr lang="zh-CN" altLang="en-US" sz="2800" dirty="0" smtClean="0">
                <a:solidFill>
                  <a:schemeClr val="tx1"/>
                </a:solidFill>
                <a:latin typeface="+mn-ea"/>
              </a:rPr>
              <a:t>。</a:t>
            </a:r>
            <a:endParaRPr lang="zh-CN" altLang="en-US" sz="2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7035800" y="766445"/>
            <a:ext cx="1839595" cy="62166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22"/>
          <p:cNvSpPr/>
          <p:nvPr/>
        </p:nvSpPr>
        <p:spPr>
          <a:xfrm>
            <a:off x="4108083" y="763957"/>
            <a:ext cx="983783" cy="621559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7" grpId="0" animBg="1"/>
      <p:bldP spid="18" grpId="0"/>
      <p:bldP spid="22" grpId="0" bldLvl="0" animBg="1"/>
      <p:bldP spid="23" grpId="0" animBg="1"/>
    </p:bldLst>
  </p:timing>
</p:sld>
</file>

<file path=ppt/tags/tag1.xml><?xml version="1.0" encoding="utf-8"?>
<p:tagLst xmlns:p="http://schemas.openxmlformats.org/presentationml/2006/main">
  <p:tag name="KSO_WM_DOC_GUID" val="{e0cd8bff-267c-4353-a0f3-c36f34888161}"/>
  <p:tag name="KSO_WPP_MARK_KEY" val="63c2ef14-663a-4384-94ff-f249800d2126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1586</Words>
  <Application>WPS 演示</Application>
  <PresentationFormat>自定义</PresentationFormat>
  <Paragraphs>231</Paragraphs>
  <Slides>24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楷体</vt:lpstr>
      <vt:lpstr>Calibri</vt:lpstr>
      <vt:lpstr>华文新魏</vt:lpstr>
      <vt:lpstr>Franklin Gothic Medium</vt:lpstr>
      <vt:lpstr>Arial Unicode MS</vt:lpstr>
      <vt:lpstr>Times New Roman</vt:lpstr>
      <vt:lpstr>Tahoma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第一PPT模板网-WWW.1PPT.COM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278</cp:revision>
  <dcterms:created xsi:type="dcterms:W3CDTF">2017-08-03T09:01:00Z</dcterms:created>
  <dcterms:modified xsi:type="dcterms:W3CDTF">2023-02-02T02:49:11Z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EBBAD6B9114E4EE293030C52BE5E8952</vt:lpwstr>
  </property>
</Properties>
</file>