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handoutMasterIdLst>
    <p:handoutMasterId r:id="rId17"/>
  </p:handoutMasterIdLst>
  <p:sldIdLst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C93756-3B0A-432D-83A2-4591874F1C6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A5F7CFF-C156-4C62-8C03-2B617E89C02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FE923-76C1-40A8-905E-AD8E7D51EB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B9566-3BE4-43B3-8ADC-C8641C4438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4E669-9F0B-4859-A8C3-DCC44B3B88C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739C4-C541-4D27-B22B-B306963A68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EE79E-E48C-4A9C-BAD1-67A3E6C4E63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ADDBF-39CB-41FC-92A5-260EA2E3A0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75A9C-203A-4C56-BF2C-858FDF6561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4A544-ECB0-4B85-94D6-F2C80C3F62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630AB-3F74-45BB-81AE-DBAF4971A4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1630-2C9D-405E-9E6E-3E24E7819B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F30B-1D0B-45EF-96A8-2D0A4619F89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2E7AE-8DED-4171-80A0-A37F7B3383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1EA6-816A-4437-BBAC-6B4D0264952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C8163-B36A-4F48-92F5-F3D61407DF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C6B20-EC24-4DB6-9FD6-98F68B541FB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F6D20-3365-49D3-A8F5-F20A4E23FC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A9AED-51C0-4775-8DD9-0136A8AC489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7133A-CBF3-4DDD-B98C-A3596028CA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6F781-A753-4D06-AB07-41CC3027B39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4BAA9-45F4-4A51-99D3-FFB5A7B190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5447C-5CA6-4A70-8770-EE0A7A40C7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3D0FA-D8C1-4964-8223-BB9F155F95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3BDCD-BA56-4812-9867-A8F383D6915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E2AA0-7471-4AC1-9CBF-A25A1E545A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312A7F-199F-43C5-9CAD-7D12B1F2EB7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2755B3-FB9A-45ED-B677-53F5BD44F9C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037781" y="2996952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556792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3143250" y="2517229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-25400" y="1663154"/>
            <a:ext cx="849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一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厘米、分米、米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2751014" y="3175447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92881" y="304140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认识线段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3789363"/>
            <a:ext cx="6086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5"/>
          <p:cNvSpPr>
            <a:spLocks noChangeArrowheads="1"/>
          </p:cNvSpPr>
          <p:nvPr/>
        </p:nvSpPr>
        <p:spPr bwMode="auto">
          <a:xfrm>
            <a:off x="1239838" y="2192338"/>
            <a:ext cx="1960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看图填空。</a:t>
            </a:r>
            <a:endParaRPr lang="zh-CN" altLang="en-US" dirty="0"/>
          </a:p>
        </p:txBody>
      </p:sp>
      <p:sp>
        <p:nvSpPr>
          <p:cNvPr id="24583" name="Text Box 6"/>
          <p:cNvSpPr>
            <a:spLocks noChangeArrowheads="1"/>
          </p:cNvSpPr>
          <p:nvPr/>
        </p:nvSpPr>
        <p:spPr bwMode="auto">
          <a:xfrm>
            <a:off x="5991225" y="4359275"/>
            <a:ext cx="3857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6600" y="3933825"/>
            <a:ext cx="38862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5"/>
          <p:cNvSpPr>
            <a:spLocks noChangeArrowheads="1"/>
          </p:cNvSpPr>
          <p:nvPr/>
        </p:nvSpPr>
        <p:spPr bwMode="auto">
          <a:xfrm>
            <a:off x="1023938" y="2119313"/>
            <a:ext cx="63563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量一量你的手指的宽度，看看哪个手指的宽大约是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Text Box 5"/>
          <p:cNvSpPr>
            <a:spLocks noChangeArrowheads="1"/>
          </p:cNvSpPr>
          <p:nvPr/>
        </p:nvSpPr>
        <p:spPr bwMode="auto">
          <a:xfrm>
            <a:off x="592138" y="1654175"/>
            <a:ext cx="1960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用直尺测量</a:t>
            </a:r>
            <a:endParaRPr lang="zh-CN" altLang="en-US" dirty="0"/>
          </a:p>
        </p:txBody>
      </p:sp>
      <p:sp>
        <p:nvSpPr>
          <p:cNvPr id="16390" name="Text Box 6"/>
          <p:cNvSpPr>
            <a:spLocks noChangeArrowheads="1"/>
          </p:cNvSpPr>
          <p:nvPr/>
        </p:nvSpPr>
        <p:spPr bwMode="auto">
          <a:xfrm>
            <a:off x="827088" y="2781300"/>
            <a:ext cx="38798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）上面彩色纸条的长。</a:t>
            </a:r>
            <a:endParaRPr lang="zh-CN" altLang="en-US" dirty="0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3573463"/>
            <a:ext cx="73247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1187450" y="5300663"/>
            <a:ext cx="4679950" cy="9366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这个纸条的长是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endParaRPr lang="zh-CN" altLang="en-US" dirty="0"/>
          </a:p>
        </p:txBody>
      </p:sp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2133600"/>
            <a:ext cx="15049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3132138" y="1341438"/>
            <a:ext cx="3887787" cy="1439862"/>
          </a:xfrm>
          <a:prstGeom prst="cloudCallout">
            <a:avLst>
              <a:gd name="adj1" fmla="val 53963"/>
              <a:gd name="adj2" fmla="val 681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把直尺的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刻度对准纸条的左端，于看纸条的右端对着几。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Text Box 96"/>
          <p:cNvSpPr>
            <a:spLocks noChangeArrowheads="1"/>
          </p:cNvSpPr>
          <p:nvPr/>
        </p:nvSpPr>
        <p:spPr bwMode="auto">
          <a:xfrm>
            <a:off x="1692275" y="5157788"/>
            <a:ext cx="46085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4" name="Text Box 6"/>
          <p:cNvSpPr>
            <a:spLocks noChangeArrowheads="1"/>
          </p:cNvSpPr>
          <p:nvPr/>
        </p:nvSpPr>
        <p:spPr bwMode="auto">
          <a:xfrm>
            <a:off x="971550" y="1916113"/>
            <a:ext cx="309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）测量一段毛线的长</a:t>
            </a:r>
            <a:endParaRPr lang="zh-CN" altLang="en-US" dirty="0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2708275"/>
            <a:ext cx="22193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868863"/>
            <a:ext cx="70104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2276475"/>
            <a:ext cx="12239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4140200" y="1628775"/>
            <a:ext cx="2879725" cy="1152525"/>
          </a:xfrm>
          <a:prstGeom prst="cloudCallout">
            <a:avLst>
              <a:gd name="adj1" fmla="val 56394"/>
              <a:gd name="adj2" fmla="val 763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毛线的长怎么测量呢？</a:t>
            </a:r>
            <a:endParaRPr lang="zh-CN" altLang="en-US" dirty="0"/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00438"/>
            <a:ext cx="340995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 Box 8"/>
          <p:cNvSpPr>
            <a:spLocks noChangeArrowheads="1"/>
          </p:cNvSpPr>
          <p:nvPr/>
        </p:nvSpPr>
        <p:spPr bwMode="auto">
          <a:xfrm>
            <a:off x="735013" y="2093913"/>
            <a:ext cx="4449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毛线拉直后，可以看作一条线段</a:t>
            </a:r>
            <a:endParaRPr lang="zh-CN" altLang="en-US" dirty="0"/>
          </a:p>
        </p:txBody>
      </p:sp>
      <p:pic>
        <p:nvPicPr>
          <p:cNvPr id="18438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3429000"/>
            <a:ext cx="410527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5"/>
          <p:cNvSpPr>
            <a:spLocks noChangeArrowheads="1"/>
          </p:cNvSpPr>
          <p:nvPr/>
        </p:nvSpPr>
        <p:spPr bwMode="auto">
          <a:xfrm>
            <a:off x="900113" y="1700213"/>
            <a:ext cx="55165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用直尺还可以画一定长度的线段。</a:t>
            </a:r>
            <a:endParaRPr lang="zh-CN" altLang="en-US" dirty="0"/>
          </a:p>
        </p:txBody>
      </p:sp>
      <p:sp>
        <p:nvSpPr>
          <p:cNvPr id="19462" name="Text Box 6"/>
          <p:cNvSpPr>
            <a:spLocks noChangeArrowheads="1"/>
          </p:cNvSpPr>
          <p:nvPr/>
        </p:nvSpPr>
        <p:spPr bwMode="auto">
          <a:xfrm>
            <a:off x="1116013" y="2997200"/>
            <a:ext cx="309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画一条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厘米长的线段</a:t>
            </a:r>
            <a:endParaRPr lang="zh-CN" altLang="en-US" dirty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3933825"/>
            <a:ext cx="51847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581525"/>
            <a:ext cx="17621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5003800" y="2276475"/>
            <a:ext cx="2808288" cy="1871663"/>
          </a:xfrm>
          <a:prstGeom prst="cloudCallout">
            <a:avLst>
              <a:gd name="adj1" fmla="val 20657"/>
              <a:gd name="adj2" fmla="val 11089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从直尺的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刻度开始画起，画到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厘米的地方。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2781300"/>
            <a:ext cx="36195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7"/>
          <p:cNvSpPr>
            <a:spLocks noChangeArrowheads="1"/>
          </p:cNvSpPr>
          <p:nvPr/>
        </p:nvSpPr>
        <p:spPr bwMode="auto">
          <a:xfrm>
            <a:off x="1887538" y="4568825"/>
            <a:ext cx="35861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这条线段长是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5"/>
          <p:cNvSpPr>
            <a:spLocks noChangeArrowheads="1"/>
          </p:cNvSpPr>
          <p:nvPr/>
        </p:nvSpPr>
        <p:spPr bwMode="auto">
          <a:xfrm>
            <a:off x="1116013" y="1989138"/>
            <a:ext cx="33829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测量一块橡皮的长度</a:t>
            </a:r>
            <a:endParaRPr lang="zh-CN" altLang="en-US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924175"/>
            <a:ext cx="31242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>
            <a:spLocks noChangeArrowheads="1"/>
          </p:cNvSpPr>
          <p:nvPr/>
        </p:nvSpPr>
        <p:spPr bwMode="auto">
          <a:xfrm>
            <a:off x="1527175" y="5143500"/>
            <a:ext cx="57261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这样测量是错的，测量时要与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对齐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" dur="500" tmFilter="0,0; .5, 1; 1, 1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77050" y="2205038"/>
            <a:ext cx="1835150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6"/>
          <p:cNvSpPr>
            <a:spLocks noChangeArrowheads="1"/>
          </p:cNvSpPr>
          <p:nvPr/>
        </p:nvSpPr>
        <p:spPr bwMode="auto">
          <a:xfrm>
            <a:off x="611188" y="2060575"/>
            <a:ext cx="6337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、用自己的橡皮测量课本封面的长和宽。</a:t>
            </a:r>
            <a:endParaRPr lang="zh-CN" altLang="en-US" dirty="0"/>
          </a:p>
        </p:txBody>
      </p:sp>
      <p:sp>
        <p:nvSpPr>
          <p:cNvPr id="22535" name="Text Box 7"/>
          <p:cNvSpPr>
            <a:spLocks noChangeArrowheads="1"/>
          </p:cNvSpPr>
          <p:nvPr/>
        </p:nvSpPr>
        <p:spPr bwMode="auto">
          <a:xfrm>
            <a:off x="971550" y="3213100"/>
            <a:ext cx="57959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）课本封面的长大约是（       ）个</a:t>
            </a: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）课本封面的宽大约是（       ）个</a:t>
            </a:r>
            <a:endParaRPr lang="zh-CN" altLang="en-US" dirty="0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213100"/>
            <a:ext cx="8667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3860800"/>
            <a:ext cx="8667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4"/>
          <p:cNvSpPr>
            <a:spLocks noChangeArrowheads="1"/>
          </p:cNvSpPr>
          <p:nvPr/>
        </p:nvSpPr>
        <p:spPr bwMode="auto">
          <a:xfrm>
            <a:off x="950913" y="1878013"/>
            <a:ext cx="5432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、用               测量自己学习用品的长。</a:t>
            </a:r>
            <a:endParaRPr lang="zh-CN" altLang="en-US" dirty="0"/>
          </a:p>
        </p:txBody>
      </p:sp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81188" y="1898650"/>
            <a:ext cx="9620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6"/>
          <p:cNvSpPr>
            <a:spLocks noChangeArrowheads="1"/>
          </p:cNvSpPr>
          <p:nvPr/>
        </p:nvSpPr>
        <p:spPr bwMode="auto">
          <a:xfrm>
            <a:off x="900113" y="3141663"/>
            <a:ext cx="54991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）蜡笔大约是（            ）个                长</a:t>
            </a: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）铅笔大约是（          ）个                 长</a:t>
            </a: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）铅笔盒饭大约是（       ）个             长</a:t>
            </a:r>
            <a:endParaRPr lang="zh-CN" altLang="en-US" dirty="0"/>
          </a:p>
        </p:txBody>
      </p:sp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3141663"/>
            <a:ext cx="9620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5229225"/>
            <a:ext cx="2592388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3500438"/>
            <a:ext cx="9620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4268788"/>
            <a:ext cx="9620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ef9ecf3-76c7-45a6-9c45-6c833b635a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黄色</Template>
  <TotalTime>0</TotalTime>
  <Words>524</Words>
  <Application>WPS 演示</Application>
  <PresentationFormat>全屏显示(4:3)</PresentationFormat>
  <Paragraphs>88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2023-02-02T02:50:01Z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2BC427887FAA4805A7A8628AAB5C2D89</vt:lpwstr>
  </property>
  <property fmtid="{D5CDD505-2E9C-101B-9397-08002B2CF9AE}" pid="3" name="KSOProductBuildVer">
    <vt:lpwstr>2052-11.1.0.13703</vt:lpwstr>
  </property>
</Properties>
</file>