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14"/>
  </p:handoutMasterIdLst>
  <p:sldIdLst>
    <p:sldId id="266" r:id="rId4"/>
    <p:sldId id="258" r:id="rId5"/>
    <p:sldId id="259" r:id="rId6"/>
    <p:sldId id="260" r:id="rId7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BB4BEEF-60E1-41BE-BAE3-10DA1078AEC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D1B4EA1-967B-4026-AE87-BC4A1500397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58106-A84E-4D12-88A5-D69B27167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279B1-2804-45E2-9A0D-5815792831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79B1-2804-45E2-9A0D-5815792831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5CBE9-87C0-49E6-8F11-800BFB0A394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88282-ED10-479E-866A-42AF4A9802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ABAAC-2098-4EFB-BC95-B55D6710035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C35DF-A2E2-4421-AB5D-BD5987BF85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23625-0868-458D-85B9-52FB7168AC5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081B3-C0A9-4C8B-93B9-47E9493794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D1B1F-6DE7-4BDC-AACD-91E873AF3FE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A9191-CB7C-4DAF-A790-2C830787B8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BF633-FB9D-4824-83E2-139EF383CA3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A071E-F29E-4A5A-969F-889BC458CD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C5CDE-53BB-47AE-A7E4-F60E11C56B0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8A3D8-1906-4379-B9D5-1C411DF9B2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16FEF-1158-486B-BA34-DE6AF3D34FB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83BC6-B6B6-4E53-AEE3-CCE2FDB8BD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D317C-9E7C-4266-A124-45CBB6679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0DA11-37E5-44B9-82B4-9525E22379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12B7A-DDC6-43AF-8F57-CB93F3B6743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58E87-BB9C-4E6E-97EF-BCAF4EA6E2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B72C1-68EF-4EC9-905E-FC763E72B43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CCD63-D635-40EB-9559-4ED5B2EC8B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6590A-1560-4598-B271-6EB5BBAECED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CEA27-0155-429C-B07F-F10F71759C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EAD0627-DA66-416E-ACF9-02BBE85479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81A746-7632-4EEF-B324-B738E035775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3037781" y="2996952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556792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3143250" y="2517229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-25400" y="1663154"/>
            <a:ext cx="84915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一 单元   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厘米、分米、米</a:t>
            </a:r>
            <a:endParaRPr lang="zh-CN" altLang="en-US" sz="5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2751014" y="3175447"/>
            <a:ext cx="6858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DD2E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2958" y="3041402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认识米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6387" name="组合 10"/>
          <p:cNvGrpSpPr/>
          <p:nvPr/>
        </p:nvGrpSpPr>
        <p:grpSpPr bwMode="auto">
          <a:xfrm>
            <a:off x="323850" y="981075"/>
            <a:ext cx="2200275" cy="574675"/>
            <a:chOff x="0" y="0"/>
            <a:chExt cx="2256668" cy="571008"/>
          </a:xfrm>
        </p:grpSpPr>
        <p:sp>
          <p:nvSpPr>
            <p:cNvPr id="16388" name="直线连接符 21"/>
            <p:cNvSpPr>
              <a:spLocks noChangeShapeType="1"/>
            </p:cNvSpPr>
            <p:nvPr/>
          </p:nvSpPr>
          <p:spPr bwMode="auto">
            <a:xfrm flipV="1">
              <a:off x="0" y="564699"/>
              <a:ext cx="2256668" cy="630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同侧圆角矩形 23"/>
            <p:cNvSpPr>
              <a:spLocks noChangeArrowheads="1"/>
            </p:cNvSpPr>
            <p:nvPr/>
          </p:nvSpPr>
          <p:spPr bwMode="auto">
            <a:xfrm>
              <a:off x="183986" y="0"/>
              <a:ext cx="2001042" cy="517377"/>
            </a:xfrm>
            <a:custGeom>
              <a:avLst/>
              <a:gdLst>
                <a:gd name="T0" fmla="*/ 0 w 2001042"/>
                <a:gd name="T1" fmla="*/ 0 h 517377"/>
                <a:gd name="T2" fmla="*/ 2001042 w 2001042"/>
                <a:gd name="T3" fmla="*/ 517377 h 517377"/>
              </a:gdLst>
              <a:ahLst/>
              <a:cxnLst/>
              <a:rect l="T0" t="T1" r="T2" b="T3"/>
              <a:pathLst>
                <a:path w="2001042" h="517377">
                  <a:moveTo>
                    <a:pt x="86231" y="0"/>
                  </a:moveTo>
                  <a:lnTo>
                    <a:pt x="1914810" y="0"/>
                  </a:lnTo>
                  <a:cubicBezTo>
                    <a:pt x="1962434" y="0"/>
                    <a:pt x="2001041" y="38607"/>
                    <a:pt x="2001041" y="86231"/>
                  </a:cubicBezTo>
                  <a:lnTo>
                    <a:pt x="2001042" y="517377"/>
                  </a:lnTo>
                  <a:lnTo>
                    <a:pt x="0" y="517377"/>
                  </a:lnTo>
                  <a:lnTo>
                    <a:pt x="0" y="86231"/>
                  </a:lnTo>
                  <a:cubicBezTo>
                    <a:pt x="0" y="38607"/>
                    <a:pt x="38607" y="0"/>
                    <a:pt x="8623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学习目标</a:t>
              </a:r>
              <a:endParaRPr lang="zh-CN" altLang="en-US" sz="2800" dirty="0"/>
            </a:p>
          </p:txBody>
        </p:sp>
      </p:grpSp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6"/>
          <p:cNvSpPr>
            <a:spLocks noChangeArrowheads="1"/>
          </p:cNvSpPr>
          <p:nvPr/>
        </p:nvSpPr>
        <p:spPr bwMode="auto">
          <a:xfrm>
            <a:off x="684213" y="2060575"/>
            <a:ext cx="7416800" cy="301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、在测量活动中，体会建立统一长度单位的重要性。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、会进行简单的长度单位换算。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、培养学生初步的估测意识和习惯，发展学生初步的空间观念。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dirty="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4724400"/>
            <a:ext cx="2008188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133600"/>
            <a:ext cx="5808662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AutoShape 6"/>
          <p:cNvSpPr>
            <a:spLocks noChangeArrowheads="1"/>
          </p:cNvSpPr>
          <p:nvPr/>
        </p:nvSpPr>
        <p:spPr bwMode="auto">
          <a:xfrm>
            <a:off x="6156325" y="1484313"/>
            <a:ext cx="2627313" cy="1152525"/>
          </a:xfrm>
          <a:prstGeom prst="cloudCallout">
            <a:avLst>
              <a:gd name="adj1" fmla="val -58880"/>
              <a:gd name="adj2" fmla="val 911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ea typeface="华文新魏" pitchFamily="2" charset="-122"/>
              </a:rPr>
              <a:t>用尺子测量太不方便啦！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87624" y="4249749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2800" dirty="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27763" y="4005263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357563"/>
            <a:ext cx="158115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2843213" y="1844675"/>
            <a:ext cx="4033837" cy="2376488"/>
          </a:xfrm>
          <a:prstGeom prst="cloudCallout">
            <a:avLst>
              <a:gd name="adj1" fmla="val -65657"/>
              <a:gd name="adj2" fmla="val 5588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量比较长的物体或距离通常用“米”作单位</a:t>
            </a:r>
            <a:endParaRPr lang="zh-CN" altLang="en-US" sz="2800" dirty="0"/>
          </a:p>
        </p:txBody>
      </p:sp>
      <p:sp>
        <p:nvSpPr>
          <p:cNvPr id="18440" name="Text Box 8"/>
          <p:cNvSpPr>
            <a:spLocks noChangeArrowheads="1"/>
          </p:cNvSpPr>
          <p:nvPr/>
        </p:nvSpPr>
        <p:spPr bwMode="auto">
          <a:xfrm>
            <a:off x="2268538" y="5229225"/>
            <a:ext cx="482441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ea typeface="华文新魏" pitchFamily="2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</a:t>
            </a:r>
            <a:r>
              <a:rPr lang="zh-CN" altLang="en-US" sz="2400" b="1" dirty="0">
                <a:solidFill>
                  <a:srgbClr val="000000"/>
                </a:solidFill>
                <a:ea typeface="华文新魏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也是国际上统一使用的一个长度单位，可以用字母</a:t>
            </a:r>
            <a:r>
              <a:rPr lang="zh-CN" altLang="en-US" sz="2400" b="1" dirty="0">
                <a:solidFill>
                  <a:srgbClr val="000000"/>
                </a:solidFill>
                <a:ea typeface="华文新魏" pitchFamily="2" charset="-122"/>
              </a:rPr>
              <a:t>“</a:t>
            </a:r>
            <a:r>
              <a:rPr lang="en-US" altLang="zh-CN" sz="24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m</a:t>
            </a:r>
            <a:r>
              <a:rPr lang="en-US" altLang="zh-CN" sz="2400" b="1" dirty="0">
                <a:solidFill>
                  <a:srgbClr val="000000"/>
                </a:solidFill>
                <a:ea typeface="华文新魏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表示。</a:t>
            </a:r>
            <a:r>
              <a:rPr lang="en-US" altLang="zh-CN" sz="24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米记作</a:t>
            </a:r>
            <a:r>
              <a:rPr lang="en-US" altLang="zh-CN" sz="24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1m</a:t>
            </a:r>
            <a:r>
              <a:rPr lang="zh-CN" altLang="en-US" sz="24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0200" y="1844675"/>
            <a:ext cx="8604250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429000"/>
            <a:ext cx="575310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4005263"/>
            <a:ext cx="15811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05275" y="2789238"/>
            <a:ext cx="9334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AutoShape 8"/>
          <p:cNvSpPr>
            <a:spLocks noChangeArrowheads="1"/>
          </p:cNvSpPr>
          <p:nvPr/>
        </p:nvSpPr>
        <p:spPr bwMode="auto">
          <a:xfrm>
            <a:off x="1403350" y="5084763"/>
            <a:ext cx="3960813" cy="9366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米尺和折尺的长度都是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Text Box 4"/>
          <p:cNvSpPr>
            <a:spLocks noChangeArrowheads="1"/>
          </p:cNvSpPr>
          <p:nvPr/>
        </p:nvSpPr>
        <p:spPr bwMode="auto">
          <a:xfrm>
            <a:off x="950913" y="1831975"/>
            <a:ext cx="45926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拿一把尺，看看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米有多长。</a:t>
            </a:r>
            <a:endParaRPr lang="zh-CN" altLang="en-US" sz="2800" dirty="0"/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2636838"/>
            <a:ext cx="2519362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2492375"/>
            <a:ext cx="290512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Text Box 7"/>
          <p:cNvSpPr>
            <a:spLocks noChangeArrowheads="1"/>
          </p:cNvSpPr>
          <p:nvPr/>
        </p:nvSpPr>
        <p:spPr bwMode="auto">
          <a:xfrm>
            <a:off x="1403350" y="5516563"/>
            <a:ext cx="6769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我们周围的东西哪些东西的长度大约是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米？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17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Text Box 4"/>
          <p:cNvSpPr>
            <a:spLocks noChangeArrowheads="1"/>
          </p:cNvSpPr>
          <p:nvPr/>
        </p:nvSpPr>
        <p:spPr bwMode="auto">
          <a:xfrm>
            <a:off x="879475" y="1903413"/>
            <a:ext cx="45926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看一看米尺上有多少个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</a:t>
            </a:r>
            <a:endParaRPr lang="zh-CN" altLang="en-US" sz="2800" dirty="0"/>
          </a:p>
        </p:txBody>
      </p:sp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49313" y="2781300"/>
            <a:ext cx="7467600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6"/>
          <p:cNvSpPr>
            <a:spLocks noChangeArrowheads="1"/>
          </p:cNvSpPr>
          <p:nvPr/>
        </p:nvSpPr>
        <p:spPr bwMode="auto">
          <a:xfrm>
            <a:off x="1187450" y="3875088"/>
            <a:ext cx="3832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米尺上有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厘米的小格</a:t>
            </a:r>
            <a:endParaRPr lang="zh-CN" altLang="en-US" sz="2800" dirty="0"/>
          </a:p>
        </p:txBody>
      </p:sp>
      <p:sp>
        <p:nvSpPr>
          <p:cNvPr id="21512" name="Text Box 7"/>
          <p:cNvSpPr>
            <a:spLocks noChangeArrowheads="1"/>
          </p:cNvSpPr>
          <p:nvPr/>
        </p:nvSpPr>
        <p:spPr bwMode="auto">
          <a:xfrm>
            <a:off x="1331913" y="5084763"/>
            <a:ext cx="43608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=100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厘米或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1m=100cm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bldLvl="0"/>
      <p:bldP spid="21512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Text Box 4"/>
          <p:cNvSpPr>
            <a:spLocks noChangeArrowheads="1"/>
          </p:cNvSpPr>
          <p:nvPr/>
        </p:nvSpPr>
        <p:spPr bwMode="auto">
          <a:xfrm>
            <a:off x="879475" y="1844675"/>
            <a:ext cx="31566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测量黑板的长度</a:t>
            </a:r>
            <a:r>
              <a:rPr lang="zh-CN" altLang="en-US" sz="2800" dirty="0" smtClean="0">
                <a:solidFill>
                  <a:srgbClr val="000000"/>
                </a:solidFill>
                <a:ea typeface="华文新魏" pitchFamily="2" charset="-122"/>
              </a:rPr>
              <a:t>。 </a:t>
            </a:r>
            <a:endParaRPr lang="zh-CN" altLang="en-US" sz="2800" dirty="0"/>
          </a:p>
        </p:txBody>
      </p:sp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288" y="3644900"/>
            <a:ext cx="3889375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2492375"/>
            <a:ext cx="3671888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37fc7bf-72bb-4e11-a5e7-5f82711209f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黄色</Template>
  <TotalTime>0</TotalTime>
  <Words>1160</Words>
  <Application>WPS 演示</Application>
  <PresentationFormat>全屏显示(4:3)</PresentationFormat>
  <Paragraphs>68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2017-01-21T06:37:00Z</dcterms:created>
  <dcterms:modified xsi:type="dcterms:W3CDTF">2023-02-02T02:51:00Z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CC9A00ED2F184A9196914A27CD3860A5</vt:lpwstr>
  </property>
  <property fmtid="{D5CDD505-2E9C-101B-9397-08002B2CF9AE}" pid="3" name="KSOProductBuildVer">
    <vt:lpwstr>2052-11.1.0.13703</vt:lpwstr>
  </property>
</Properties>
</file>