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8"/>
  </p:notesMasterIdLst>
  <p:handoutMasterIdLst>
    <p:handoutMasterId r:id="rId21"/>
  </p:handoutMasterIdLst>
  <p:sldIdLst>
    <p:sldId id="273" r:id="rId4"/>
    <p:sldId id="258" r:id="rId5"/>
    <p:sldId id="259" r:id="rId6"/>
    <p:sldId id="260" r:id="rId7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</p:sldIdLst>
  <p:sldSz cx="9144000" cy="6858000" type="screen4x3"/>
  <p:notesSz cx="6858000" cy="9144000"/>
  <p:custDataLst>
    <p:tags r:id="rId25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294" y="-2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4" d="100"/>
        <a:sy n="124" d="100"/>
      </p:scale>
      <p:origin x="0" y="0"/>
    </p:cViewPr>
  </p:sorter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46BD2382-2E4B-4E7E-ABB4-E2560B600BBB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CA5F152D-CBE5-4093-954D-0C00588D1D1C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B369A1-EC6F-47A5-80CD-ECB7A92C32E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D9C481-2DC5-4159-8390-21A7C4E9E25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ziliao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n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fanwen/" TargetMode="Externa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D9C481-2DC5-4159-8390-21A7C4E9E25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290367-B126-4231-85DA-B0284CC14E85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0B6497-A124-4147-A2D7-14213794F12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B66280-00F3-445B-AF43-B588397039FC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41BAE1-D509-4569-827D-69B42AF98FA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F76629-6B11-4477-A3FA-3D19FFF0FEE8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C38883-7078-4C2C-A002-85B52FCBED1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6A55C8-F3C7-4988-ACF1-9D2342F84CE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65125C-55AB-41AB-A65A-61ACCE48C3E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870C351-66AE-4825-8136-C786C6E5365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B904F75-1DB2-4FC2-A18F-EF010C9E73E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993990-741A-489E-AA71-58CA4824718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1AF389A-7C50-436E-8A24-6E29227CD9D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2BA34F-8A39-489C-8FE9-7613EB97868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82A871E-93B6-4770-ACDD-BE239E3B450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70E1D8-F005-4E0B-8455-48FA7990BDCB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FA7759-50CA-41D4-854F-97556B30F63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2C1FFD-1F25-4142-8301-0830CFBBC0B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853C3B2-EAA0-4FBB-AEC4-5802BEDA5C8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7D598C-29C9-4BB3-A1F0-BAAF442D8C9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E84994-2B42-46AD-9C8E-6FF567E3C291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A01864-6C8F-4A19-8A1B-D7677E38914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7EE400-6F0B-4EA4-83C3-531F5354A9A3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960EFC-97EC-418E-AAB9-679D9E3CE1E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5808AE-63CB-41D9-BEB5-166216A7B774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F33844-98C3-493C-8C2F-7361A957594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B85420-E31A-4847-AD11-F82D0A1F8376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32B890-4983-413D-9E86-FFF9190436D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995A17-A835-44E7-9DB1-4ED59F112C52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0CB086-5569-464F-A1A2-41ADE4482F6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82A860-1B2F-4121-95D7-D75173BEE7B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9FC552-D932-45FF-BDF9-0F17E034477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B9DA3C-63FE-4930-B770-CF495163203D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434734-FE5C-446F-B754-3BD2BEB2788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3" Type="http://schemas.openxmlformats.org/officeDocument/2006/relationships/theme" Target="../theme/theme2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F115996-CF41-4A08-BBF8-0A8804860FAC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2FC37A5-3E72-4F66-8559-ED16B0922EE5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buFont typeface="Arial" panose="020B0604020202020204" pitchFamily="34" charset="0"/>
              <a:buNone/>
            </a:pPr>
            <a:fld id="{E5BB7A49-7167-4DC3-B219-C8A5D9FE4A69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7" name="Oval 5"/>
          <p:cNvSpPr>
            <a:spLocks noChangeArrowheads="1"/>
          </p:cNvSpPr>
          <p:nvPr/>
        </p:nvSpPr>
        <p:spPr bwMode="auto">
          <a:xfrm>
            <a:off x="3037781" y="2996952"/>
            <a:ext cx="685800" cy="685800"/>
          </a:xfrm>
          <a:prstGeom prst="ellipse">
            <a:avLst/>
          </a:prstGeom>
          <a:solidFill>
            <a:srgbClr val="8DD2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>
              <a:buFont typeface="Arial" panose="020B0604020202020204" pitchFamily="34" charset="0"/>
              <a:buNone/>
            </a:pPr>
            <a:endParaRPr lang="zh-CN" altLang="en-US">
              <a:solidFill>
                <a:prstClr val="black"/>
              </a:solidFill>
              <a:ea typeface="黑体" panose="02010609060101010101" pitchFamily="49" charset="-122"/>
            </a:endParaRPr>
          </a:p>
        </p:txBody>
      </p:sp>
      <p:sp>
        <p:nvSpPr>
          <p:cNvPr id="9" name="单圆角矩形 8"/>
          <p:cNvSpPr/>
          <p:nvPr/>
        </p:nvSpPr>
        <p:spPr>
          <a:xfrm>
            <a:off x="0" y="1556792"/>
            <a:ext cx="3468688" cy="1008062"/>
          </a:xfrm>
          <a:prstGeom prst="round1Rect">
            <a:avLst>
              <a:gd name="adj" fmla="val 48412"/>
            </a:avLst>
          </a:prstGeom>
          <a:solidFill>
            <a:srgbClr val="8DD2EB"/>
          </a:solidFill>
          <a:ln>
            <a:solidFill>
              <a:srgbClr val="8DD2E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>
              <a:solidFill>
                <a:prstClr val="white"/>
              </a:solidFill>
            </a:endParaRPr>
          </a:p>
        </p:txBody>
      </p:sp>
      <p:sp>
        <p:nvSpPr>
          <p:cNvPr id="10" name="Line 10"/>
          <p:cNvSpPr>
            <a:spLocks noChangeShapeType="1"/>
          </p:cNvSpPr>
          <p:nvPr/>
        </p:nvSpPr>
        <p:spPr bwMode="auto">
          <a:xfrm flipV="1">
            <a:off x="3143250" y="2517229"/>
            <a:ext cx="5027613" cy="26988"/>
          </a:xfrm>
          <a:prstGeom prst="line">
            <a:avLst/>
          </a:prstGeom>
          <a:noFill/>
          <a:ln w="57150" cmpd="thinThick">
            <a:solidFill>
              <a:srgbClr val="8DD2EB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hangingPunct="0">
              <a:buFont typeface="Arial" panose="020B0604020202020204" pitchFamily="34" charset="0"/>
              <a:buNone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" name="Rectangle 9"/>
          <p:cNvSpPr>
            <a:spLocks noChangeArrowheads="1"/>
          </p:cNvSpPr>
          <p:nvPr/>
        </p:nvSpPr>
        <p:spPr bwMode="auto">
          <a:xfrm>
            <a:off x="-25400" y="1663154"/>
            <a:ext cx="8491538" cy="85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50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50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 一 单元   </a:t>
            </a:r>
            <a:r>
              <a:rPr lang="zh-CN" altLang="en-US" sz="5000" b="1" dirty="0">
                <a:solidFill>
                  <a:prstClr val="black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厘米、分米、米</a:t>
            </a:r>
            <a:endParaRPr lang="zh-CN" altLang="en-US" sz="5000" b="1" dirty="0">
              <a:solidFill>
                <a:prstClr val="black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Oval 5"/>
          <p:cNvSpPr>
            <a:spLocks noChangeArrowheads="1"/>
          </p:cNvSpPr>
          <p:nvPr/>
        </p:nvSpPr>
        <p:spPr bwMode="auto">
          <a:xfrm>
            <a:off x="2751014" y="3175447"/>
            <a:ext cx="685800" cy="685800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8DD2EB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>
              <a:buFont typeface="Arial" panose="020B0604020202020204" pitchFamily="34" charset="0"/>
              <a:buNone/>
            </a:pPr>
            <a:endParaRPr lang="zh-CN" altLang="en-US">
              <a:solidFill>
                <a:prstClr val="black"/>
              </a:solidFill>
              <a:ea typeface="黑体" panose="02010609060101010101" pitchFamily="49" charset="-122"/>
            </a:endParaRPr>
          </a:p>
        </p:txBody>
      </p:sp>
      <p:sp>
        <p:nvSpPr>
          <p:cNvPr id="14" name="Rectangle 6"/>
          <p:cNvSpPr>
            <a:spLocks noChangeArrowheads="1"/>
          </p:cNvSpPr>
          <p:nvPr/>
        </p:nvSpPr>
        <p:spPr bwMode="auto">
          <a:xfrm>
            <a:off x="206250" y="2996952"/>
            <a:ext cx="8758238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>
              <a:buFont typeface="Arial" panose="020B0604020202020204" pitchFamily="34" charset="0"/>
              <a:buNone/>
            </a:pPr>
            <a:r>
              <a:rPr lang="en-US" altLang="zh-CN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第  </a:t>
            </a:r>
            <a:r>
              <a:rPr lang="en-US" altLang="zh-CN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en-US" altLang="zh-CN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课时   认识分米</a:t>
            </a:r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en-US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sp>
        <p:nvSpPr>
          <p:cNvPr id="24579" name="同侧圆角矩形 4"/>
          <p:cNvSpPr>
            <a:spLocks noChangeArrowheads="1"/>
          </p:cNvSpPr>
          <p:nvPr/>
        </p:nvSpPr>
        <p:spPr bwMode="auto">
          <a:xfrm>
            <a:off x="468313" y="8366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A6E4FF"/>
                    </a:gs>
                    <a:gs pos="34999">
                      <a:srgbClr val="BFEDFF"/>
                    </a:gs>
                    <a:gs pos="100000">
                      <a:srgbClr val="E6F9FF"/>
                    </a:gs>
                  </a:gsLst>
                  <a:lin ang="162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典题精讲</a:t>
            </a:r>
            <a:endParaRPr lang="zh-CN" altLang="en-US" sz="2800"/>
          </a:p>
        </p:txBody>
      </p:sp>
      <p:sp>
        <p:nvSpPr>
          <p:cNvPr id="24580" name="直线连接符 21"/>
          <p:cNvSpPr>
            <a:spLocks noChangeShapeType="1"/>
          </p:cNvSpPr>
          <p:nvPr/>
        </p:nvSpPr>
        <p:spPr bwMode="auto">
          <a:xfrm flipV="1">
            <a:off x="468313" y="141287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24581" name="Picture 4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971550" y="1844675"/>
            <a:ext cx="2184400" cy="252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2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35375" y="2852738"/>
            <a:ext cx="1979613" cy="259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3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43663" y="3933825"/>
            <a:ext cx="1804987" cy="208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84" name="Text Box 7"/>
          <p:cNvSpPr>
            <a:spLocks noChangeArrowheads="1"/>
          </p:cNvSpPr>
          <p:nvPr/>
        </p:nvSpPr>
        <p:spPr bwMode="auto">
          <a:xfrm>
            <a:off x="3614738" y="1157288"/>
            <a:ext cx="1708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400">
                <a:solidFill>
                  <a:srgbClr val="000000"/>
                </a:solidFill>
                <a:ea typeface="华文新魏" pitchFamily="2" charset="-122"/>
              </a:rPr>
              <a:t>我们的测量</a:t>
            </a:r>
            <a:endParaRPr lang="zh-CN" altLang="en-US" sz="2800"/>
          </a:p>
        </p:txBody>
      </p:sp>
      <p:sp>
        <p:nvSpPr>
          <p:cNvPr id="24585" name="Text Box 8"/>
          <p:cNvSpPr>
            <a:spLocks noChangeArrowheads="1"/>
          </p:cNvSpPr>
          <p:nvPr/>
        </p:nvSpPr>
        <p:spPr bwMode="auto">
          <a:xfrm>
            <a:off x="3635375" y="1700213"/>
            <a:ext cx="29273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400">
                <a:solidFill>
                  <a:srgbClr val="000000"/>
                </a:solidFill>
                <a:ea typeface="华文新魏" pitchFamily="2" charset="-122"/>
              </a:rPr>
              <a:t>选用合适的工具测量</a:t>
            </a:r>
            <a:endParaRPr lang="zh-CN" altLang="en-US" sz="280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en-US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sp>
        <p:nvSpPr>
          <p:cNvPr id="25603" name="同侧圆角矩形 4"/>
          <p:cNvSpPr>
            <a:spLocks noChangeArrowheads="1"/>
          </p:cNvSpPr>
          <p:nvPr/>
        </p:nvSpPr>
        <p:spPr bwMode="auto">
          <a:xfrm>
            <a:off x="468313" y="765175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A6E4FF"/>
                    </a:gs>
                    <a:gs pos="34999">
                      <a:srgbClr val="BFEDFF"/>
                    </a:gs>
                    <a:gs pos="100000">
                      <a:srgbClr val="E6F9FF"/>
                    </a:gs>
                  </a:gsLst>
                  <a:lin ang="162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典题精讲</a:t>
            </a:r>
            <a:endParaRPr lang="zh-CN" altLang="en-US" sz="2800"/>
          </a:p>
        </p:txBody>
      </p:sp>
      <p:sp>
        <p:nvSpPr>
          <p:cNvPr id="25604" name="直线连接符 21"/>
          <p:cNvSpPr>
            <a:spLocks noChangeShapeType="1"/>
          </p:cNvSpPr>
          <p:nvPr/>
        </p:nvSpPr>
        <p:spPr bwMode="auto">
          <a:xfrm flipV="1">
            <a:off x="468313" y="1341438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25605" name="Picture 4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68313" y="2420938"/>
            <a:ext cx="7820025" cy="3257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6" name="Text Box 5"/>
          <p:cNvSpPr>
            <a:spLocks noChangeArrowheads="1"/>
          </p:cNvSpPr>
          <p:nvPr/>
        </p:nvSpPr>
        <p:spPr bwMode="auto">
          <a:xfrm>
            <a:off x="808038" y="1543050"/>
            <a:ext cx="196215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>
                <a:solidFill>
                  <a:srgbClr val="000000"/>
                </a:solidFill>
                <a:ea typeface="华文新魏" pitchFamily="2" charset="-122"/>
              </a:rPr>
              <a:t>自主小天地</a:t>
            </a:r>
            <a:endParaRPr lang="zh-CN" altLang="en-US" sz="280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en-US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sp>
        <p:nvSpPr>
          <p:cNvPr id="26627" name="同侧圆角矩形 4"/>
          <p:cNvSpPr>
            <a:spLocks noChangeArrowheads="1"/>
          </p:cNvSpPr>
          <p:nvPr/>
        </p:nvSpPr>
        <p:spPr bwMode="auto">
          <a:xfrm>
            <a:off x="468313" y="908050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A6E4FF"/>
                    </a:gs>
                    <a:gs pos="34999">
                      <a:srgbClr val="BFEDFF"/>
                    </a:gs>
                    <a:gs pos="100000">
                      <a:srgbClr val="E6F9FF"/>
                    </a:gs>
                  </a:gsLst>
                  <a:lin ang="162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000" b="1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易错提醒</a:t>
            </a:r>
            <a:endParaRPr lang="zh-CN" altLang="en-US" sz="2800" dirty="0"/>
          </a:p>
        </p:txBody>
      </p:sp>
      <p:sp>
        <p:nvSpPr>
          <p:cNvPr id="26628" name="直线连接符 21"/>
          <p:cNvSpPr>
            <a:spLocks noChangeShapeType="1"/>
          </p:cNvSpPr>
          <p:nvPr/>
        </p:nvSpPr>
        <p:spPr bwMode="auto">
          <a:xfrm flipV="1">
            <a:off x="468313" y="1484313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629" name="Text Box 4"/>
          <p:cNvSpPr>
            <a:spLocks noChangeArrowheads="1"/>
          </p:cNvSpPr>
          <p:nvPr/>
        </p:nvSpPr>
        <p:spPr bwMode="auto">
          <a:xfrm>
            <a:off x="900113" y="2420938"/>
            <a:ext cx="6624637" cy="1160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1</a:t>
            </a: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米</a:t>
            </a:r>
            <a:r>
              <a:rPr lang="en-US" altLang="zh-CN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50</a:t>
            </a: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厘米</a:t>
            </a:r>
            <a:r>
              <a:rPr lang="en-US" altLang="zh-CN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=</a:t>
            </a: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（       ）分米</a:t>
            </a:r>
            <a:endParaRPr lang="zh-CN" altLang="en-US" sz="2800" dirty="0">
              <a:solidFill>
                <a:srgbClr val="000000"/>
              </a:solidFill>
              <a:latin typeface="华文新魏" pitchFamily="2" charset="-122"/>
              <a:ea typeface="华文新魏" pitchFamily="2" charset="-122"/>
              <a:sym typeface="华文新魏" pitchFamily="2" charset="-122"/>
            </a:endParaRPr>
          </a:p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3</a:t>
            </a: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米</a:t>
            </a:r>
            <a:r>
              <a:rPr lang="en-US" altLang="zh-CN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5</a:t>
            </a: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分米</a:t>
            </a:r>
            <a:r>
              <a:rPr lang="en-US" altLang="zh-CN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=</a:t>
            </a: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（          ）厘米</a:t>
            </a:r>
            <a:endParaRPr lang="zh-CN" altLang="en-US" sz="2800" dirty="0"/>
          </a:p>
        </p:txBody>
      </p:sp>
      <p:sp>
        <p:nvSpPr>
          <p:cNvPr id="26630" name="Text Box 5"/>
          <p:cNvSpPr>
            <a:spLocks noChangeArrowheads="1"/>
          </p:cNvSpPr>
          <p:nvPr/>
        </p:nvSpPr>
        <p:spPr bwMode="auto">
          <a:xfrm>
            <a:off x="3132138" y="2439988"/>
            <a:ext cx="7366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chemeClr val="hlink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150</a:t>
            </a:r>
            <a:endParaRPr lang="zh-CN" altLang="en-US" sz="2800"/>
          </a:p>
        </p:txBody>
      </p:sp>
      <p:sp>
        <p:nvSpPr>
          <p:cNvPr id="26631" name="Text Box 6"/>
          <p:cNvSpPr>
            <a:spLocks noChangeArrowheads="1"/>
          </p:cNvSpPr>
          <p:nvPr/>
        </p:nvSpPr>
        <p:spPr bwMode="auto">
          <a:xfrm>
            <a:off x="3203575" y="3068638"/>
            <a:ext cx="898525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chemeClr val="hlink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3.05</a:t>
            </a:r>
            <a:endParaRPr lang="zh-CN" altLang="en-US" sz="2800"/>
          </a:p>
        </p:txBody>
      </p:sp>
      <p:grpSp>
        <p:nvGrpSpPr>
          <p:cNvPr id="26632" name="Group 10"/>
          <p:cNvGrpSpPr/>
          <p:nvPr/>
        </p:nvGrpSpPr>
        <p:grpSpPr bwMode="auto">
          <a:xfrm>
            <a:off x="5435600" y="2492375"/>
            <a:ext cx="358775" cy="360363"/>
            <a:chOff x="0" y="0"/>
            <a:chExt cx="272" cy="272"/>
          </a:xfrm>
        </p:grpSpPr>
        <p:sp>
          <p:nvSpPr>
            <p:cNvPr id="26633" name="Line 7"/>
            <p:cNvSpPr>
              <a:spLocks noChangeShapeType="1"/>
            </p:cNvSpPr>
            <p:nvPr/>
          </p:nvSpPr>
          <p:spPr bwMode="auto">
            <a:xfrm flipH="1">
              <a:off x="45" y="0"/>
              <a:ext cx="181" cy="272"/>
            </a:xfrm>
            <a:prstGeom prst="line">
              <a:avLst/>
            </a:prstGeom>
            <a:noFill/>
            <a:ln w="9525">
              <a:solidFill>
                <a:schemeClr val="accent2"/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34" name="Line 9"/>
            <p:cNvSpPr>
              <a:spLocks noChangeShapeType="1"/>
            </p:cNvSpPr>
            <p:nvPr/>
          </p:nvSpPr>
          <p:spPr bwMode="auto">
            <a:xfrm rot="17977601" flipH="1">
              <a:off x="43" y="0"/>
              <a:ext cx="181" cy="272"/>
            </a:xfrm>
            <a:prstGeom prst="line">
              <a:avLst/>
            </a:prstGeom>
            <a:noFill/>
            <a:ln w="9525">
              <a:solidFill>
                <a:schemeClr val="accent2"/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6635" name="Group 11"/>
          <p:cNvGrpSpPr/>
          <p:nvPr/>
        </p:nvGrpSpPr>
        <p:grpSpPr bwMode="auto">
          <a:xfrm>
            <a:off x="5435600" y="3141663"/>
            <a:ext cx="358775" cy="360362"/>
            <a:chOff x="0" y="0"/>
            <a:chExt cx="272" cy="272"/>
          </a:xfrm>
        </p:grpSpPr>
        <p:sp>
          <p:nvSpPr>
            <p:cNvPr id="26636" name="Line 12"/>
            <p:cNvSpPr>
              <a:spLocks noChangeShapeType="1"/>
            </p:cNvSpPr>
            <p:nvPr/>
          </p:nvSpPr>
          <p:spPr bwMode="auto">
            <a:xfrm flipH="1">
              <a:off x="45" y="0"/>
              <a:ext cx="181" cy="272"/>
            </a:xfrm>
            <a:prstGeom prst="line">
              <a:avLst/>
            </a:prstGeom>
            <a:noFill/>
            <a:ln w="9525">
              <a:solidFill>
                <a:schemeClr val="accent2"/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37" name="Line 13"/>
            <p:cNvSpPr>
              <a:spLocks noChangeShapeType="1"/>
            </p:cNvSpPr>
            <p:nvPr/>
          </p:nvSpPr>
          <p:spPr bwMode="auto">
            <a:xfrm rot="17977601" flipH="1">
              <a:off x="43" y="0"/>
              <a:ext cx="181" cy="272"/>
            </a:xfrm>
            <a:prstGeom prst="line">
              <a:avLst/>
            </a:prstGeom>
            <a:noFill/>
            <a:ln w="9525">
              <a:solidFill>
                <a:schemeClr val="accent2"/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6638" name="Text Box 14"/>
          <p:cNvSpPr>
            <a:spLocks noChangeArrowheads="1"/>
          </p:cNvSpPr>
          <p:nvPr/>
        </p:nvSpPr>
        <p:spPr bwMode="auto">
          <a:xfrm>
            <a:off x="1166813" y="4208463"/>
            <a:ext cx="4816475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1</a:t>
            </a: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米</a:t>
            </a:r>
            <a:r>
              <a:rPr lang="en-US" altLang="zh-CN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50</a:t>
            </a: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厘米</a:t>
            </a:r>
            <a:r>
              <a:rPr lang="en-US" altLang="zh-CN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=1.5</a:t>
            </a:r>
            <a:r>
              <a:rPr lang="zh-CN" altLang="en-US" sz="2800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分米</a:t>
            </a:r>
            <a:r>
              <a:rPr lang="en-US" altLang="zh-CN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=150</a:t>
            </a:r>
            <a:r>
              <a:rPr lang="zh-CN" altLang="en-US" sz="2800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厘米</a:t>
            </a:r>
            <a:endParaRPr lang="zh-CN" altLang="en-US" sz="2800" dirty="0">
              <a:solidFill>
                <a:srgbClr val="FF0000"/>
              </a:solidFill>
              <a:latin typeface="华文新魏" pitchFamily="2" charset="-122"/>
              <a:ea typeface="华文新魏" pitchFamily="2" charset="-122"/>
              <a:sym typeface="华文新魏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仔细看清要转换的单位</a:t>
            </a:r>
            <a:endParaRPr lang="zh-CN" altLang="en-US" sz="2800" dirty="0"/>
          </a:p>
        </p:txBody>
      </p:sp>
      <p:sp>
        <p:nvSpPr>
          <p:cNvPr id="26639" name="Rectangle 15"/>
          <p:cNvSpPr>
            <a:spLocks noChangeArrowheads="1"/>
          </p:cNvSpPr>
          <p:nvPr/>
        </p:nvSpPr>
        <p:spPr bwMode="auto">
          <a:xfrm>
            <a:off x="1116013" y="5392738"/>
            <a:ext cx="4246562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3</a:t>
            </a: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米</a:t>
            </a:r>
            <a:r>
              <a:rPr lang="en-US" altLang="zh-CN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5</a:t>
            </a: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分米</a:t>
            </a:r>
            <a:r>
              <a:rPr lang="en-US" altLang="zh-CN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=</a:t>
            </a: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（          ）厘米</a:t>
            </a:r>
            <a:endParaRPr lang="zh-CN" altLang="en-US" sz="2800" dirty="0"/>
          </a:p>
        </p:txBody>
      </p:sp>
      <p:sp>
        <p:nvSpPr>
          <p:cNvPr id="26640" name="Text Box 16"/>
          <p:cNvSpPr>
            <a:spLocks noChangeArrowheads="1"/>
          </p:cNvSpPr>
          <p:nvPr/>
        </p:nvSpPr>
        <p:spPr bwMode="auto">
          <a:xfrm>
            <a:off x="3276600" y="5373688"/>
            <a:ext cx="796925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chemeClr val="hlink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305</a:t>
            </a:r>
            <a:endParaRPr lang="zh-CN" altLang="en-US" sz="280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en-US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sp>
        <p:nvSpPr>
          <p:cNvPr id="27651" name="同侧圆角矩形 4"/>
          <p:cNvSpPr>
            <a:spLocks noChangeArrowheads="1"/>
          </p:cNvSpPr>
          <p:nvPr/>
        </p:nvSpPr>
        <p:spPr bwMode="auto">
          <a:xfrm>
            <a:off x="468313" y="8366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A6E4FF"/>
                    </a:gs>
                    <a:gs pos="34999">
                      <a:srgbClr val="BFEDFF"/>
                    </a:gs>
                    <a:gs pos="100000">
                      <a:srgbClr val="E6F9FF"/>
                    </a:gs>
                  </a:gsLst>
                  <a:lin ang="162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000" b="1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学以致用</a:t>
            </a:r>
            <a:endParaRPr lang="zh-CN" altLang="en-US" sz="2800" dirty="0"/>
          </a:p>
        </p:txBody>
      </p:sp>
      <p:sp>
        <p:nvSpPr>
          <p:cNvPr id="27652" name="直线连接符 21"/>
          <p:cNvSpPr>
            <a:spLocks noChangeShapeType="1"/>
          </p:cNvSpPr>
          <p:nvPr/>
        </p:nvSpPr>
        <p:spPr bwMode="auto">
          <a:xfrm flipV="1">
            <a:off x="468313" y="141287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53" name="Text Box 4"/>
          <p:cNvSpPr>
            <a:spLocks noChangeArrowheads="1"/>
          </p:cNvSpPr>
          <p:nvPr/>
        </p:nvSpPr>
        <p:spPr bwMode="auto">
          <a:xfrm>
            <a:off x="900113" y="1739900"/>
            <a:ext cx="2814637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1</a:t>
            </a: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、先估计再测量</a:t>
            </a:r>
            <a:endParaRPr lang="zh-CN" altLang="en-US" sz="2800" dirty="0"/>
          </a:p>
        </p:txBody>
      </p:sp>
      <p:sp>
        <p:nvSpPr>
          <p:cNvPr id="27654" name="Text Box 5"/>
          <p:cNvSpPr>
            <a:spLocks noChangeArrowheads="1"/>
          </p:cNvSpPr>
          <p:nvPr/>
        </p:nvSpPr>
        <p:spPr bwMode="auto">
          <a:xfrm>
            <a:off x="684213" y="2708275"/>
            <a:ext cx="795655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1</a:t>
            </a: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）</a:t>
            </a:r>
            <a:r>
              <a:rPr lang="en-US" altLang="zh-CN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1</a:t>
            </a: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米大约等于（                 ）支铅笔的长度</a:t>
            </a:r>
            <a:endParaRPr lang="zh-CN" altLang="en-US" sz="2800" dirty="0"/>
          </a:p>
        </p:txBody>
      </p:sp>
      <p:pic>
        <p:nvPicPr>
          <p:cNvPr id="27655" name="Picture 6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195513" y="3933825"/>
            <a:ext cx="3829050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6" name="Text Box 7"/>
          <p:cNvSpPr>
            <a:spLocks noChangeArrowheads="1"/>
          </p:cNvSpPr>
          <p:nvPr/>
        </p:nvSpPr>
        <p:spPr bwMode="auto">
          <a:xfrm>
            <a:off x="827088" y="5502275"/>
            <a:ext cx="5700712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2</a:t>
            </a: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）教室的宽度大约有（            ）米</a:t>
            </a:r>
            <a:endParaRPr lang="zh-CN" altLang="en-US" sz="280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en-US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sp>
        <p:nvSpPr>
          <p:cNvPr id="28675" name="同侧圆角矩形 4"/>
          <p:cNvSpPr>
            <a:spLocks noChangeArrowheads="1"/>
          </p:cNvSpPr>
          <p:nvPr/>
        </p:nvSpPr>
        <p:spPr bwMode="auto">
          <a:xfrm>
            <a:off x="468313" y="8366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A6E4FF"/>
                    </a:gs>
                    <a:gs pos="34999">
                      <a:srgbClr val="BFEDFF"/>
                    </a:gs>
                    <a:gs pos="100000">
                      <a:srgbClr val="E6F9FF"/>
                    </a:gs>
                  </a:gsLst>
                  <a:lin ang="162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学以致用</a:t>
            </a:r>
            <a:endParaRPr lang="zh-CN" altLang="en-US" sz="2800"/>
          </a:p>
        </p:txBody>
      </p:sp>
      <p:sp>
        <p:nvSpPr>
          <p:cNvPr id="28676" name="直线连接符 21"/>
          <p:cNvSpPr>
            <a:spLocks noChangeShapeType="1"/>
          </p:cNvSpPr>
          <p:nvPr/>
        </p:nvSpPr>
        <p:spPr bwMode="auto">
          <a:xfrm flipV="1">
            <a:off x="468313" y="141287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677" name="Text Box 4"/>
          <p:cNvSpPr>
            <a:spLocks noChangeArrowheads="1"/>
          </p:cNvSpPr>
          <p:nvPr/>
        </p:nvSpPr>
        <p:spPr bwMode="auto">
          <a:xfrm>
            <a:off x="1042988" y="1811338"/>
            <a:ext cx="4424362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2</a:t>
            </a: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、在（     ）里填上</a:t>
            </a:r>
            <a:r>
              <a:rPr lang="en-US" altLang="zh-CN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cm</a:t>
            </a: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或</a:t>
            </a:r>
            <a:r>
              <a:rPr lang="en-US" altLang="zh-CN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m</a:t>
            </a:r>
            <a:endParaRPr lang="zh-CN" altLang="en-US" sz="2800" dirty="0"/>
          </a:p>
        </p:txBody>
      </p:sp>
      <p:sp>
        <p:nvSpPr>
          <p:cNvPr id="28678" name="Text Box 5"/>
          <p:cNvSpPr>
            <a:spLocks noChangeArrowheads="1"/>
          </p:cNvSpPr>
          <p:nvPr/>
        </p:nvSpPr>
        <p:spPr bwMode="auto">
          <a:xfrm>
            <a:off x="971550" y="2636838"/>
            <a:ext cx="3976688" cy="350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杯子的高是</a:t>
            </a:r>
            <a:r>
              <a:rPr lang="en-US" altLang="zh-CN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12</a:t>
            </a: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（           ）</a:t>
            </a:r>
            <a:endParaRPr lang="zh-CN" altLang="en-US" sz="2800" dirty="0">
              <a:solidFill>
                <a:srgbClr val="000000"/>
              </a:solidFill>
              <a:latin typeface="华文新魏" pitchFamily="2" charset="-122"/>
              <a:ea typeface="华文新魏" pitchFamily="2" charset="-122"/>
              <a:sym typeface="华文新魏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endParaRPr lang="zh-CN" altLang="en-US" sz="2800" dirty="0">
              <a:solidFill>
                <a:srgbClr val="000000"/>
              </a:solidFill>
              <a:latin typeface="华文新魏" pitchFamily="2" charset="-122"/>
              <a:ea typeface="华文新魏" pitchFamily="2" charset="-122"/>
              <a:sym typeface="华文新魏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endParaRPr lang="zh-CN" altLang="en-US" sz="2800" dirty="0">
              <a:solidFill>
                <a:srgbClr val="000000"/>
              </a:solidFill>
              <a:latin typeface="华文新魏" pitchFamily="2" charset="-122"/>
              <a:ea typeface="华文新魏" pitchFamily="2" charset="-122"/>
              <a:sym typeface="华文新魏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跳绳的长是</a:t>
            </a:r>
            <a:r>
              <a:rPr lang="en-US" altLang="zh-CN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3</a:t>
            </a: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（           ）</a:t>
            </a:r>
            <a:endParaRPr lang="zh-CN" altLang="en-US" sz="2800" dirty="0">
              <a:solidFill>
                <a:srgbClr val="000000"/>
              </a:solidFill>
              <a:latin typeface="华文新魏" pitchFamily="2" charset="-122"/>
              <a:ea typeface="华文新魏" pitchFamily="2" charset="-122"/>
              <a:sym typeface="华文新魏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endParaRPr lang="zh-CN" altLang="en-US" sz="2800" dirty="0">
              <a:solidFill>
                <a:srgbClr val="000000"/>
              </a:solidFill>
              <a:latin typeface="华文新魏" pitchFamily="2" charset="-122"/>
              <a:ea typeface="华文新魏" pitchFamily="2" charset="-122"/>
              <a:sym typeface="华文新魏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endParaRPr lang="zh-CN" altLang="en-US" sz="2800" dirty="0">
              <a:solidFill>
                <a:srgbClr val="000000"/>
              </a:solidFill>
              <a:latin typeface="华文新魏" pitchFamily="2" charset="-122"/>
              <a:ea typeface="华文新魏" pitchFamily="2" charset="-122"/>
              <a:sym typeface="华文新魏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endParaRPr lang="zh-CN" altLang="en-US" sz="2800" dirty="0">
              <a:solidFill>
                <a:srgbClr val="000000"/>
              </a:solidFill>
              <a:latin typeface="华文新魏" pitchFamily="2" charset="-122"/>
              <a:ea typeface="华文新魏" pitchFamily="2" charset="-122"/>
              <a:sym typeface="华文新魏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标杆的高是</a:t>
            </a:r>
            <a:r>
              <a:rPr lang="en-US" altLang="zh-CN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2</a:t>
            </a: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（           ）</a:t>
            </a:r>
            <a:endParaRPr lang="zh-CN" altLang="en-US" sz="2800" dirty="0"/>
          </a:p>
        </p:txBody>
      </p:sp>
      <p:pic>
        <p:nvPicPr>
          <p:cNvPr id="28679" name="Picture 6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076825" y="2420938"/>
            <a:ext cx="116205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80" name="Picture 7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716463" y="3357563"/>
            <a:ext cx="2447925" cy="145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81" name="Picture 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3800" y="4724400"/>
            <a:ext cx="1992313" cy="1611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82" name="Text Box 9"/>
          <p:cNvSpPr>
            <a:spLocks noChangeArrowheads="1"/>
          </p:cNvSpPr>
          <p:nvPr/>
        </p:nvSpPr>
        <p:spPr bwMode="auto">
          <a:xfrm>
            <a:off x="3616325" y="2597150"/>
            <a:ext cx="5715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chemeClr val="hlink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cm</a:t>
            </a:r>
            <a:endParaRPr lang="zh-CN" altLang="en-US" sz="2800"/>
          </a:p>
        </p:txBody>
      </p:sp>
      <p:sp>
        <p:nvSpPr>
          <p:cNvPr id="28683" name="Text Box 10"/>
          <p:cNvSpPr>
            <a:spLocks noChangeArrowheads="1"/>
          </p:cNvSpPr>
          <p:nvPr/>
        </p:nvSpPr>
        <p:spPr bwMode="auto">
          <a:xfrm>
            <a:off x="3563938" y="3933825"/>
            <a:ext cx="44291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chemeClr val="hlink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m</a:t>
            </a:r>
            <a:endParaRPr lang="zh-CN" altLang="en-US" sz="2800"/>
          </a:p>
        </p:txBody>
      </p:sp>
      <p:sp>
        <p:nvSpPr>
          <p:cNvPr id="28684" name="Text Box 11"/>
          <p:cNvSpPr>
            <a:spLocks noChangeArrowheads="1"/>
          </p:cNvSpPr>
          <p:nvPr/>
        </p:nvSpPr>
        <p:spPr bwMode="auto">
          <a:xfrm>
            <a:off x="3563938" y="5661025"/>
            <a:ext cx="44291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chemeClr val="hlink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m</a:t>
            </a:r>
            <a:endParaRPr lang="zh-CN" altLang="en-US" sz="28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86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86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86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868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868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868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868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868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868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868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868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86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86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86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868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868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868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868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868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868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868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868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86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86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86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868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868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868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868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868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868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868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868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82" grpId="0" bldLvl="0"/>
      <p:bldP spid="28683" grpId="0" bldLvl="0"/>
      <p:bldP spid="28684" grpId="0" bldLvl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en-US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sp>
        <p:nvSpPr>
          <p:cNvPr id="29699" name="同侧圆角矩形 4"/>
          <p:cNvSpPr>
            <a:spLocks noChangeArrowheads="1"/>
          </p:cNvSpPr>
          <p:nvPr/>
        </p:nvSpPr>
        <p:spPr bwMode="auto">
          <a:xfrm>
            <a:off x="468313" y="8366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A6E4FF"/>
                    </a:gs>
                    <a:gs pos="34999">
                      <a:srgbClr val="BFEDFF"/>
                    </a:gs>
                    <a:gs pos="100000">
                      <a:srgbClr val="E6F9FF"/>
                    </a:gs>
                  </a:gsLst>
                  <a:lin ang="162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学以致用</a:t>
            </a:r>
            <a:endParaRPr lang="zh-CN" altLang="en-US" sz="2800"/>
          </a:p>
        </p:txBody>
      </p:sp>
      <p:sp>
        <p:nvSpPr>
          <p:cNvPr id="29700" name="直线连接符 21"/>
          <p:cNvSpPr>
            <a:spLocks noChangeShapeType="1"/>
          </p:cNvSpPr>
          <p:nvPr/>
        </p:nvSpPr>
        <p:spPr bwMode="auto">
          <a:xfrm flipV="1">
            <a:off x="468313" y="141287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01" name="Text Box 4"/>
          <p:cNvSpPr>
            <a:spLocks noChangeArrowheads="1"/>
          </p:cNvSpPr>
          <p:nvPr/>
        </p:nvSpPr>
        <p:spPr bwMode="auto">
          <a:xfrm>
            <a:off x="1042988" y="1989138"/>
            <a:ext cx="89535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rgbClr val="000000"/>
                </a:solidFill>
                <a:ea typeface="华文新魏" pitchFamily="2" charset="-122"/>
              </a:rPr>
              <a:t>填空</a:t>
            </a:r>
            <a:endParaRPr lang="zh-CN" altLang="en-US" sz="2800" dirty="0"/>
          </a:p>
        </p:txBody>
      </p:sp>
      <p:sp>
        <p:nvSpPr>
          <p:cNvPr id="29702" name="Text Box 5"/>
          <p:cNvSpPr>
            <a:spLocks noChangeArrowheads="1"/>
          </p:cNvSpPr>
          <p:nvPr/>
        </p:nvSpPr>
        <p:spPr bwMode="auto">
          <a:xfrm>
            <a:off x="1116013" y="2852738"/>
            <a:ext cx="6624637" cy="2443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2</a:t>
            </a: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分米</a:t>
            </a:r>
            <a:r>
              <a:rPr lang="en-US" altLang="zh-CN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=</a:t>
            </a: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（             ）厘米</a:t>
            </a:r>
            <a:endParaRPr lang="zh-CN" altLang="en-US" sz="2800" dirty="0">
              <a:solidFill>
                <a:srgbClr val="000000"/>
              </a:solidFill>
              <a:latin typeface="华文新魏" pitchFamily="2" charset="-122"/>
              <a:ea typeface="华文新魏" pitchFamily="2" charset="-122"/>
              <a:sym typeface="华文新魏" pitchFamily="2" charset="-122"/>
            </a:endParaRPr>
          </a:p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50</a:t>
            </a: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厘米</a:t>
            </a:r>
            <a:r>
              <a:rPr lang="en-US" altLang="zh-CN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=</a:t>
            </a: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（           ）分米</a:t>
            </a:r>
            <a:endParaRPr lang="zh-CN" altLang="en-US" sz="2800" dirty="0">
              <a:solidFill>
                <a:srgbClr val="000000"/>
              </a:solidFill>
              <a:latin typeface="华文新魏" pitchFamily="2" charset="-122"/>
              <a:ea typeface="华文新魏" pitchFamily="2" charset="-122"/>
              <a:sym typeface="华文新魏" pitchFamily="2" charset="-122"/>
            </a:endParaRPr>
          </a:p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1</a:t>
            </a: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米</a:t>
            </a:r>
            <a:r>
              <a:rPr lang="en-US" altLang="zh-CN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40</a:t>
            </a: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厘米</a:t>
            </a:r>
            <a:r>
              <a:rPr lang="en-US" altLang="zh-CN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=</a:t>
            </a: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（       ）米（       ）分米</a:t>
            </a:r>
            <a:endParaRPr lang="zh-CN" altLang="en-US" sz="2800" dirty="0">
              <a:solidFill>
                <a:srgbClr val="000000"/>
              </a:solidFill>
              <a:latin typeface="华文新魏" pitchFamily="2" charset="-122"/>
              <a:ea typeface="华文新魏" pitchFamily="2" charset="-122"/>
              <a:sym typeface="华文新魏" pitchFamily="2" charset="-122"/>
            </a:endParaRPr>
          </a:p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2</a:t>
            </a: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米</a:t>
            </a:r>
            <a:r>
              <a:rPr lang="en-US" altLang="zh-CN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5</a:t>
            </a: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分米</a:t>
            </a:r>
            <a:r>
              <a:rPr lang="en-US" altLang="zh-CN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=</a:t>
            </a: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（         ）米（          ）厘</a:t>
            </a:r>
            <a:r>
              <a:rPr lang="zh-CN" altLang="en-US" sz="2800" dirty="0" smtClean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米 </a:t>
            </a:r>
            <a:endParaRPr lang="zh-CN" altLang="en-US" sz="2800" dirty="0"/>
          </a:p>
        </p:txBody>
      </p:sp>
      <p:sp>
        <p:nvSpPr>
          <p:cNvPr id="29703" name="Text Box 7"/>
          <p:cNvSpPr>
            <a:spLocks noChangeArrowheads="1"/>
          </p:cNvSpPr>
          <p:nvPr/>
        </p:nvSpPr>
        <p:spPr bwMode="auto">
          <a:xfrm>
            <a:off x="2843213" y="2770188"/>
            <a:ext cx="581025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0000"/>
                </a:solidFill>
                <a:ea typeface="华文新魏" pitchFamily="2" charset="-122"/>
              </a:rPr>
              <a:t>20</a:t>
            </a:r>
            <a:endParaRPr lang="zh-CN" altLang="en-US" sz="2800"/>
          </a:p>
        </p:txBody>
      </p:sp>
      <p:sp>
        <p:nvSpPr>
          <p:cNvPr id="29704" name="Text Box 8"/>
          <p:cNvSpPr>
            <a:spLocks noChangeArrowheads="1"/>
          </p:cNvSpPr>
          <p:nvPr/>
        </p:nvSpPr>
        <p:spPr bwMode="auto">
          <a:xfrm>
            <a:off x="3132138" y="3429000"/>
            <a:ext cx="382587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0000"/>
                </a:solidFill>
                <a:ea typeface="华文新魏" pitchFamily="2" charset="-122"/>
              </a:rPr>
              <a:t>5</a:t>
            </a:r>
            <a:endParaRPr lang="zh-CN" altLang="en-US" sz="2800"/>
          </a:p>
        </p:txBody>
      </p:sp>
      <p:sp>
        <p:nvSpPr>
          <p:cNvPr id="29705" name="Text Box 9"/>
          <p:cNvSpPr>
            <a:spLocks noChangeArrowheads="1"/>
          </p:cNvSpPr>
          <p:nvPr/>
        </p:nvSpPr>
        <p:spPr bwMode="auto">
          <a:xfrm>
            <a:off x="3436938" y="4140200"/>
            <a:ext cx="67945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0000"/>
                </a:solidFill>
                <a:ea typeface="华文新魏" pitchFamily="2" charset="-122"/>
              </a:rPr>
              <a:t>1.4</a:t>
            </a:r>
            <a:endParaRPr lang="zh-CN" altLang="en-US" sz="2800"/>
          </a:p>
        </p:txBody>
      </p:sp>
      <p:sp>
        <p:nvSpPr>
          <p:cNvPr id="29706" name="Text Box 10"/>
          <p:cNvSpPr>
            <a:spLocks noChangeArrowheads="1"/>
          </p:cNvSpPr>
          <p:nvPr/>
        </p:nvSpPr>
        <p:spPr bwMode="auto">
          <a:xfrm>
            <a:off x="5148263" y="4140200"/>
            <a:ext cx="58102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0000"/>
                </a:solidFill>
                <a:ea typeface="华文新魏" pitchFamily="2" charset="-122"/>
              </a:rPr>
              <a:t>14</a:t>
            </a:r>
            <a:endParaRPr lang="zh-CN" altLang="en-US" sz="2800"/>
          </a:p>
        </p:txBody>
      </p:sp>
      <p:sp>
        <p:nvSpPr>
          <p:cNvPr id="29707" name="Text Box 11"/>
          <p:cNvSpPr>
            <a:spLocks noChangeArrowheads="1"/>
          </p:cNvSpPr>
          <p:nvPr/>
        </p:nvSpPr>
        <p:spPr bwMode="auto">
          <a:xfrm>
            <a:off x="3419475" y="4797425"/>
            <a:ext cx="877888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0000"/>
                </a:solidFill>
                <a:ea typeface="华文新魏" pitchFamily="2" charset="-122"/>
              </a:rPr>
              <a:t>2.05</a:t>
            </a:r>
            <a:endParaRPr lang="zh-CN" altLang="en-US" sz="2800"/>
          </a:p>
        </p:txBody>
      </p:sp>
      <p:sp>
        <p:nvSpPr>
          <p:cNvPr id="29708" name="Text Box 12"/>
          <p:cNvSpPr>
            <a:spLocks noChangeArrowheads="1"/>
          </p:cNvSpPr>
          <p:nvPr/>
        </p:nvSpPr>
        <p:spPr bwMode="auto">
          <a:xfrm>
            <a:off x="5292725" y="4797425"/>
            <a:ext cx="779463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0000"/>
                </a:solidFill>
                <a:ea typeface="华文新魏" pitchFamily="2" charset="-122"/>
              </a:rPr>
              <a:t>250</a:t>
            </a:r>
            <a:endParaRPr lang="zh-CN" altLang="en-US" sz="28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97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97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97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97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97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97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97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97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97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97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97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97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97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97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97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97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97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97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97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97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97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97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97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97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97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97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97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97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97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97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97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97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97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97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97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97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97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97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97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97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97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97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97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97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97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97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97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97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97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97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97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97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97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97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97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>
                                      <p:cBhvr>
                                        <p:cTn id="9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97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97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97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97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97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97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97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97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97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97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97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5" descr="未标题-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290763" y="2667000"/>
            <a:ext cx="5105400" cy="1263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en-US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sp>
        <p:nvSpPr>
          <p:cNvPr id="16387" name="同侧圆角矩形 4"/>
          <p:cNvSpPr>
            <a:spLocks noChangeArrowheads="1"/>
          </p:cNvSpPr>
          <p:nvPr/>
        </p:nvSpPr>
        <p:spPr bwMode="auto">
          <a:xfrm>
            <a:off x="468313" y="8366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A6E4FF"/>
                    </a:gs>
                    <a:gs pos="34999">
                      <a:srgbClr val="BFEDFF"/>
                    </a:gs>
                    <a:gs pos="100000">
                      <a:srgbClr val="E6F9FF"/>
                    </a:gs>
                  </a:gsLst>
                  <a:lin ang="162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000" b="1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典题精讲</a:t>
            </a:r>
            <a:endParaRPr lang="zh-CN" altLang="en-US" sz="2800" dirty="0"/>
          </a:p>
        </p:txBody>
      </p:sp>
      <p:sp>
        <p:nvSpPr>
          <p:cNvPr id="16388" name="直线连接符 21"/>
          <p:cNvSpPr>
            <a:spLocks noChangeShapeType="1"/>
          </p:cNvSpPr>
          <p:nvPr/>
        </p:nvSpPr>
        <p:spPr bwMode="auto">
          <a:xfrm flipV="1">
            <a:off x="468313" y="141287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389" name="Text Box 4"/>
          <p:cNvSpPr>
            <a:spLocks noChangeArrowheads="1"/>
          </p:cNvSpPr>
          <p:nvPr/>
        </p:nvSpPr>
        <p:spPr bwMode="auto">
          <a:xfrm>
            <a:off x="971550" y="1682750"/>
            <a:ext cx="338455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rgbClr val="000000"/>
                </a:solidFill>
                <a:ea typeface="华文新魏" pitchFamily="2" charset="-122"/>
              </a:rPr>
              <a:t>测量一条彩带的长度</a:t>
            </a:r>
            <a:endParaRPr lang="zh-CN" altLang="en-US" sz="2800" dirty="0"/>
          </a:p>
        </p:txBody>
      </p:sp>
      <p:pic>
        <p:nvPicPr>
          <p:cNvPr id="16390" name="Picture 5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116013" y="2565400"/>
            <a:ext cx="2524125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1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4225" y="3832225"/>
            <a:ext cx="7378700" cy="1047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2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92950" y="2060575"/>
            <a:ext cx="1152525" cy="147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93" name="AutoShape 8"/>
          <p:cNvSpPr>
            <a:spLocks noChangeArrowheads="1"/>
          </p:cNvSpPr>
          <p:nvPr/>
        </p:nvSpPr>
        <p:spPr bwMode="auto">
          <a:xfrm>
            <a:off x="4427538" y="1412875"/>
            <a:ext cx="2449512" cy="1511300"/>
          </a:xfrm>
          <a:prstGeom prst="cloudCallout">
            <a:avLst>
              <a:gd name="adj1" fmla="val 61403"/>
              <a:gd name="adj2" fmla="val 55778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BB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bevel/>
              </a14:hiddenLine>
            </a:ext>
          </a:extLst>
        </p:spPr>
        <p:txBody>
          <a:bodyPr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0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这条彩带长不到</a:t>
            </a:r>
            <a:r>
              <a:rPr lang="en-US" altLang="zh-CN" sz="20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1</a:t>
            </a:r>
            <a:r>
              <a:rPr lang="zh-CN" altLang="en-US" sz="20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米，是</a:t>
            </a:r>
            <a:r>
              <a:rPr lang="en-US" altLang="zh-CN" sz="20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50</a:t>
            </a:r>
            <a:r>
              <a:rPr lang="zh-CN" altLang="en-US" sz="20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厘米</a:t>
            </a:r>
            <a:endParaRPr lang="zh-CN" altLang="en-US" sz="28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en-US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sp>
        <p:nvSpPr>
          <p:cNvPr id="17411" name="同侧圆角矩形 4"/>
          <p:cNvSpPr>
            <a:spLocks noChangeArrowheads="1"/>
          </p:cNvSpPr>
          <p:nvPr/>
        </p:nvSpPr>
        <p:spPr bwMode="auto">
          <a:xfrm>
            <a:off x="468313" y="908050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A6E4FF"/>
                    </a:gs>
                    <a:gs pos="34999">
                      <a:srgbClr val="BFEDFF"/>
                    </a:gs>
                    <a:gs pos="100000">
                      <a:srgbClr val="E6F9FF"/>
                    </a:gs>
                  </a:gsLst>
                  <a:lin ang="162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典题精讲</a:t>
            </a:r>
            <a:endParaRPr lang="zh-CN" altLang="en-US" sz="2800"/>
          </a:p>
        </p:txBody>
      </p:sp>
      <p:sp>
        <p:nvSpPr>
          <p:cNvPr id="17412" name="直线连接符 21"/>
          <p:cNvSpPr>
            <a:spLocks noChangeShapeType="1"/>
          </p:cNvSpPr>
          <p:nvPr/>
        </p:nvSpPr>
        <p:spPr bwMode="auto">
          <a:xfrm flipV="1">
            <a:off x="468313" y="1484313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17413" name="Picture 4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7092950" y="2060575"/>
            <a:ext cx="1133475" cy="177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4" name="AutoShape 5"/>
          <p:cNvSpPr>
            <a:spLocks noChangeArrowheads="1"/>
          </p:cNvSpPr>
          <p:nvPr/>
        </p:nvSpPr>
        <p:spPr bwMode="auto">
          <a:xfrm>
            <a:off x="2411413" y="1412875"/>
            <a:ext cx="4392612" cy="1295400"/>
          </a:xfrm>
          <a:prstGeom prst="cloudCallout">
            <a:avLst>
              <a:gd name="adj1" fmla="val 52343"/>
              <a:gd name="adj2" fmla="val 66782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BB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bevel/>
              </a14:hiddenLine>
            </a:ext>
          </a:extLst>
        </p:spPr>
        <p:txBody>
          <a:bodyPr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400" dirty="0">
                <a:solidFill>
                  <a:srgbClr val="000000"/>
                </a:solidFill>
                <a:ea typeface="华文新魏" pitchFamily="2" charset="-122"/>
              </a:rPr>
              <a:t>比厘米大，比米小的长度单位是“分米”</a:t>
            </a:r>
            <a:endParaRPr lang="zh-CN" altLang="en-US" sz="2800" dirty="0"/>
          </a:p>
        </p:txBody>
      </p:sp>
      <p:sp>
        <p:nvSpPr>
          <p:cNvPr id="17415" name="Text Box 6"/>
          <p:cNvSpPr>
            <a:spLocks noChangeArrowheads="1"/>
          </p:cNvSpPr>
          <p:nvPr/>
        </p:nvSpPr>
        <p:spPr bwMode="auto">
          <a:xfrm>
            <a:off x="879475" y="3894138"/>
            <a:ext cx="65801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4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拿出你的尺子，看看</a:t>
            </a:r>
            <a:r>
              <a:rPr lang="en-US" altLang="zh-CN" sz="24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10</a:t>
            </a:r>
            <a:r>
              <a:rPr lang="zh-CN" altLang="en-US" sz="24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厘米有多长，用手比一比</a:t>
            </a:r>
            <a:endParaRPr lang="zh-CN" altLang="en-US" sz="2800" dirty="0"/>
          </a:p>
        </p:txBody>
      </p:sp>
      <p:pic>
        <p:nvPicPr>
          <p:cNvPr id="17416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5650" y="4941888"/>
            <a:ext cx="7172325" cy="1047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1023938" y="2781300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范文下载：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www.1ppt.com/fanwen/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论坛：</a:t>
            </a:r>
            <a:r>
              <a:rPr lang="en-US" altLang="zh-CN" sz="100" dirty="0">
                <a:solidFill>
                  <a:schemeClr val="bg1"/>
                </a:solidFill>
              </a:rPr>
              <a:t>www.1ppt.cn                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       </a:t>
            </a:r>
            <a:endParaRPr lang="en-US" altLang="zh-CN" sz="100" dirty="0">
              <a:solidFill>
                <a:schemeClr val="bg1"/>
              </a:solidFill>
            </a:endParaRPr>
          </a:p>
        </p:txBody>
      </p:sp>
      <p:sp>
        <p:nvSpPr>
          <p:cNvPr id="18434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en-US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sp>
        <p:nvSpPr>
          <p:cNvPr id="18435" name="同侧圆角矩形 4"/>
          <p:cNvSpPr>
            <a:spLocks noChangeArrowheads="1"/>
          </p:cNvSpPr>
          <p:nvPr/>
        </p:nvSpPr>
        <p:spPr bwMode="auto">
          <a:xfrm>
            <a:off x="468313" y="908050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A6E4FF"/>
                    </a:gs>
                    <a:gs pos="34999">
                      <a:srgbClr val="BFEDFF"/>
                    </a:gs>
                    <a:gs pos="100000">
                      <a:srgbClr val="E6F9FF"/>
                    </a:gs>
                  </a:gsLst>
                  <a:lin ang="162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典题精讲</a:t>
            </a:r>
            <a:endParaRPr lang="zh-CN" altLang="en-US" sz="2800"/>
          </a:p>
        </p:txBody>
      </p:sp>
      <p:sp>
        <p:nvSpPr>
          <p:cNvPr id="18436" name="直线连接符 21"/>
          <p:cNvSpPr>
            <a:spLocks noChangeShapeType="1"/>
          </p:cNvSpPr>
          <p:nvPr/>
        </p:nvSpPr>
        <p:spPr bwMode="auto">
          <a:xfrm flipV="1">
            <a:off x="468313" y="1557338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18437" name="Picture 4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84213" y="1989138"/>
            <a:ext cx="1143000" cy="2085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8" name="AutoShape 5"/>
          <p:cNvSpPr>
            <a:spLocks noChangeArrowheads="1"/>
          </p:cNvSpPr>
          <p:nvPr/>
        </p:nvSpPr>
        <p:spPr bwMode="auto">
          <a:xfrm>
            <a:off x="2339975" y="1700213"/>
            <a:ext cx="3024188" cy="1081087"/>
          </a:xfrm>
          <a:prstGeom prst="cloudCallout">
            <a:avLst>
              <a:gd name="adj1" fmla="val -66005"/>
              <a:gd name="adj2" fmla="val 7100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BB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bevel/>
              </a14:hiddenLine>
            </a:ext>
          </a:extLst>
        </p:spPr>
        <p:txBody>
          <a:bodyPr/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24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10</a:t>
            </a:r>
            <a:r>
              <a:rPr lang="zh-CN" altLang="en-US" sz="24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厘米就是</a:t>
            </a:r>
            <a:r>
              <a:rPr lang="en-US" altLang="zh-CN" sz="24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1</a:t>
            </a:r>
            <a:r>
              <a:rPr lang="zh-CN" altLang="en-US" sz="24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分米</a:t>
            </a:r>
            <a:endParaRPr lang="zh-CN" altLang="en-US" sz="2800" dirty="0"/>
          </a:p>
        </p:txBody>
      </p:sp>
      <p:pic>
        <p:nvPicPr>
          <p:cNvPr id="18439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24750" y="3429000"/>
            <a:ext cx="1238250" cy="154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40" name="AutoShape 7"/>
          <p:cNvSpPr>
            <a:spLocks noChangeArrowheads="1"/>
          </p:cNvSpPr>
          <p:nvPr/>
        </p:nvSpPr>
        <p:spPr bwMode="auto">
          <a:xfrm>
            <a:off x="4140200" y="2781300"/>
            <a:ext cx="3455988" cy="1081088"/>
          </a:xfrm>
          <a:prstGeom prst="cloudCallout">
            <a:avLst>
              <a:gd name="adj1" fmla="val 47468"/>
              <a:gd name="adj2" fmla="val 84505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BB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bevel/>
              </a14:hiddenLine>
            </a:ext>
          </a:extLst>
        </p:spPr>
        <p:txBody>
          <a:bodyPr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4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那彩带的长度就是</a:t>
            </a:r>
            <a:r>
              <a:rPr lang="en-US" altLang="zh-CN" sz="24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5</a:t>
            </a:r>
            <a:r>
              <a:rPr lang="zh-CN" altLang="en-US" sz="24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分米啦</a:t>
            </a:r>
            <a:endParaRPr lang="zh-CN" altLang="en-US" sz="2800" dirty="0"/>
          </a:p>
        </p:txBody>
      </p:sp>
      <p:sp>
        <p:nvSpPr>
          <p:cNvPr id="18441" name="Text Box 8"/>
          <p:cNvSpPr>
            <a:spLocks noChangeArrowheads="1"/>
          </p:cNvSpPr>
          <p:nvPr/>
        </p:nvSpPr>
        <p:spPr bwMode="auto">
          <a:xfrm>
            <a:off x="827088" y="4652963"/>
            <a:ext cx="662463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400" dirty="0">
                <a:solidFill>
                  <a:srgbClr val="000000"/>
                </a:solidFill>
                <a:ea typeface="华文新魏" pitchFamily="2" charset="-122"/>
              </a:rPr>
              <a:t>“</a:t>
            </a:r>
            <a:r>
              <a:rPr lang="zh-CN" altLang="en-US" sz="24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分米</a:t>
            </a:r>
            <a:r>
              <a:rPr lang="zh-CN" altLang="en-US" sz="2400" dirty="0">
                <a:solidFill>
                  <a:srgbClr val="000000"/>
                </a:solidFill>
                <a:ea typeface="华文新魏" pitchFamily="2" charset="-122"/>
              </a:rPr>
              <a:t>”</a:t>
            </a:r>
            <a:r>
              <a:rPr lang="zh-CN" altLang="en-US" sz="24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可以用字母</a:t>
            </a:r>
            <a:r>
              <a:rPr lang="zh-CN" altLang="en-US" sz="2400" dirty="0">
                <a:solidFill>
                  <a:srgbClr val="000000"/>
                </a:solidFill>
                <a:ea typeface="华文新魏" pitchFamily="2" charset="-122"/>
              </a:rPr>
              <a:t>“</a:t>
            </a:r>
            <a:r>
              <a:rPr lang="en-US" altLang="zh-CN" sz="2400" dirty="0" err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dm</a:t>
            </a:r>
            <a:r>
              <a:rPr lang="en-US" altLang="zh-CN" sz="2400" dirty="0">
                <a:solidFill>
                  <a:srgbClr val="000000"/>
                </a:solidFill>
                <a:ea typeface="华文新魏" pitchFamily="2" charset="-122"/>
              </a:rPr>
              <a:t>”</a:t>
            </a:r>
            <a:r>
              <a:rPr lang="zh-CN" altLang="en-US" sz="24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表示。</a:t>
            </a:r>
            <a:r>
              <a:rPr lang="en-US" altLang="zh-CN" sz="24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1</a:t>
            </a:r>
            <a:r>
              <a:rPr lang="zh-CN" altLang="en-US" sz="24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分米记作</a:t>
            </a:r>
            <a:r>
              <a:rPr lang="en-US" altLang="zh-CN" sz="24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1dm</a:t>
            </a:r>
            <a:endParaRPr lang="zh-CN" altLang="en-US" sz="2800" dirty="0"/>
          </a:p>
        </p:txBody>
      </p:sp>
      <p:sp>
        <p:nvSpPr>
          <p:cNvPr id="18442" name="Text Box 9"/>
          <p:cNvSpPr>
            <a:spLocks noChangeArrowheads="1"/>
          </p:cNvSpPr>
          <p:nvPr/>
        </p:nvSpPr>
        <p:spPr bwMode="auto">
          <a:xfrm>
            <a:off x="1023938" y="5549900"/>
            <a:ext cx="38798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4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1</a:t>
            </a:r>
            <a:r>
              <a:rPr lang="zh-CN" altLang="en-US" sz="24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分米</a:t>
            </a:r>
            <a:r>
              <a:rPr lang="en-US" altLang="zh-CN" sz="24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=10</a:t>
            </a:r>
            <a:r>
              <a:rPr lang="zh-CN" altLang="en-US" sz="24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厘米或</a:t>
            </a:r>
            <a:r>
              <a:rPr lang="en-US" altLang="zh-CN" sz="24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1dm=10cm</a:t>
            </a:r>
            <a:endParaRPr lang="zh-CN" altLang="en-US" sz="28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en-US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sp>
        <p:nvSpPr>
          <p:cNvPr id="19459" name="同侧圆角矩形 4"/>
          <p:cNvSpPr>
            <a:spLocks noChangeArrowheads="1"/>
          </p:cNvSpPr>
          <p:nvPr/>
        </p:nvSpPr>
        <p:spPr bwMode="auto">
          <a:xfrm>
            <a:off x="468313" y="8366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A6E4FF"/>
                    </a:gs>
                    <a:gs pos="34999">
                      <a:srgbClr val="BFEDFF"/>
                    </a:gs>
                    <a:gs pos="100000">
                      <a:srgbClr val="E6F9FF"/>
                    </a:gs>
                  </a:gsLst>
                  <a:lin ang="162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典题精讲</a:t>
            </a:r>
            <a:endParaRPr lang="zh-CN" altLang="en-US" sz="2800"/>
          </a:p>
        </p:txBody>
      </p:sp>
      <p:pic>
        <p:nvPicPr>
          <p:cNvPr id="19460" name="Picture 3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7308850" y="2205038"/>
            <a:ext cx="1076325" cy="176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1" name="AutoShape 4"/>
          <p:cNvSpPr>
            <a:spLocks noChangeArrowheads="1"/>
          </p:cNvSpPr>
          <p:nvPr/>
        </p:nvSpPr>
        <p:spPr bwMode="auto">
          <a:xfrm>
            <a:off x="2916238" y="1484313"/>
            <a:ext cx="4032250" cy="1296987"/>
          </a:xfrm>
          <a:prstGeom prst="cloudCallout">
            <a:avLst>
              <a:gd name="adj1" fmla="val 54528"/>
              <a:gd name="adj2" fmla="val 65542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BB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bevel/>
              </a14:hiddenLine>
            </a:ext>
          </a:extLst>
        </p:spPr>
        <p:txBody>
          <a:bodyPr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4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哪些物品的长度大约是</a:t>
            </a:r>
            <a:r>
              <a:rPr lang="en-US" altLang="zh-CN" sz="24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1</a:t>
            </a:r>
            <a:r>
              <a:rPr lang="zh-CN" altLang="en-US" sz="24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分米？</a:t>
            </a:r>
            <a:endParaRPr lang="zh-CN" altLang="en-US" sz="2800"/>
          </a:p>
        </p:txBody>
      </p:sp>
      <p:pic>
        <p:nvPicPr>
          <p:cNvPr id="16390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47813" y="3500438"/>
            <a:ext cx="2076450" cy="199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3" name="Text Box 6"/>
          <p:cNvSpPr>
            <a:spLocks noChangeArrowheads="1"/>
          </p:cNvSpPr>
          <p:nvPr/>
        </p:nvSpPr>
        <p:spPr bwMode="auto">
          <a:xfrm>
            <a:off x="4427538" y="4652963"/>
            <a:ext cx="3529012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4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粉笔盒饭的连长大约是</a:t>
            </a:r>
            <a:r>
              <a:rPr lang="en-US" altLang="zh-CN" sz="24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1</a:t>
            </a:r>
            <a:r>
              <a:rPr lang="zh-CN" altLang="en-US" sz="24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分米</a:t>
            </a:r>
            <a:endParaRPr lang="zh-CN" altLang="en-US" sz="28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heckerboard(across)">
                                      <p:cBhvr>
                                        <p:cTn id="7" dur="5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trips(downLeft)">
                                      <p:cBhvr>
                                        <p:cTn id="12" dur="500"/>
                                        <p:tgtEl>
                                          <p:spTgt spid="19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3" grpId="0" bldLvl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en-US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sp>
        <p:nvSpPr>
          <p:cNvPr id="20483" name="同侧圆角矩形 4"/>
          <p:cNvSpPr>
            <a:spLocks noChangeArrowheads="1"/>
          </p:cNvSpPr>
          <p:nvPr/>
        </p:nvSpPr>
        <p:spPr bwMode="auto">
          <a:xfrm>
            <a:off x="468313" y="908050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A6E4FF"/>
                    </a:gs>
                    <a:gs pos="34999">
                      <a:srgbClr val="BFEDFF"/>
                    </a:gs>
                    <a:gs pos="100000">
                      <a:srgbClr val="E6F9FF"/>
                    </a:gs>
                  </a:gsLst>
                  <a:lin ang="162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典题精讲</a:t>
            </a:r>
            <a:endParaRPr lang="zh-CN" altLang="en-US" sz="2800"/>
          </a:p>
        </p:txBody>
      </p:sp>
      <p:sp>
        <p:nvSpPr>
          <p:cNvPr id="20484" name="Text Box 3"/>
          <p:cNvSpPr>
            <a:spLocks noChangeArrowheads="1"/>
          </p:cNvSpPr>
          <p:nvPr/>
        </p:nvSpPr>
        <p:spPr bwMode="auto">
          <a:xfrm>
            <a:off x="808038" y="1878013"/>
            <a:ext cx="35369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400">
                <a:solidFill>
                  <a:srgbClr val="000000"/>
                </a:solidFill>
                <a:ea typeface="华文新魏" pitchFamily="2" charset="-122"/>
              </a:rPr>
              <a:t>量一量教室门的宽和高。</a:t>
            </a:r>
            <a:endParaRPr lang="zh-CN" altLang="en-US" sz="2800"/>
          </a:p>
        </p:txBody>
      </p:sp>
      <p:pic>
        <p:nvPicPr>
          <p:cNvPr id="17413" name="Picture 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827088" y="2636838"/>
            <a:ext cx="3889375" cy="2205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4" name="Picture 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787900" y="2852738"/>
            <a:ext cx="3705225" cy="330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7" name="AutoShape 6"/>
          <p:cNvSpPr>
            <a:spLocks noChangeArrowheads="1"/>
          </p:cNvSpPr>
          <p:nvPr/>
        </p:nvSpPr>
        <p:spPr bwMode="auto">
          <a:xfrm>
            <a:off x="900113" y="5300663"/>
            <a:ext cx="2665412" cy="865187"/>
          </a:xfrm>
          <a:prstGeom prst="flowChartAlternateProcess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BB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90</a:t>
            </a:r>
            <a:r>
              <a:rPr lang="zh-CN" altLang="en-US" sz="24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厘米也是</a:t>
            </a:r>
            <a:r>
              <a:rPr lang="en-US" altLang="zh-CN" sz="24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9</a:t>
            </a:r>
            <a:r>
              <a:rPr lang="zh-CN" altLang="en-US" sz="24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分米</a:t>
            </a:r>
            <a:endParaRPr lang="zh-CN" altLang="en-US" sz="28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heckerboard(across)">
                                      <p:cBhvr>
                                        <p:cTn id="7" dur="5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heckerboard(across)">
                                      <p:cBhvr>
                                        <p:cTn id="12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en-US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sp>
        <p:nvSpPr>
          <p:cNvPr id="21507" name="同侧圆角矩形 4"/>
          <p:cNvSpPr>
            <a:spLocks noChangeArrowheads="1"/>
          </p:cNvSpPr>
          <p:nvPr/>
        </p:nvSpPr>
        <p:spPr bwMode="auto">
          <a:xfrm>
            <a:off x="468313" y="765175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A6E4FF"/>
                    </a:gs>
                    <a:gs pos="34999">
                      <a:srgbClr val="BFEDFF"/>
                    </a:gs>
                    <a:gs pos="100000">
                      <a:srgbClr val="E6F9FF"/>
                    </a:gs>
                  </a:gsLst>
                  <a:lin ang="162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典题精讲</a:t>
            </a:r>
            <a:endParaRPr lang="zh-CN" altLang="en-US" sz="2800"/>
          </a:p>
        </p:txBody>
      </p:sp>
      <p:sp>
        <p:nvSpPr>
          <p:cNvPr id="21508" name="直线连接符 21"/>
          <p:cNvSpPr>
            <a:spLocks noChangeShapeType="1"/>
          </p:cNvSpPr>
          <p:nvPr/>
        </p:nvSpPr>
        <p:spPr bwMode="auto">
          <a:xfrm flipV="1">
            <a:off x="468313" y="1341438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09" name="AutoShape 4"/>
          <p:cNvSpPr>
            <a:spLocks noChangeArrowheads="1"/>
          </p:cNvSpPr>
          <p:nvPr/>
        </p:nvSpPr>
        <p:spPr bwMode="auto">
          <a:xfrm>
            <a:off x="1258888" y="1989138"/>
            <a:ext cx="3313112" cy="1295400"/>
          </a:xfrm>
          <a:prstGeom prst="cloudCallout">
            <a:avLst>
              <a:gd name="adj1" fmla="val -39458"/>
              <a:gd name="adj2" fmla="val 154282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BB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bevel/>
              </a14:hiddenLine>
            </a:ext>
          </a:extLst>
        </p:spPr>
        <p:txBody>
          <a:bodyPr/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1</a:t>
            </a:r>
            <a:r>
              <a:rPr lang="zh-CN" altLang="en-US" sz="28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米有多少分米呢？</a:t>
            </a:r>
            <a:endParaRPr lang="zh-CN" altLang="en-US" sz="2800"/>
          </a:p>
        </p:txBody>
      </p:sp>
      <p:pic>
        <p:nvPicPr>
          <p:cNvPr id="21510" name="Picture 5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4005263"/>
            <a:ext cx="1304925" cy="148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11" name="Text Box 6"/>
          <p:cNvSpPr>
            <a:spLocks noChangeArrowheads="1"/>
          </p:cNvSpPr>
          <p:nvPr/>
        </p:nvSpPr>
        <p:spPr bwMode="auto">
          <a:xfrm>
            <a:off x="3419475" y="4437063"/>
            <a:ext cx="3608388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1</a:t>
            </a:r>
            <a:r>
              <a:rPr lang="zh-CN" altLang="en-US" sz="28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米</a:t>
            </a:r>
            <a:r>
              <a:rPr lang="en-US" altLang="zh-CN" sz="28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=10</a:t>
            </a:r>
            <a:r>
              <a:rPr lang="zh-CN" altLang="en-US" sz="28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分米</a:t>
            </a:r>
            <a:endParaRPr lang="zh-CN" altLang="en-US" sz="2800">
              <a:solidFill>
                <a:srgbClr val="000000"/>
              </a:solidFill>
              <a:latin typeface="华文新魏" pitchFamily="2" charset="-122"/>
              <a:ea typeface="华文新魏" pitchFamily="2" charset="-122"/>
              <a:sym typeface="华文新魏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1</a:t>
            </a:r>
            <a:r>
              <a:rPr lang="zh-CN" altLang="en-US" sz="28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米</a:t>
            </a:r>
            <a:r>
              <a:rPr lang="en-US" altLang="zh-CN" sz="28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=10</a:t>
            </a:r>
            <a:r>
              <a:rPr lang="zh-CN" altLang="en-US" sz="28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分米</a:t>
            </a:r>
            <a:r>
              <a:rPr lang="en-US" altLang="zh-CN" sz="28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=100</a:t>
            </a:r>
            <a:r>
              <a:rPr lang="zh-CN" altLang="en-US" sz="28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厘米</a:t>
            </a:r>
            <a:endParaRPr lang="zh-CN" altLang="en-US" sz="280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en-US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sp>
        <p:nvSpPr>
          <p:cNvPr id="22531" name="同侧圆角矩形 4"/>
          <p:cNvSpPr>
            <a:spLocks noChangeArrowheads="1"/>
          </p:cNvSpPr>
          <p:nvPr/>
        </p:nvSpPr>
        <p:spPr bwMode="auto">
          <a:xfrm>
            <a:off x="250825" y="8366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A6E4FF"/>
                    </a:gs>
                    <a:gs pos="34999">
                      <a:srgbClr val="BFEDFF"/>
                    </a:gs>
                    <a:gs pos="100000">
                      <a:srgbClr val="E6F9FF"/>
                    </a:gs>
                  </a:gsLst>
                  <a:lin ang="162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典题精讲</a:t>
            </a:r>
            <a:endParaRPr lang="zh-CN" altLang="en-US" sz="2800"/>
          </a:p>
        </p:txBody>
      </p:sp>
      <p:sp>
        <p:nvSpPr>
          <p:cNvPr id="22532" name="直线连接符 21"/>
          <p:cNvSpPr>
            <a:spLocks noChangeShapeType="1"/>
          </p:cNvSpPr>
          <p:nvPr/>
        </p:nvSpPr>
        <p:spPr bwMode="auto">
          <a:xfrm flipV="1">
            <a:off x="179388" y="141287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33" name="Text Box 4"/>
          <p:cNvSpPr>
            <a:spLocks noChangeArrowheads="1"/>
          </p:cNvSpPr>
          <p:nvPr/>
        </p:nvSpPr>
        <p:spPr bwMode="auto">
          <a:xfrm>
            <a:off x="879475" y="1976438"/>
            <a:ext cx="196215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>
                <a:solidFill>
                  <a:srgbClr val="000000"/>
                </a:solidFill>
                <a:ea typeface="华文新魏" pitchFamily="2" charset="-122"/>
              </a:rPr>
              <a:t>身边的数学</a:t>
            </a:r>
            <a:endParaRPr lang="zh-CN" altLang="en-US" sz="2800"/>
          </a:p>
        </p:txBody>
      </p:sp>
      <p:sp>
        <p:nvSpPr>
          <p:cNvPr id="22534" name="Text Box 5"/>
          <p:cNvSpPr>
            <a:spLocks noChangeArrowheads="1"/>
          </p:cNvSpPr>
          <p:nvPr/>
        </p:nvSpPr>
        <p:spPr bwMode="auto">
          <a:xfrm>
            <a:off x="900113" y="2636838"/>
            <a:ext cx="74993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400">
                <a:solidFill>
                  <a:srgbClr val="000000"/>
                </a:solidFill>
                <a:ea typeface="华文新魏" pitchFamily="2" charset="-122"/>
              </a:rPr>
              <a:t>你知道小朋友乘坐火车时购买儿童票有关身高的规定吗</a:t>
            </a:r>
            <a:endParaRPr lang="zh-CN" altLang="en-US" sz="2800"/>
          </a:p>
        </p:txBody>
      </p:sp>
      <p:pic>
        <p:nvPicPr>
          <p:cNvPr id="22535" name="Picture 6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755650" y="3357563"/>
            <a:ext cx="5041900" cy="250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6" name="Rectangle 7"/>
          <p:cNvSpPr>
            <a:spLocks noChangeArrowheads="1"/>
          </p:cNvSpPr>
          <p:nvPr/>
        </p:nvSpPr>
        <p:spPr bwMode="auto">
          <a:xfrm>
            <a:off x="5795963" y="3616325"/>
            <a:ext cx="2916237" cy="155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400">
                <a:solidFill>
                  <a:schemeClr val="hlink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儿童身高为</a:t>
            </a:r>
            <a:r>
              <a:rPr lang="en-US" altLang="zh-CN" sz="2400">
                <a:solidFill>
                  <a:schemeClr val="hlink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1.2</a:t>
            </a:r>
            <a:r>
              <a:rPr lang="zh-CN" altLang="en-US" sz="2400">
                <a:solidFill>
                  <a:schemeClr val="hlink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～</a:t>
            </a:r>
            <a:r>
              <a:rPr lang="en-US" altLang="zh-CN" sz="2400">
                <a:solidFill>
                  <a:schemeClr val="hlink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1.5</a:t>
            </a:r>
            <a:r>
              <a:rPr lang="zh-CN" altLang="en-US" sz="2400">
                <a:solidFill>
                  <a:schemeClr val="hlink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米的，须购买儿童票</a:t>
            </a:r>
            <a:r>
              <a:rPr lang="en-US" altLang="zh-CN" sz="2400">
                <a:solidFill>
                  <a:schemeClr val="hlink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;</a:t>
            </a:r>
            <a:r>
              <a:rPr lang="zh-CN" altLang="en-US" sz="2400">
                <a:solidFill>
                  <a:schemeClr val="hlink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超过</a:t>
            </a:r>
            <a:r>
              <a:rPr lang="en-US" altLang="zh-CN" sz="2400">
                <a:solidFill>
                  <a:schemeClr val="hlink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1.5</a:t>
            </a:r>
            <a:r>
              <a:rPr lang="zh-CN" altLang="en-US" sz="2400">
                <a:solidFill>
                  <a:schemeClr val="hlink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米的，须购买全价座票。</a:t>
            </a:r>
            <a:endParaRPr lang="zh-CN" altLang="en-US" sz="28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heckerboard(across)">
                                      <p:cBhvr>
                                        <p:cTn id="7" dur="500"/>
                                        <p:tgtEl>
                                          <p:spTgt spid="22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6" grpId="0" bldLvl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en-US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sp>
        <p:nvSpPr>
          <p:cNvPr id="23555" name="同侧圆角矩形 4"/>
          <p:cNvSpPr>
            <a:spLocks noChangeArrowheads="1"/>
          </p:cNvSpPr>
          <p:nvPr/>
        </p:nvSpPr>
        <p:spPr bwMode="auto">
          <a:xfrm>
            <a:off x="468313" y="8366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A6E4FF"/>
                    </a:gs>
                    <a:gs pos="34999">
                      <a:srgbClr val="BFEDFF"/>
                    </a:gs>
                    <a:gs pos="100000">
                      <a:srgbClr val="E6F9FF"/>
                    </a:gs>
                  </a:gsLst>
                  <a:lin ang="162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典题精讲</a:t>
            </a:r>
            <a:endParaRPr lang="zh-CN" altLang="en-US" sz="2800"/>
          </a:p>
        </p:txBody>
      </p:sp>
      <p:sp>
        <p:nvSpPr>
          <p:cNvPr id="23556" name="直线连接符 21"/>
          <p:cNvSpPr>
            <a:spLocks noChangeShapeType="1"/>
          </p:cNvSpPr>
          <p:nvPr/>
        </p:nvSpPr>
        <p:spPr bwMode="auto">
          <a:xfrm flipV="1">
            <a:off x="468313" y="141287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57" name="Text Box 96"/>
          <p:cNvSpPr>
            <a:spLocks noChangeArrowheads="1"/>
          </p:cNvSpPr>
          <p:nvPr/>
        </p:nvSpPr>
        <p:spPr bwMode="auto">
          <a:xfrm>
            <a:off x="1692275" y="5157788"/>
            <a:ext cx="4608513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23558" name="Text Box 5"/>
          <p:cNvSpPr>
            <a:spLocks noChangeArrowheads="1"/>
          </p:cNvSpPr>
          <p:nvPr/>
        </p:nvSpPr>
        <p:spPr bwMode="auto">
          <a:xfrm>
            <a:off x="879475" y="1733550"/>
            <a:ext cx="1708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400">
                <a:solidFill>
                  <a:srgbClr val="000000"/>
                </a:solidFill>
                <a:ea typeface="华文新魏" pitchFamily="2" charset="-122"/>
              </a:rPr>
              <a:t>我们的测量</a:t>
            </a:r>
            <a:endParaRPr lang="zh-CN" altLang="en-US" sz="2800"/>
          </a:p>
        </p:txBody>
      </p:sp>
      <p:sp>
        <p:nvSpPr>
          <p:cNvPr id="23559" name="Text Box 6"/>
          <p:cNvSpPr>
            <a:spLocks noChangeArrowheads="1"/>
          </p:cNvSpPr>
          <p:nvPr/>
        </p:nvSpPr>
        <p:spPr bwMode="auto">
          <a:xfrm>
            <a:off x="900113" y="2276475"/>
            <a:ext cx="29273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400">
                <a:solidFill>
                  <a:srgbClr val="000000"/>
                </a:solidFill>
                <a:ea typeface="华文新魏" pitchFamily="2" charset="-122"/>
              </a:rPr>
              <a:t>选用合适的工具测量</a:t>
            </a:r>
            <a:endParaRPr lang="zh-CN" altLang="en-US" sz="2800"/>
          </a:p>
        </p:txBody>
      </p:sp>
      <p:pic>
        <p:nvPicPr>
          <p:cNvPr id="23560" name="Picture 7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755650" y="3284538"/>
            <a:ext cx="3311525" cy="163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61" name="Picture 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43438" y="3716338"/>
            <a:ext cx="3024187" cy="140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62" name="Text Box 9"/>
          <p:cNvSpPr>
            <a:spLocks noChangeArrowheads="1"/>
          </p:cNvSpPr>
          <p:nvPr/>
        </p:nvSpPr>
        <p:spPr bwMode="auto">
          <a:xfrm>
            <a:off x="1600200" y="5397500"/>
            <a:ext cx="48926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400">
                <a:solidFill>
                  <a:srgbClr val="000000"/>
                </a:solidFill>
                <a:ea typeface="华文新魏" pitchFamily="2" charset="-122"/>
              </a:rPr>
              <a:t>找同学合作，记录在‘自主小天地’中</a:t>
            </a:r>
            <a:endParaRPr lang="zh-CN" altLang="en-US" sz="28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heckerboard(across)">
                                      <p:cBhvr>
                                        <p:cTn id="7" dur="500"/>
                                        <p:tgtEl>
                                          <p:spTgt spid="23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62" grpId="0" bldLvl="0"/>
    </p:bldLst>
  </p:timing>
</p:sld>
</file>

<file path=ppt/tags/tag1.xml><?xml version="1.0" encoding="utf-8"?>
<p:tagLst xmlns:p="http://schemas.openxmlformats.org/presentationml/2006/main">
  <p:tag name="KSO_WPP_MARK_KEY" val="228b7bac-5705-4954-8fd4-c06de2073339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模板网-WWW.1PPT.COM 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黄色</Template>
  <TotalTime>0</TotalTime>
  <Words>1669</Words>
  <Application>WPS 演示</Application>
  <PresentationFormat>全屏显示(4:3)</PresentationFormat>
  <Paragraphs>175</Paragraphs>
  <Slides>16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30" baseType="lpstr">
      <vt:lpstr>Arial</vt:lpstr>
      <vt:lpstr>宋体</vt:lpstr>
      <vt:lpstr>Wingdings</vt:lpstr>
      <vt:lpstr>Calibri</vt:lpstr>
      <vt:lpstr>Calibri</vt:lpstr>
      <vt:lpstr>黑体</vt:lpstr>
      <vt:lpstr>微软雅黑</vt:lpstr>
      <vt:lpstr>华文楷体</vt:lpstr>
      <vt:lpstr>Candara</vt:lpstr>
      <vt:lpstr>华文新魏</vt:lpstr>
      <vt:lpstr>Arial</vt:lpstr>
      <vt:lpstr>Arial Unicode MS</vt:lpstr>
      <vt:lpstr>第一PPT模板网-WWW.1PPT.COM</vt:lpstr>
      <vt:lpstr>第一PPT模板网-WWW.1PPT.COM 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5</cp:revision>
  <dcterms:created xsi:type="dcterms:W3CDTF">2017-01-21T06:37:00Z</dcterms:created>
  <dcterms:modified xsi:type="dcterms:W3CDTF">2023-02-02T02:51:45Z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82F0CE9B4FB54C09A6BBEE2A4996738A</vt:lpwstr>
  </property>
  <property fmtid="{D5CDD505-2E9C-101B-9397-08002B2CF9AE}" pid="3" name="KSOProductBuildVer">
    <vt:lpwstr>2052-11.1.0.13703</vt:lpwstr>
  </property>
</Properties>
</file>