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3"/>
  </p:handoutMasterIdLst>
  <p:sldIdLst>
    <p:sldId id="266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07C338C-DADB-4F33-A4CB-E2E65F828C9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140403D-EFAB-4FEB-A34B-E0687933685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49DB9B-25D8-486A-A0BE-383E0B07D4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C103E1-9E96-4E00-B9B0-663EFFB5C2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103E1-9E96-4E00-B9B0-663EFFB5C2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195736" y="2780928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4" name="单圆角矩形 13"/>
          <p:cNvSpPr/>
          <p:nvPr/>
        </p:nvSpPr>
        <p:spPr>
          <a:xfrm>
            <a:off x="0" y="1268760"/>
            <a:ext cx="3468688" cy="1008062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Line 10"/>
          <p:cNvSpPr>
            <a:spLocks noChangeShapeType="1"/>
          </p:cNvSpPr>
          <p:nvPr/>
        </p:nvSpPr>
        <p:spPr bwMode="auto">
          <a:xfrm flipV="1">
            <a:off x="3143250" y="2229197"/>
            <a:ext cx="5027613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sz="2800"/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4763" y="1375122"/>
            <a:ext cx="7856537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二 单元   </a:t>
            </a:r>
            <a:r>
              <a:rPr lang="zh-CN" altLang="en-US" sz="5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有余数的除法</a:t>
            </a:r>
            <a:endParaRPr lang="zh-CN" altLang="en-US" sz="5000" b="1" dirty="0"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278258" y="2859658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有余数除法的认识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16387" name="组合 10"/>
          <p:cNvGrpSpPr/>
          <p:nvPr/>
        </p:nvGrpSpPr>
        <p:grpSpPr bwMode="auto">
          <a:xfrm>
            <a:off x="323850" y="981075"/>
            <a:ext cx="2200275" cy="574675"/>
            <a:chOff x="0" y="0"/>
            <a:chExt cx="2256668" cy="571008"/>
          </a:xfrm>
        </p:grpSpPr>
        <p:sp>
          <p:nvSpPr>
            <p:cNvPr id="16388" name="直线连接符 21"/>
            <p:cNvSpPr>
              <a:spLocks noChangeShapeType="1"/>
            </p:cNvSpPr>
            <p:nvPr/>
          </p:nvSpPr>
          <p:spPr bwMode="auto">
            <a:xfrm flipV="1">
              <a:off x="0" y="564699"/>
              <a:ext cx="2256668" cy="6309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9" name="同侧圆角矩形 23"/>
            <p:cNvSpPr>
              <a:spLocks noChangeArrowheads="1"/>
            </p:cNvSpPr>
            <p:nvPr/>
          </p:nvSpPr>
          <p:spPr bwMode="auto">
            <a:xfrm>
              <a:off x="183986" y="0"/>
              <a:ext cx="2001042" cy="517377"/>
            </a:xfrm>
            <a:custGeom>
              <a:avLst/>
              <a:gdLst>
                <a:gd name="T0" fmla="*/ 0 w 2001042"/>
                <a:gd name="T1" fmla="*/ 0 h 517377"/>
                <a:gd name="T2" fmla="*/ 2001042 w 2001042"/>
                <a:gd name="T3" fmla="*/ 517377 h 517377"/>
              </a:gdLst>
              <a:ahLst/>
              <a:cxnLst/>
              <a:rect l="T0" t="T1" r="T2" b="T3"/>
              <a:pathLst>
                <a:path w="2001042" h="517377">
                  <a:moveTo>
                    <a:pt x="86231" y="0"/>
                  </a:moveTo>
                  <a:lnTo>
                    <a:pt x="1914810" y="0"/>
                  </a:lnTo>
                  <a:cubicBezTo>
                    <a:pt x="1962434" y="0"/>
                    <a:pt x="2001041" y="38607"/>
                    <a:pt x="2001041" y="86231"/>
                  </a:cubicBezTo>
                  <a:lnTo>
                    <a:pt x="2001042" y="517377"/>
                  </a:lnTo>
                  <a:lnTo>
                    <a:pt x="0" y="517377"/>
                  </a:lnTo>
                  <a:lnTo>
                    <a:pt x="0" y="86231"/>
                  </a:lnTo>
                  <a:cubicBezTo>
                    <a:pt x="0" y="38607"/>
                    <a:pt x="38607" y="0"/>
                    <a:pt x="8623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000" b="1" dirty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学习目标</a:t>
              </a:r>
              <a:endParaRPr lang="zh-CN" altLang="en-US" sz="2800" dirty="0"/>
            </a:p>
          </p:txBody>
        </p:sp>
      </p:grpSp>
      <p:pic>
        <p:nvPicPr>
          <p:cNvPr id="16390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6"/>
          <p:cNvSpPr>
            <a:spLocks noChangeArrowheads="1"/>
          </p:cNvSpPr>
          <p:nvPr/>
        </p:nvSpPr>
        <p:spPr bwMode="auto">
          <a:xfrm>
            <a:off x="684213" y="2060575"/>
            <a:ext cx="7416800" cy="352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3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、理解整除的意义；</a:t>
            </a:r>
            <a:endParaRPr lang="zh-CN" altLang="en-US" sz="30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3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、认识有余数的除法；</a:t>
            </a:r>
            <a:endParaRPr lang="zh-CN" altLang="en-US" sz="30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3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、掌握有余数的除法中各部分之间的关系；</a:t>
            </a:r>
            <a:endParaRPr lang="zh-CN" altLang="en-US" sz="30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3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、培养分析、判断及逻辑推理能力和解决实际问题的能力。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7411" name="同侧圆角矩形 1"/>
          <p:cNvSpPr>
            <a:spLocks noChangeArrowheads="1"/>
          </p:cNvSpPr>
          <p:nvPr/>
        </p:nvSpPr>
        <p:spPr bwMode="auto">
          <a:xfrm>
            <a:off x="468313" y="9810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2800" dirty="0"/>
          </a:p>
        </p:txBody>
      </p:sp>
      <p:sp>
        <p:nvSpPr>
          <p:cNvPr id="17412" name="直线连接符 21"/>
          <p:cNvSpPr>
            <a:spLocks noChangeShapeType="1"/>
          </p:cNvSpPr>
          <p:nvPr/>
        </p:nvSpPr>
        <p:spPr bwMode="auto">
          <a:xfrm flipV="1">
            <a:off x="468313" y="16367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7413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4724400"/>
            <a:ext cx="2008188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9"/>
          <p:cNvGrpSpPr/>
          <p:nvPr/>
        </p:nvGrpSpPr>
        <p:grpSpPr bwMode="auto">
          <a:xfrm>
            <a:off x="1476375" y="1700213"/>
            <a:ext cx="6337300" cy="3313112"/>
            <a:chOff x="0" y="0"/>
            <a:chExt cx="3992" cy="2087"/>
          </a:xfrm>
        </p:grpSpPr>
        <p:pic>
          <p:nvPicPr>
            <p:cNvPr id="17415" name="Picture 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3992" cy="1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6" name="Rectangle 8"/>
            <p:cNvSpPr>
              <a:spLocks noChangeArrowheads="1"/>
            </p:cNvSpPr>
            <p:nvPr/>
          </p:nvSpPr>
          <p:spPr bwMode="auto">
            <a:xfrm>
              <a:off x="1860" y="1679"/>
              <a:ext cx="2086" cy="4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pic>
        <p:nvPicPr>
          <p:cNvPr id="1741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950" y="5229225"/>
            <a:ext cx="1057275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8" name="AutoShape 11"/>
          <p:cNvSpPr>
            <a:spLocks noChangeArrowheads="1"/>
          </p:cNvSpPr>
          <p:nvPr/>
        </p:nvSpPr>
        <p:spPr bwMode="auto">
          <a:xfrm>
            <a:off x="2195513" y="4868863"/>
            <a:ext cx="4608512" cy="1081087"/>
          </a:xfrm>
          <a:prstGeom prst="cloudCallout">
            <a:avLst>
              <a:gd name="adj1" fmla="val 53926"/>
              <a:gd name="adj2" fmla="val 6791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200" dirty="0">
                <a:solidFill>
                  <a:srgbClr val="000000"/>
                </a:solidFill>
                <a:ea typeface="华文新魏" pitchFamily="2" charset="-122"/>
              </a:rPr>
              <a:t>生活中这样的事情可多了，你能举出几件吗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347864" y="402749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84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8435" name="同侧圆角矩形 4"/>
          <p:cNvSpPr>
            <a:spLocks noChangeArrowheads="1"/>
          </p:cNvSpPr>
          <p:nvPr/>
        </p:nvSpPr>
        <p:spPr bwMode="auto">
          <a:xfrm>
            <a:off x="395288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2800"/>
          </a:p>
        </p:txBody>
      </p:sp>
      <p:sp>
        <p:nvSpPr>
          <p:cNvPr id="18436" name="直线连接符 21"/>
          <p:cNvSpPr>
            <a:spLocks noChangeShapeType="1"/>
          </p:cNvSpPr>
          <p:nvPr/>
        </p:nvSpPr>
        <p:spPr bwMode="auto">
          <a:xfrm flipV="1">
            <a:off x="395288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7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59563" y="4724400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628775"/>
            <a:ext cx="10763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AutoShape 6"/>
          <p:cNvSpPr>
            <a:spLocks noChangeArrowheads="1"/>
          </p:cNvSpPr>
          <p:nvPr/>
        </p:nvSpPr>
        <p:spPr bwMode="auto">
          <a:xfrm>
            <a:off x="1979613" y="1844675"/>
            <a:ext cx="4608512" cy="1081088"/>
          </a:xfrm>
          <a:prstGeom prst="cloudCallout">
            <a:avLst>
              <a:gd name="adj1" fmla="val -55926"/>
              <a:gd name="adj2" fmla="val 34875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200" dirty="0">
                <a:solidFill>
                  <a:srgbClr val="000000"/>
                </a:solidFill>
                <a:ea typeface="华文新魏" pitchFamily="2" charset="-122"/>
              </a:rPr>
              <a:t>三个人分三支铅笔，每个人分三支，还剩一支</a:t>
            </a:r>
            <a:endParaRPr lang="zh-CN" altLang="en-US" sz="2800" dirty="0"/>
          </a:p>
        </p:txBody>
      </p:sp>
      <p:pic>
        <p:nvPicPr>
          <p:cNvPr id="18440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3429000"/>
            <a:ext cx="4600575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9459" name="同侧圆角矩形 4"/>
          <p:cNvSpPr>
            <a:spLocks noChangeArrowheads="1"/>
          </p:cNvSpPr>
          <p:nvPr/>
        </p:nvSpPr>
        <p:spPr bwMode="auto">
          <a:xfrm>
            <a:off x="395288" y="10525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2800"/>
          </a:p>
        </p:txBody>
      </p:sp>
      <p:sp>
        <p:nvSpPr>
          <p:cNvPr id="19460" name="直线连接符 21"/>
          <p:cNvSpPr>
            <a:spLocks noChangeShapeType="1"/>
          </p:cNvSpPr>
          <p:nvPr/>
        </p:nvSpPr>
        <p:spPr bwMode="auto">
          <a:xfrm flipV="1">
            <a:off x="323850" y="1628775"/>
            <a:ext cx="2071688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61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451725" y="2565400"/>
            <a:ext cx="7620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Rectangle 8"/>
          <p:cNvSpPr>
            <a:spLocks noChangeArrowheads="1"/>
          </p:cNvSpPr>
          <p:nvPr/>
        </p:nvSpPr>
        <p:spPr bwMode="auto">
          <a:xfrm>
            <a:off x="4502150" y="2300288"/>
            <a:ext cx="1841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br>
              <a:rPr lang="zh-CN" altLang="en-US" sz="2800">
                <a:solidFill>
                  <a:srgbClr val="000000"/>
                </a:solidFill>
                <a:sym typeface="宋体" panose="02010600030101010101" pitchFamily="2" charset="-122"/>
              </a:rPr>
            </a:b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4508500"/>
            <a:ext cx="5362575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4" name="AutoShape 8"/>
          <p:cNvSpPr>
            <a:spLocks noChangeArrowheads="1"/>
          </p:cNvSpPr>
          <p:nvPr/>
        </p:nvSpPr>
        <p:spPr bwMode="auto">
          <a:xfrm>
            <a:off x="2268538" y="1773238"/>
            <a:ext cx="3889375" cy="1655762"/>
          </a:xfrm>
          <a:prstGeom prst="cloudCallout">
            <a:avLst>
              <a:gd name="adj1" fmla="val 79838"/>
              <a:gd name="adj2" fmla="val 4405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15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个桃子，每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个放一盘，放两盘，还剩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0483" name="同侧圆角矩形 4"/>
          <p:cNvSpPr>
            <a:spLocks noChangeArrowheads="1"/>
          </p:cNvSpPr>
          <p:nvPr/>
        </p:nvSpPr>
        <p:spPr bwMode="auto">
          <a:xfrm>
            <a:off x="395288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探索新知</a:t>
            </a:r>
            <a:endParaRPr lang="zh-CN" altLang="en-US" sz="2800"/>
          </a:p>
        </p:txBody>
      </p:sp>
      <p:sp>
        <p:nvSpPr>
          <p:cNvPr id="20484" name="直线连接符 21"/>
          <p:cNvSpPr>
            <a:spLocks noChangeShapeType="1"/>
          </p:cNvSpPr>
          <p:nvPr/>
        </p:nvSpPr>
        <p:spPr bwMode="auto">
          <a:xfrm flipV="1">
            <a:off x="395288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485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59563" y="4724400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AutoShape 6"/>
          <p:cNvSpPr>
            <a:spLocks noChangeArrowheads="1"/>
          </p:cNvSpPr>
          <p:nvPr/>
        </p:nvSpPr>
        <p:spPr bwMode="auto">
          <a:xfrm>
            <a:off x="2468488" y="2348880"/>
            <a:ext cx="4191075" cy="2087563"/>
          </a:xfrm>
          <a:prstGeom prst="cloudCallout">
            <a:avLst>
              <a:gd name="adj1" fmla="val 56690"/>
              <a:gd name="adj2" fmla="val 75931"/>
            </a:avLst>
          </a:pr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solidFill>
                <a:srgbClr val="000000"/>
              </a:solidFill>
              <a:ea typeface="华文新魏" pitchFamily="2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0000"/>
                </a:solidFill>
                <a:ea typeface="华文新魏" pitchFamily="2" charset="-122"/>
              </a:rPr>
              <a:t>有余数的除法</a:t>
            </a:r>
            <a:endParaRPr lang="zh-CN" altLang="en-US" sz="3200" dirty="0">
              <a:solidFill>
                <a:srgbClr val="000000"/>
              </a:solidFill>
              <a:ea typeface="华文新魏" pitchFamily="2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solidFill>
                <a:srgbClr val="000000"/>
              </a:solidFill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1507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dirty="0"/>
          </a:p>
        </p:txBody>
      </p:sp>
      <p:sp>
        <p:nvSpPr>
          <p:cNvPr id="21508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1269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35150" y="2420938"/>
            <a:ext cx="5905500" cy="299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 Box 5"/>
          <p:cNvSpPr>
            <a:spLocks noChangeArrowheads="1"/>
          </p:cNvSpPr>
          <p:nvPr/>
        </p:nvSpPr>
        <p:spPr bwMode="auto">
          <a:xfrm>
            <a:off x="808038" y="1616075"/>
            <a:ext cx="13612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ea typeface="华文新魏" pitchFamily="2" charset="-122"/>
              </a:rPr>
              <a:t>分画</a:t>
            </a:r>
            <a:r>
              <a:rPr lang="zh-CN" altLang="en-US" sz="2800" dirty="0" smtClean="0">
                <a:solidFill>
                  <a:srgbClr val="FF0000"/>
                </a:solidFill>
                <a:ea typeface="华文新魏" pitchFamily="2" charset="-122"/>
              </a:rPr>
              <a:t>片 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>
                                      <p:cBhvr>
                                        <p:cTn id="7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253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dirty="0"/>
          </a:p>
        </p:txBody>
      </p:sp>
      <p:sp>
        <p:nvSpPr>
          <p:cNvPr id="2253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3" name="Text Box 4"/>
          <p:cNvSpPr>
            <a:spLocks noChangeArrowheads="1"/>
          </p:cNvSpPr>
          <p:nvPr/>
        </p:nvSpPr>
        <p:spPr bwMode="auto">
          <a:xfrm>
            <a:off x="1023938" y="2262188"/>
            <a:ext cx="49117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21        5=4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（个）</a:t>
            </a:r>
            <a:r>
              <a:rPr lang="en-US" altLang="zh-CN" sz="2800" dirty="0">
                <a:solidFill>
                  <a:srgbClr val="000000"/>
                </a:solidFill>
                <a:ea typeface="华文新魏" pitchFamily="2" charset="-122"/>
              </a:rPr>
              <a:t>……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（张）</a:t>
            </a:r>
            <a:endParaRPr lang="zh-CN" altLang="en-US" sz="2800" dirty="0"/>
          </a:p>
        </p:txBody>
      </p:sp>
      <p:pic>
        <p:nvPicPr>
          <p:cNvPr id="22534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90663" y="2273300"/>
            <a:ext cx="519112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Text Box 6"/>
          <p:cNvSpPr>
            <a:spLocks noChangeArrowheads="1"/>
          </p:cNvSpPr>
          <p:nvPr/>
        </p:nvSpPr>
        <p:spPr bwMode="auto">
          <a:xfrm>
            <a:off x="808038" y="1616075"/>
            <a:ext cx="12509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ea typeface="华文新魏" pitchFamily="2" charset="-122"/>
              </a:rPr>
              <a:t>分画片</a:t>
            </a:r>
            <a:endParaRPr lang="zh-CN" altLang="en-US" sz="2800" dirty="0"/>
          </a:p>
        </p:txBody>
      </p:sp>
      <p:sp>
        <p:nvSpPr>
          <p:cNvPr id="22536" name="Line 7"/>
          <p:cNvSpPr>
            <a:spLocks noChangeShapeType="1"/>
          </p:cNvSpPr>
          <p:nvPr/>
        </p:nvSpPr>
        <p:spPr bwMode="auto">
          <a:xfrm>
            <a:off x="4716463" y="2781300"/>
            <a:ext cx="1587" cy="503238"/>
          </a:xfrm>
          <a:prstGeom prst="line">
            <a:avLst/>
          </a:prstGeom>
          <a:noFill/>
          <a:ln w="9525">
            <a:solidFill>
              <a:schemeClr val="tx1"/>
            </a:solidFill>
            <a:bevel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7" name="Text Box 8"/>
          <p:cNvSpPr>
            <a:spLocks noChangeArrowheads="1"/>
          </p:cNvSpPr>
          <p:nvPr/>
        </p:nvSpPr>
        <p:spPr bwMode="auto">
          <a:xfrm>
            <a:off x="4364038" y="3303588"/>
            <a:ext cx="79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FF0000"/>
                </a:solidFill>
                <a:ea typeface="华文新魏" pitchFamily="2" charset="-122"/>
              </a:rPr>
              <a:t>余数</a:t>
            </a:r>
            <a:endParaRPr lang="zh-CN" altLang="en-US" sz="2800"/>
          </a:p>
        </p:txBody>
      </p:sp>
      <p:sp>
        <p:nvSpPr>
          <p:cNvPr id="22538" name="Text Box 9"/>
          <p:cNvSpPr>
            <a:spLocks noChangeArrowheads="1"/>
          </p:cNvSpPr>
          <p:nvPr/>
        </p:nvSpPr>
        <p:spPr bwMode="auto">
          <a:xfrm>
            <a:off x="1116013" y="4437063"/>
            <a:ext cx="61547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21        5=4</a:t>
            </a:r>
            <a:r>
              <a:rPr lang="en-US" altLang="zh-CN" sz="2800" dirty="0">
                <a:solidFill>
                  <a:srgbClr val="000000"/>
                </a:solidFill>
                <a:ea typeface="华文新魏" pitchFamily="2" charset="-122"/>
              </a:rPr>
              <a:t>……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读作：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除以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商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余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endParaRPr lang="zh-CN" altLang="en-US" sz="2800" dirty="0"/>
          </a:p>
        </p:txBody>
      </p:sp>
      <p:pic>
        <p:nvPicPr>
          <p:cNvPr id="22539" name="Picture 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82738" y="4448175"/>
            <a:ext cx="519112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9c4c7a5b-5259-4e26-b730-fff2a47dbf0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1125</Words>
  <Application>WPS 演示</Application>
  <PresentationFormat>全屏显示(4:3)</PresentationFormat>
  <Paragraphs>70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华文楷体</vt:lpstr>
      <vt:lpstr>Candara</vt:lpstr>
      <vt:lpstr>华文新魏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</cp:revision>
  <dcterms:created xsi:type="dcterms:W3CDTF">2017-01-21T06:37:00Z</dcterms:created>
  <dcterms:modified xsi:type="dcterms:W3CDTF">2023-02-02T02:52:36Z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E8429345853B4E45A1C4B93C9E18A752</vt:lpwstr>
  </property>
  <property fmtid="{D5CDD505-2E9C-101B-9397-08002B2CF9AE}" pid="3" name="KSOProductBuildVer">
    <vt:lpwstr>2052-11.1.0.13703</vt:lpwstr>
  </property>
</Properties>
</file>