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19"/>
  </p:handoutMasterIdLst>
  <p:sldIdLst>
    <p:sldId id="271" r:id="rId4"/>
    <p:sldId id="258" r:id="rId5"/>
    <p:sldId id="259" r:id="rId6"/>
    <p:sldId id="260" r:id="rId7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BEC8750-C6DB-4504-9094-D2F408637A5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D32A7AE-10CE-47FC-9B7C-032CABF01F0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E467B-5506-4ABC-9CF0-606B4043F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BE2AD-A4D0-44AD-8BA3-0A3D744CCBE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BE2AD-A4D0-44AD-8BA3-0A3D744CCB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3E35C-B286-482A-863C-B1034D271AD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363C6-20CF-4065-BCA6-8B803AE0CC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D0D12-2142-4E4D-ABC9-A1534BC5A33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C6F02-D5B9-40A7-9DDB-2AAC4410C4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6E252-8EB2-4AF6-8877-58B7365399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82E31-DFCC-43C8-BF1E-7DF8D1DAA1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6F67F-D0A1-40A9-91F9-60516E8F766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DEABF-A74E-4273-BD74-962FA9AA13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9656-4DE1-4017-9B3B-0C00FEF4300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F5F73-AD86-412A-B91D-513DE705CF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E12EC-B77F-4090-B343-E49D41A4305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EAC78-AE9A-4FD9-8EE1-A6DF2E3E98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1CBED-1160-4BEE-8BC4-AF221C81D6F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75DF6-3B05-499A-9797-21553B452C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ED8EE-0D6C-46B3-9E5E-12D7E786D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E0121-6155-4406-9132-E2573D8FCD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BBDE3-5A43-4FD6-A13D-0F839877887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39D8F-B42C-4819-BA24-A5C718958F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D7C54-3097-4210-8513-06BF5603514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B0D-3B17-46F6-93FC-3CB987B018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2B74D-F5C2-4CB4-B336-69AAB50E0F5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5572B-0B16-46E2-8AC6-76C260AEB3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4AF5EA-E6A2-4EB4-A8F6-8A8EE2B4412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5346C77-C3A1-4B42-B03D-31D35693591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1581944" y="2780928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单圆角矩形 13"/>
          <p:cNvSpPr/>
          <p:nvPr/>
        </p:nvSpPr>
        <p:spPr>
          <a:xfrm>
            <a:off x="0" y="1268760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V="1">
            <a:off x="3143250" y="2229197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4763" y="1375122"/>
            <a:ext cx="7856537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二 单元   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有余数的除法</a:t>
            </a:r>
            <a:endParaRPr lang="zh-CN" altLang="en-US" sz="5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27000" y="2803153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余数与除数之间的关系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43438" y="4365625"/>
            <a:ext cx="34671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5"/>
          <p:cNvSpPr>
            <a:spLocks noChangeArrowheads="1"/>
          </p:cNvSpPr>
          <p:nvPr/>
        </p:nvSpPr>
        <p:spPr bwMode="auto">
          <a:xfrm>
            <a:off x="879475" y="2028825"/>
            <a:ext cx="72929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18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块月饼，每</a:t>
            </a: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块装一盒，够装（        ）盒，还剩（      ）块  </a:t>
            </a:r>
            <a:endParaRPr lang="zh-CN" altLang="en-US" sz="2800" dirty="0"/>
          </a:p>
        </p:txBody>
      </p:sp>
      <p:sp>
        <p:nvSpPr>
          <p:cNvPr id="24583" name="Text Box 6"/>
          <p:cNvSpPr>
            <a:spLocks noChangeArrowheads="1"/>
          </p:cNvSpPr>
          <p:nvPr/>
        </p:nvSpPr>
        <p:spPr bwMode="auto">
          <a:xfrm>
            <a:off x="1095375" y="3684588"/>
            <a:ext cx="49911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18÷ 8=         ……         </a:t>
            </a:r>
            <a: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  <a:t>（块）</a:t>
            </a:r>
            <a:endParaRPr lang="zh-CN" altLang="en-US" sz="2800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2501900" y="3646488"/>
            <a:ext cx="558800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3995738" y="3644900"/>
            <a:ext cx="71913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4586" name="Text Box 10"/>
          <p:cNvSpPr>
            <a:spLocks noChangeArrowheads="1"/>
          </p:cNvSpPr>
          <p:nvPr/>
        </p:nvSpPr>
        <p:spPr bwMode="auto">
          <a:xfrm>
            <a:off x="2679700" y="3613150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4587" name="Text Box 11"/>
          <p:cNvSpPr>
            <a:spLocks noChangeArrowheads="1"/>
          </p:cNvSpPr>
          <p:nvPr/>
        </p:nvSpPr>
        <p:spPr bwMode="auto">
          <a:xfrm>
            <a:off x="4140200" y="3717925"/>
            <a:ext cx="3825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4588" name="Text Box 12"/>
          <p:cNvSpPr>
            <a:spLocks noChangeArrowheads="1"/>
          </p:cNvSpPr>
          <p:nvPr/>
        </p:nvSpPr>
        <p:spPr bwMode="auto">
          <a:xfrm>
            <a:off x="3059113" y="2636838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4589" name="Text Box 13"/>
          <p:cNvSpPr>
            <a:spLocks noChangeArrowheads="1"/>
          </p:cNvSpPr>
          <p:nvPr/>
        </p:nvSpPr>
        <p:spPr bwMode="auto">
          <a:xfrm>
            <a:off x="7092950" y="198913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5604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Text Box 4"/>
          <p:cNvSpPr>
            <a:spLocks noChangeArrowheads="1"/>
          </p:cNvSpPr>
          <p:nvPr/>
        </p:nvSpPr>
        <p:spPr bwMode="auto">
          <a:xfrm>
            <a:off x="971550" y="1989138"/>
            <a:ext cx="72723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枝玫瑰，每个花瓶插</a:t>
            </a: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枝，插（）个花瓶，还剩（）枝。</a:t>
            </a:r>
            <a:endParaRPr lang="zh-CN" altLang="en-US" sz="2800" dirty="0"/>
          </a:p>
        </p:txBody>
      </p:sp>
      <p:sp>
        <p:nvSpPr>
          <p:cNvPr id="25606" name="Text Box 5"/>
          <p:cNvSpPr>
            <a:spLocks noChangeArrowheads="1"/>
          </p:cNvSpPr>
          <p:nvPr/>
        </p:nvSpPr>
        <p:spPr bwMode="auto">
          <a:xfrm>
            <a:off x="1239838" y="3981450"/>
            <a:ext cx="6127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20÷ 6=            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（个）</a:t>
            </a:r>
            <a:r>
              <a:rPr lang="en-US" altLang="zh-CN" sz="2800" dirty="0">
                <a:solidFill>
                  <a:srgbClr val="000000"/>
                </a:solidFill>
                <a:ea typeface="华文新魏" pitchFamily="2" charset="-122"/>
              </a:rPr>
              <a:t>……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（枝）</a:t>
            </a:r>
            <a:endParaRPr lang="zh-CN" altLang="en-US" sz="2800" dirty="0"/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2843213" y="3933825"/>
            <a:ext cx="7207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5608" name="Rectangle 7"/>
          <p:cNvSpPr>
            <a:spLocks noChangeArrowheads="1"/>
          </p:cNvSpPr>
          <p:nvPr/>
        </p:nvSpPr>
        <p:spPr bwMode="auto">
          <a:xfrm>
            <a:off x="5580063" y="3933825"/>
            <a:ext cx="7207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662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0075" y="2547938"/>
            <a:ext cx="794385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5"/>
          <p:cNvSpPr>
            <a:spLocks noChangeArrowheads="1"/>
          </p:cNvSpPr>
          <p:nvPr/>
        </p:nvSpPr>
        <p:spPr bwMode="auto">
          <a:xfrm>
            <a:off x="2679700" y="3716338"/>
            <a:ext cx="3794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/>
          </a:p>
        </p:txBody>
      </p:sp>
      <p:sp>
        <p:nvSpPr>
          <p:cNvPr id="26631" name="Text Box 6"/>
          <p:cNvSpPr>
            <a:spLocks noChangeArrowheads="1"/>
          </p:cNvSpPr>
          <p:nvPr/>
        </p:nvSpPr>
        <p:spPr bwMode="auto">
          <a:xfrm>
            <a:off x="3708400" y="3716338"/>
            <a:ext cx="3794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/>
          </a:p>
        </p:txBody>
      </p:sp>
      <p:sp>
        <p:nvSpPr>
          <p:cNvPr id="26632" name="Text Box 7"/>
          <p:cNvSpPr>
            <a:spLocks noChangeArrowheads="1"/>
          </p:cNvSpPr>
          <p:nvPr/>
        </p:nvSpPr>
        <p:spPr bwMode="auto">
          <a:xfrm>
            <a:off x="5867400" y="3773488"/>
            <a:ext cx="3794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/>
          </a:p>
        </p:txBody>
      </p:sp>
      <p:sp>
        <p:nvSpPr>
          <p:cNvPr id="26633" name="Text Box 8"/>
          <p:cNvSpPr>
            <a:spLocks noChangeArrowheads="1"/>
          </p:cNvSpPr>
          <p:nvPr/>
        </p:nvSpPr>
        <p:spPr bwMode="auto">
          <a:xfrm>
            <a:off x="7380288" y="2636838"/>
            <a:ext cx="3794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/>
          </a:p>
        </p:txBody>
      </p:sp>
      <p:sp>
        <p:nvSpPr>
          <p:cNvPr id="26634" name="Text Box 9"/>
          <p:cNvSpPr>
            <a:spLocks noChangeArrowheads="1"/>
          </p:cNvSpPr>
          <p:nvPr/>
        </p:nvSpPr>
        <p:spPr bwMode="auto">
          <a:xfrm>
            <a:off x="2916238" y="3068638"/>
            <a:ext cx="3794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bldLvl="0"/>
      <p:bldP spid="26631" grpId="0" bldLvl="0"/>
      <p:bldP spid="26632" grpId="0" bldLvl="0"/>
      <p:bldP spid="26633" grpId="0" bldLvl="0"/>
      <p:bldP spid="26634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2492375"/>
            <a:ext cx="74993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Text Box 5"/>
          <p:cNvSpPr>
            <a:spLocks noChangeArrowheads="1"/>
          </p:cNvSpPr>
          <p:nvPr/>
        </p:nvSpPr>
        <p:spPr bwMode="auto">
          <a:xfrm>
            <a:off x="2679700" y="3630613"/>
            <a:ext cx="385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/>
          </a:p>
        </p:txBody>
      </p:sp>
      <p:sp>
        <p:nvSpPr>
          <p:cNvPr id="27655" name="Text Box 6"/>
          <p:cNvSpPr>
            <a:spLocks noChangeArrowheads="1"/>
          </p:cNvSpPr>
          <p:nvPr/>
        </p:nvSpPr>
        <p:spPr bwMode="auto">
          <a:xfrm>
            <a:off x="3563938" y="3644900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endParaRPr lang="zh-CN" altLang="en-US" sz="2800"/>
          </a:p>
        </p:txBody>
      </p:sp>
      <p:sp>
        <p:nvSpPr>
          <p:cNvPr id="27656" name="Text Box 7"/>
          <p:cNvSpPr>
            <a:spLocks noChangeArrowheads="1"/>
          </p:cNvSpPr>
          <p:nvPr/>
        </p:nvSpPr>
        <p:spPr bwMode="auto">
          <a:xfrm>
            <a:off x="5580063" y="3644900"/>
            <a:ext cx="4764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 </a:t>
            </a:r>
            <a:endParaRPr lang="zh-CN" altLang="en-US" sz="2800" dirty="0"/>
          </a:p>
        </p:txBody>
      </p:sp>
      <p:sp>
        <p:nvSpPr>
          <p:cNvPr id="27657" name="Text Box 8"/>
          <p:cNvSpPr>
            <a:spLocks noChangeArrowheads="1"/>
          </p:cNvSpPr>
          <p:nvPr/>
        </p:nvSpPr>
        <p:spPr bwMode="auto">
          <a:xfrm>
            <a:off x="7092950" y="2420938"/>
            <a:ext cx="385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endParaRPr lang="zh-CN" altLang="en-US" sz="2800"/>
          </a:p>
        </p:txBody>
      </p:sp>
      <p:sp>
        <p:nvSpPr>
          <p:cNvPr id="27658" name="Text Box 9"/>
          <p:cNvSpPr>
            <a:spLocks noChangeArrowheads="1"/>
          </p:cNvSpPr>
          <p:nvPr/>
        </p:nvSpPr>
        <p:spPr bwMode="auto">
          <a:xfrm>
            <a:off x="2843213" y="2924175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ldLvl="0"/>
      <p:bldP spid="27655" grpId="0" bldLvl="0"/>
      <p:bldP spid="27656" grpId="0" bldLvl="0"/>
      <p:bldP spid="27657" grpId="0" bldLvl="0"/>
      <p:bldP spid="27658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1628775"/>
            <a:ext cx="5524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5"/>
          <p:cNvSpPr>
            <a:spLocks noChangeArrowheads="1"/>
          </p:cNvSpPr>
          <p:nvPr/>
        </p:nvSpPr>
        <p:spPr bwMode="auto">
          <a:xfrm>
            <a:off x="1816100" y="1628775"/>
            <a:ext cx="1555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ea typeface="华文新魏" pitchFamily="2" charset="-122"/>
              </a:rPr>
              <a:t>分小棒</a:t>
            </a:r>
            <a:endParaRPr lang="zh-CN" altLang="en-US" sz="2800" dirty="0"/>
          </a:p>
        </p:txBody>
      </p:sp>
      <p:pic>
        <p:nvPicPr>
          <p:cNvPr id="16391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1989138"/>
            <a:ext cx="3529013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 Box 9"/>
          <p:cNvSpPr>
            <a:spLocks noChangeArrowheads="1"/>
          </p:cNvSpPr>
          <p:nvPr/>
        </p:nvSpPr>
        <p:spPr bwMode="auto">
          <a:xfrm>
            <a:off x="1116013" y="3808413"/>
            <a:ext cx="67262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）平均分成三份，每份几根，还剩几根？</a:t>
            </a:r>
            <a:endParaRPr lang="zh-CN" altLang="en-US" sz="2800" dirty="0"/>
          </a:p>
        </p:txBody>
      </p:sp>
      <p:pic>
        <p:nvPicPr>
          <p:cNvPr id="1639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4437063"/>
            <a:ext cx="44481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Rectangle 11"/>
          <p:cNvSpPr>
            <a:spLocks noChangeArrowheads="1"/>
          </p:cNvSpPr>
          <p:nvPr/>
        </p:nvSpPr>
        <p:spPr bwMode="auto">
          <a:xfrm>
            <a:off x="1692275" y="5589588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395" name="Oval 12"/>
          <p:cNvSpPr>
            <a:spLocks noChangeArrowheads="1"/>
          </p:cNvSpPr>
          <p:nvPr/>
        </p:nvSpPr>
        <p:spPr bwMode="auto">
          <a:xfrm>
            <a:off x="2627313" y="5589588"/>
            <a:ext cx="720725" cy="71913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396" name="Rectangle 13"/>
          <p:cNvSpPr>
            <a:spLocks noChangeArrowheads="1"/>
          </p:cNvSpPr>
          <p:nvPr/>
        </p:nvSpPr>
        <p:spPr bwMode="auto">
          <a:xfrm>
            <a:off x="1692275" y="5589588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397" name="Oval 14"/>
          <p:cNvSpPr>
            <a:spLocks noChangeArrowheads="1"/>
          </p:cNvSpPr>
          <p:nvPr/>
        </p:nvSpPr>
        <p:spPr bwMode="auto">
          <a:xfrm>
            <a:off x="2627313" y="5589588"/>
            <a:ext cx="720725" cy="71913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398" name="Rectangle 15"/>
          <p:cNvSpPr>
            <a:spLocks noChangeArrowheads="1"/>
          </p:cNvSpPr>
          <p:nvPr/>
        </p:nvSpPr>
        <p:spPr bwMode="auto">
          <a:xfrm>
            <a:off x="3492500" y="5589588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399" name="Text Box 16"/>
          <p:cNvSpPr>
            <a:spLocks noChangeArrowheads="1"/>
          </p:cNvSpPr>
          <p:nvPr/>
        </p:nvSpPr>
        <p:spPr bwMode="auto">
          <a:xfrm>
            <a:off x="4335463" y="5648325"/>
            <a:ext cx="4810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</a:t>
            </a:r>
            <a:endParaRPr lang="zh-CN" altLang="en-US" sz="2800"/>
          </a:p>
        </p:txBody>
      </p:sp>
      <p:sp>
        <p:nvSpPr>
          <p:cNvPr id="16400" name="Rectangle 17"/>
          <p:cNvSpPr>
            <a:spLocks noChangeArrowheads="1"/>
          </p:cNvSpPr>
          <p:nvPr/>
        </p:nvSpPr>
        <p:spPr bwMode="auto">
          <a:xfrm>
            <a:off x="4716463" y="5589588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401" name="Text Box 18"/>
          <p:cNvSpPr>
            <a:spLocks noChangeArrowheads="1"/>
          </p:cNvSpPr>
          <p:nvPr/>
        </p:nvSpPr>
        <p:spPr bwMode="auto">
          <a:xfrm>
            <a:off x="5148263" y="5648325"/>
            <a:ext cx="125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（根）</a:t>
            </a:r>
            <a:endParaRPr lang="zh-CN" altLang="en-US" sz="2800"/>
          </a:p>
        </p:txBody>
      </p:sp>
      <p:sp>
        <p:nvSpPr>
          <p:cNvPr id="16402" name="Text Box 19"/>
          <p:cNvSpPr>
            <a:spLocks noChangeArrowheads="1"/>
          </p:cNvSpPr>
          <p:nvPr/>
        </p:nvSpPr>
        <p:spPr bwMode="auto">
          <a:xfrm>
            <a:off x="6135688" y="5637213"/>
            <a:ext cx="2835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（根）</a:t>
            </a:r>
            <a:endParaRPr lang="zh-CN" altLang="en-US" sz="2800"/>
          </a:p>
        </p:txBody>
      </p:sp>
      <p:sp>
        <p:nvSpPr>
          <p:cNvPr id="16403" name="Rectangle 22"/>
          <p:cNvSpPr>
            <a:spLocks noChangeArrowheads="1"/>
          </p:cNvSpPr>
          <p:nvPr/>
        </p:nvSpPr>
        <p:spPr bwMode="auto">
          <a:xfrm>
            <a:off x="7019925" y="5516563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404" name="AutoShape 23"/>
          <p:cNvSpPr>
            <a:spLocks noChangeArrowheads="1"/>
          </p:cNvSpPr>
          <p:nvPr/>
        </p:nvSpPr>
        <p:spPr bwMode="auto">
          <a:xfrm>
            <a:off x="323850" y="2206625"/>
            <a:ext cx="4895850" cy="1438275"/>
          </a:xfrm>
          <a:prstGeom prst="cloudCallout">
            <a:avLst>
              <a:gd name="adj1" fmla="val -38958"/>
              <a:gd name="adj2" fmla="val 7392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把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17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根小棒按要求分一分，并写出算式</a:t>
            </a:r>
            <a:endParaRPr lang="zh-CN" altLang="en-US" sz="2800" dirty="0"/>
          </a:p>
        </p:txBody>
      </p:sp>
      <p:sp>
        <p:nvSpPr>
          <p:cNvPr id="16405" name="Text Box 24"/>
          <p:cNvSpPr>
            <a:spLocks noChangeArrowheads="1"/>
          </p:cNvSpPr>
          <p:nvPr/>
        </p:nvSpPr>
        <p:spPr bwMode="auto">
          <a:xfrm>
            <a:off x="1773238" y="5676900"/>
            <a:ext cx="527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17</a:t>
            </a:r>
            <a:endParaRPr lang="zh-CN" altLang="en-US" sz="2800"/>
          </a:p>
        </p:txBody>
      </p:sp>
      <p:sp>
        <p:nvSpPr>
          <p:cNvPr id="16406" name="Text Box 25"/>
          <p:cNvSpPr>
            <a:spLocks noChangeArrowheads="1"/>
          </p:cNvSpPr>
          <p:nvPr/>
        </p:nvSpPr>
        <p:spPr bwMode="auto">
          <a:xfrm>
            <a:off x="2751138" y="5629275"/>
            <a:ext cx="638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÷ </a:t>
            </a:r>
            <a:endParaRPr lang="zh-CN" altLang="en-US" sz="2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6407" name="Text Box 27"/>
          <p:cNvSpPr>
            <a:spLocks noChangeArrowheads="1"/>
          </p:cNvSpPr>
          <p:nvPr/>
        </p:nvSpPr>
        <p:spPr bwMode="auto">
          <a:xfrm>
            <a:off x="3543300" y="564673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3</a:t>
            </a:r>
            <a:endParaRPr lang="zh-CN" altLang="en-US" sz="2800"/>
          </a:p>
        </p:txBody>
      </p:sp>
      <p:sp>
        <p:nvSpPr>
          <p:cNvPr id="16408" name="Text Box 28"/>
          <p:cNvSpPr>
            <a:spLocks noChangeArrowheads="1"/>
          </p:cNvSpPr>
          <p:nvPr/>
        </p:nvSpPr>
        <p:spPr bwMode="auto">
          <a:xfrm>
            <a:off x="4787900" y="5661025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5</a:t>
            </a:r>
            <a:endParaRPr lang="zh-CN" altLang="en-US" sz="2800"/>
          </a:p>
        </p:txBody>
      </p:sp>
      <p:sp>
        <p:nvSpPr>
          <p:cNvPr id="16409" name="Text Box 29"/>
          <p:cNvSpPr>
            <a:spLocks noChangeArrowheads="1"/>
          </p:cNvSpPr>
          <p:nvPr/>
        </p:nvSpPr>
        <p:spPr bwMode="auto">
          <a:xfrm>
            <a:off x="7164388" y="5589588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08850" y="2205038"/>
            <a:ext cx="10763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4"/>
          <p:cNvSpPr>
            <a:spLocks noChangeArrowheads="1"/>
          </p:cNvSpPr>
          <p:nvPr/>
        </p:nvSpPr>
        <p:spPr bwMode="auto">
          <a:xfrm>
            <a:off x="900113" y="2079625"/>
            <a:ext cx="66325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）平均分成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份，每份几根，还剩几根？</a:t>
            </a:r>
            <a:endParaRPr lang="zh-CN" altLang="en-US" sz="2800" dirty="0"/>
          </a:p>
        </p:txBody>
      </p:sp>
      <p:pic>
        <p:nvPicPr>
          <p:cNvPr id="17414" name="Picture 7" descr="1%8Z6V9)NBG3KB538[HB]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2924175"/>
            <a:ext cx="46863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Rectangle 8"/>
          <p:cNvSpPr>
            <a:spLocks noChangeArrowheads="1"/>
          </p:cNvSpPr>
          <p:nvPr/>
        </p:nvSpPr>
        <p:spPr bwMode="auto">
          <a:xfrm>
            <a:off x="920750" y="4595813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16" name="Oval 9"/>
          <p:cNvSpPr>
            <a:spLocks noChangeArrowheads="1"/>
          </p:cNvSpPr>
          <p:nvPr/>
        </p:nvSpPr>
        <p:spPr bwMode="auto">
          <a:xfrm>
            <a:off x="1855788" y="4595813"/>
            <a:ext cx="720725" cy="71913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17" name="Rectangle 10"/>
          <p:cNvSpPr>
            <a:spLocks noChangeArrowheads="1"/>
          </p:cNvSpPr>
          <p:nvPr/>
        </p:nvSpPr>
        <p:spPr bwMode="auto">
          <a:xfrm>
            <a:off x="920750" y="4595813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18" name="Oval 11"/>
          <p:cNvSpPr>
            <a:spLocks noChangeArrowheads="1"/>
          </p:cNvSpPr>
          <p:nvPr/>
        </p:nvSpPr>
        <p:spPr bwMode="auto">
          <a:xfrm>
            <a:off x="1855788" y="4595813"/>
            <a:ext cx="720725" cy="71913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19" name="Rectangle 12"/>
          <p:cNvSpPr>
            <a:spLocks noChangeArrowheads="1"/>
          </p:cNvSpPr>
          <p:nvPr/>
        </p:nvSpPr>
        <p:spPr bwMode="auto">
          <a:xfrm>
            <a:off x="2720975" y="4595813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20" name="Text Box 13"/>
          <p:cNvSpPr>
            <a:spLocks noChangeArrowheads="1"/>
          </p:cNvSpPr>
          <p:nvPr/>
        </p:nvSpPr>
        <p:spPr bwMode="auto">
          <a:xfrm>
            <a:off x="3563938" y="4654550"/>
            <a:ext cx="4810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</a:t>
            </a:r>
            <a:endParaRPr lang="zh-CN" altLang="en-US" sz="2800"/>
          </a:p>
        </p:txBody>
      </p:sp>
      <p:sp>
        <p:nvSpPr>
          <p:cNvPr id="17421" name="Rectangle 14"/>
          <p:cNvSpPr>
            <a:spLocks noChangeArrowheads="1"/>
          </p:cNvSpPr>
          <p:nvPr/>
        </p:nvSpPr>
        <p:spPr bwMode="auto">
          <a:xfrm>
            <a:off x="3944938" y="4595813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22" name="Text Box 15"/>
          <p:cNvSpPr>
            <a:spLocks noChangeArrowheads="1"/>
          </p:cNvSpPr>
          <p:nvPr/>
        </p:nvSpPr>
        <p:spPr bwMode="auto">
          <a:xfrm>
            <a:off x="4376738" y="4654550"/>
            <a:ext cx="125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（根）</a:t>
            </a:r>
            <a:endParaRPr lang="zh-CN" altLang="en-US" sz="2800"/>
          </a:p>
        </p:txBody>
      </p:sp>
      <p:sp>
        <p:nvSpPr>
          <p:cNvPr id="17423" name="Text Box 16"/>
          <p:cNvSpPr>
            <a:spLocks noChangeArrowheads="1"/>
          </p:cNvSpPr>
          <p:nvPr/>
        </p:nvSpPr>
        <p:spPr bwMode="auto">
          <a:xfrm>
            <a:off x="5364163" y="4643438"/>
            <a:ext cx="2835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（根）</a:t>
            </a:r>
            <a:endParaRPr lang="zh-CN" altLang="en-US" sz="2800"/>
          </a:p>
        </p:txBody>
      </p:sp>
      <p:sp>
        <p:nvSpPr>
          <p:cNvPr id="17424" name="Rectangle 17"/>
          <p:cNvSpPr>
            <a:spLocks noChangeArrowheads="1"/>
          </p:cNvSpPr>
          <p:nvPr/>
        </p:nvSpPr>
        <p:spPr bwMode="auto">
          <a:xfrm>
            <a:off x="6248400" y="4522788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25" name="Text Box 18"/>
          <p:cNvSpPr>
            <a:spLocks noChangeArrowheads="1"/>
          </p:cNvSpPr>
          <p:nvPr/>
        </p:nvSpPr>
        <p:spPr bwMode="auto">
          <a:xfrm>
            <a:off x="1001713" y="4683125"/>
            <a:ext cx="527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17</a:t>
            </a:r>
            <a:endParaRPr lang="zh-CN" altLang="en-US" sz="2800"/>
          </a:p>
        </p:txBody>
      </p:sp>
      <p:sp>
        <p:nvSpPr>
          <p:cNvPr id="17426" name="Text Box 19"/>
          <p:cNvSpPr>
            <a:spLocks noChangeArrowheads="1"/>
          </p:cNvSpPr>
          <p:nvPr/>
        </p:nvSpPr>
        <p:spPr bwMode="auto">
          <a:xfrm>
            <a:off x="1979613" y="4635500"/>
            <a:ext cx="638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÷ </a:t>
            </a:r>
            <a:endParaRPr lang="zh-CN" altLang="en-US" sz="2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7427" name="Text Box 20"/>
          <p:cNvSpPr>
            <a:spLocks noChangeArrowheads="1"/>
          </p:cNvSpPr>
          <p:nvPr/>
        </p:nvSpPr>
        <p:spPr bwMode="auto">
          <a:xfrm>
            <a:off x="2771775" y="4652963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4</a:t>
            </a:r>
            <a:endParaRPr lang="zh-CN" altLang="en-US" sz="2800"/>
          </a:p>
        </p:txBody>
      </p:sp>
      <p:sp>
        <p:nvSpPr>
          <p:cNvPr id="17428" name="Text Box 21"/>
          <p:cNvSpPr>
            <a:spLocks noChangeArrowheads="1"/>
          </p:cNvSpPr>
          <p:nvPr/>
        </p:nvSpPr>
        <p:spPr bwMode="auto">
          <a:xfrm>
            <a:off x="4016375" y="4667250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4</a:t>
            </a:r>
            <a:endParaRPr lang="zh-CN" altLang="en-US" sz="2800"/>
          </a:p>
        </p:txBody>
      </p:sp>
      <p:sp>
        <p:nvSpPr>
          <p:cNvPr id="17429" name="Text Box 22"/>
          <p:cNvSpPr>
            <a:spLocks noChangeArrowheads="1"/>
          </p:cNvSpPr>
          <p:nvPr/>
        </p:nvSpPr>
        <p:spPr bwMode="auto">
          <a:xfrm>
            <a:off x="6392863" y="4595813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1</a:t>
            </a:r>
            <a:endParaRPr lang="zh-CN" altLang="en-US" sz="2800"/>
          </a:p>
        </p:txBody>
      </p:sp>
      <p:sp>
        <p:nvSpPr>
          <p:cNvPr id="17430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804994" y="248336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18436" name="Text Box 3"/>
          <p:cNvSpPr>
            <a:spLocks noChangeArrowheads="1"/>
          </p:cNvSpPr>
          <p:nvPr/>
        </p:nvSpPr>
        <p:spPr bwMode="auto">
          <a:xfrm>
            <a:off x="1166813" y="2216150"/>
            <a:ext cx="38989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）平均分成</a:t>
            </a: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份呢？</a:t>
            </a:r>
            <a:endParaRPr lang="zh-CN" altLang="en-US" sz="2800" dirty="0"/>
          </a:p>
        </p:txBody>
      </p:sp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920750" y="3101975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38" name="Oval 5"/>
          <p:cNvSpPr>
            <a:spLocks noChangeArrowheads="1"/>
          </p:cNvSpPr>
          <p:nvPr/>
        </p:nvSpPr>
        <p:spPr bwMode="auto">
          <a:xfrm>
            <a:off x="1855788" y="3101975"/>
            <a:ext cx="720725" cy="7191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39" name="Rectangle 6"/>
          <p:cNvSpPr>
            <a:spLocks noChangeArrowheads="1"/>
          </p:cNvSpPr>
          <p:nvPr/>
        </p:nvSpPr>
        <p:spPr bwMode="auto">
          <a:xfrm>
            <a:off x="920750" y="3101975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40" name="Oval 7"/>
          <p:cNvSpPr>
            <a:spLocks noChangeArrowheads="1"/>
          </p:cNvSpPr>
          <p:nvPr/>
        </p:nvSpPr>
        <p:spPr bwMode="auto">
          <a:xfrm>
            <a:off x="1855788" y="3101975"/>
            <a:ext cx="720725" cy="7191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41" name="Rectangle 8"/>
          <p:cNvSpPr>
            <a:spLocks noChangeArrowheads="1"/>
          </p:cNvSpPr>
          <p:nvPr/>
        </p:nvSpPr>
        <p:spPr bwMode="auto">
          <a:xfrm>
            <a:off x="2720975" y="3101975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42" name="Text Box 9"/>
          <p:cNvSpPr>
            <a:spLocks noChangeArrowheads="1"/>
          </p:cNvSpPr>
          <p:nvPr/>
        </p:nvSpPr>
        <p:spPr bwMode="auto">
          <a:xfrm>
            <a:off x="3563938" y="3160713"/>
            <a:ext cx="4810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</a:t>
            </a:r>
            <a:endParaRPr lang="zh-CN" altLang="en-US" sz="2800"/>
          </a:p>
        </p:txBody>
      </p:sp>
      <p:sp>
        <p:nvSpPr>
          <p:cNvPr id="18443" name="Rectangle 10"/>
          <p:cNvSpPr>
            <a:spLocks noChangeArrowheads="1"/>
          </p:cNvSpPr>
          <p:nvPr/>
        </p:nvSpPr>
        <p:spPr bwMode="auto">
          <a:xfrm>
            <a:off x="3944938" y="3101975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44" name="Text Box 11"/>
          <p:cNvSpPr>
            <a:spLocks noChangeArrowheads="1"/>
          </p:cNvSpPr>
          <p:nvPr/>
        </p:nvSpPr>
        <p:spPr bwMode="auto">
          <a:xfrm>
            <a:off x="4376738" y="3160713"/>
            <a:ext cx="1250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（根）</a:t>
            </a:r>
            <a:endParaRPr lang="zh-CN" altLang="en-US" sz="2800"/>
          </a:p>
        </p:txBody>
      </p:sp>
      <p:sp>
        <p:nvSpPr>
          <p:cNvPr id="18445" name="Text Box 12"/>
          <p:cNvSpPr>
            <a:spLocks noChangeArrowheads="1"/>
          </p:cNvSpPr>
          <p:nvPr/>
        </p:nvSpPr>
        <p:spPr bwMode="auto">
          <a:xfrm>
            <a:off x="5364163" y="3149600"/>
            <a:ext cx="2835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（根）</a:t>
            </a:r>
            <a:endParaRPr lang="zh-CN" altLang="en-US" sz="2800"/>
          </a:p>
        </p:txBody>
      </p:sp>
      <p:sp>
        <p:nvSpPr>
          <p:cNvPr id="18446" name="Rectangle 13"/>
          <p:cNvSpPr>
            <a:spLocks noChangeArrowheads="1"/>
          </p:cNvSpPr>
          <p:nvPr/>
        </p:nvSpPr>
        <p:spPr bwMode="auto">
          <a:xfrm>
            <a:off x="6248400" y="302895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47" name="Text Box 14"/>
          <p:cNvSpPr>
            <a:spLocks noChangeArrowheads="1"/>
          </p:cNvSpPr>
          <p:nvPr/>
        </p:nvSpPr>
        <p:spPr bwMode="auto">
          <a:xfrm>
            <a:off x="1001713" y="3189288"/>
            <a:ext cx="5270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17</a:t>
            </a:r>
            <a:endParaRPr lang="zh-CN" altLang="en-US" sz="2800"/>
          </a:p>
        </p:txBody>
      </p:sp>
      <p:sp>
        <p:nvSpPr>
          <p:cNvPr id="18448" name="Text Box 15"/>
          <p:cNvSpPr>
            <a:spLocks noChangeArrowheads="1"/>
          </p:cNvSpPr>
          <p:nvPr/>
        </p:nvSpPr>
        <p:spPr bwMode="auto">
          <a:xfrm>
            <a:off x="1979613" y="3141663"/>
            <a:ext cx="6381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÷ </a:t>
            </a:r>
            <a:endParaRPr lang="zh-CN" altLang="en-US" sz="2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49" name="Text Box 16"/>
          <p:cNvSpPr>
            <a:spLocks noChangeArrowheads="1"/>
          </p:cNvSpPr>
          <p:nvPr/>
        </p:nvSpPr>
        <p:spPr bwMode="auto">
          <a:xfrm>
            <a:off x="2771775" y="3159125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5</a:t>
            </a:r>
            <a:endParaRPr lang="zh-CN" altLang="en-US" sz="2800"/>
          </a:p>
        </p:txBody>
      </p:sp>
      <p:sp>
        <p:nvSpPr>
          <p:cNvPr id="18450" name="Text Box 17"/>
          <p:cNvSpPr>
            <a:spLocks noChangeArrowheads="1"/>
          </p:cNvSpPr>
          <p:nvPr/>
        </p:nvSpPr>
        <p:spPr bwMode="auto">
          <a:xfrm>
            <a:off x="4016375" y="3173413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3</a:t>
            </a:r>
            <a:endParaRPr lang="zh-CN" altLang="en-US" sz="2800"/>
          </a:p>
        </p:txBody>
      </p:sp>
      <p:sp>
        <p:nvSpPr>
          <p:cNvPr id="18451" name="Text Box 18"/>
          <p:cNvSpPr>
            <a:spLocks noChangeArrowheads="1"/>
          </p:cNvSpPr>
          <p:nvPr/>
        </p:nvSpPr>
        <p:spPr bwMode="auto">
          <a:xfrm>
            <a:off x="6392863" y="3101975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18452" name="Text Box 19"/>
          <p:cNvSpPr>
            <a:spLocks noChangeArrowheads="1"/>
          </p:cNvSpPr>
          <p:nvPr/>
        </p:nvSpPr>
        <p:spPr bwMode="auto">
          <a:xfrm>
            <a:off x="1311275" y="4621213"/>
            <a:ext cx="34258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sym typeface="Calibri" panose="020F0502020204030204" pitchFamily="34" charset="0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sym typeface="宋体" panose="02010600030101010101" pitchFamily="2" charset="-122"/>
              </a:rPr>
              <a:t>）平均分成</a:t>
            </a:r>
            <a:r>
              <a:rPr lang="en-US" altLang="zh-CN" sz="2800" dirty="0">
                <a:solidFill>
                  <a:srgbClr val="000000"/>
                </a:solidFill>
                <a:sym typeface="Calibri" panose="020F0502020204030204" pitchFamily="34" charset="0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sym typeface="宋体" panose="02010600030101010101" pitchFamily="2" charset="-122"/>
              </a:rPr>
              <a:t>份呢？</a:t>
            </a:r>
            <a:endParaRPr lang="zh-CN" altLang="en-US" sz="2800" dirty="0"/>
          </a:p>
        </p:txBody>
      </p:sp>
      <p:sp>
        <p:nvSpPr>
          <p:cNvPr id="18453" name="Rectangle 20"/>
          <p:cNvSpPr>
            <a:spLocks noChangeArrowheads="1"/>
          </p:cNvSpPr>
          <p:nvPr/>
        </p:nvSpPr>
        <p:spPr bwMode="auto">
          <a:xfrm>
            <a:off x="920750" y="5241925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54" name="Oval 21"/>
          <p:cNvSpPr>
            <a:spLocks noChangeArrowheads="1"/>
          </p:cNvSpPr>
          <p:nvPr/>
        </p:nvSpPr>
        <p:spPr bwMode="auto">
          <a:xfrm>
            <a:off x="1855788" y="5241925"/>
            <a:ext cx="720725" cy="7191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55" name="Rectangle 22"/>
          <p:cNvSpPr>
            <a:spLocks noChangeArrowheads="1"/>
          </p:cNvSpPr>
          <p:nvPr/>
        </p:nvSpPr>
        <p:spPr bwMode="auto">
          <a:xfrm>
            <a:off x="920750" y="5241925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56" name="Oval 23"/>
          <p:cNvSpPr>
            <a:spLocks noChangeArrowheads="1"/>
          </p:cNvSpPr>
          <p:nvPr/>
        </p:nvSpPr>
        <p:spPr bwMode="auto">
          <a:xfrm>
            <a:off x="1855788" y="5241925"/>
            <a:ext cx="720725" cy="7191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57" name="Rectangle 24"/>
          <p:cNvSpPr>
            <a:spLocks noChangeArrowheads="1"/>
          </p:cNvSpPr>
          <p:nvPr/>
        </p:nvSpPr>
        <p:spPr bwMode="auto">
          <a:xfrm>
            <a:off x="2720975" y="5241925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58" name="Text Box 25"/>
          <p:cNvSpPr>
            <a:spLocks noChangeArrowheads="1"/>
          </p:cNvSpPr>
          <p:nvPr/>
        </p:nvSpPr>
        <p:spPr bwMode="auto">
          <a:xfrm>
            <a:off x="3563938" y="5300663"/>
            <a:ext cx="4810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</a:t>
            </a:r>
            <a:endParaRPr lang="zh-CN" altLang="en-US" sz="2800"/>
          </a:p>
        </p:txBody>
      </p:sp>
      <p:sp>
        <p:nvSpPr>
          <p:cNvPr id="18459" name="Rectangle 26"/>
          <p:cNvSpPr>
            <a:spLocks noChangeArrowheads="1"/>
          </p:cNvSpPr>
          <p:nvPr/>
        </p:nvSpPr>
        <p:spPr bwMode="auto">
          <a:xfrm>
            <a:off x="3944938" y="5241925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60" name="Text Box 27"/>
          <p:cNvSpPr>
            <a:spLocks noChangeArrowheads="1"/>
          </p:cNvSpPr>
          <p:nvPr/>
        </p:nvSpPr>
        <p:spPr bwMode="auto">
          <a:xfrm>
            <a:off x="4376738" y="5300663"/>
            <a:ext cx="1250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（根）</a:t>
            </a:r>
            <a:endParaRPr lang="zh-CN" altLang="en-US" sz="2800"/>
          </a:p>
        </p:txBody>
      </p:sp>
      <p:sp>
        <p:nvSpPr>
          <p:cNvPr id="18461" name="Text Box 28"/>
          <p:cNvSpPr>
            <a:spLocks noChangeArrowheads="1"/>
          </p:cNvSpPr>
          <p:nvPr/>
        </p:nvSpPr>
        <p:spPr bwMode="auto">
          <a:xfrm>
            <a:off x="5364163" y="5289550"/>
            <a:ext cx="2835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（根）</a:t>
            </a:r>
            <a:endParaRPr lang="zh-CN" altLang="en-US" sz="2800"/>
          </a:p>
        </p:txBody>
      </p:sp>
      <p:sp>
        <p:nvSpPr>
          <p:cNvPr id="18462" name="Rectangle 29"/>
          <p:cNvSpPr>
            <a:spLocks noChangeArrowheads="1"/>
          </p:cNvSpPr>
          <p:nvPr/>
        </p:nvSpPr>
        <p:spPr bwMode="auto">
          <a:xfrm>
            <a:off x="6248400" y="51689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63" name="Text Box 30"/>
          <p:cNvSpPr>
            <a:spLocks noChangeArrowheads="1"/>
          </p:cNvSpPr>
          <p:nvPr/>
        </p:nvSpPr>
        <p:spPr bwMode="auto">
          <a:xfrm>
            <a:off x="1001713" y="5329238"/>
            <a:ext cx="5270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17</a:t>
            </a:r>
            <a:endParaRPr lang="zh-CN" altLang="en-US" sz="2800"/>
          </a:p>
        </p:txBody>
      </p:sp>
      <p:sp>
        <p:nvSpPr>
          <p:cNvPr id="18464" name="Text Box 31"/>
          <p:cNvSpPr>
            <a:spLocks noChangeArrowheads="1"/>
          </p:cNvSpPr>
          <p:nvPr/>
        </p:nvSpPr>
        <p:spPr bwMode="auto">
          <a:xfrm>
            <a:off x="1979613" y="5281613"/>
            <a:ext cx="6381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÷ </a:t>
            </a:r>
            <a:endParaRPr lang="zh-CN" altLang="en-US" sz="2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65" name="Text Box 32"/>
          <p:cNvSpPr>
            <a:spLocks noChangeArrowheads="1"/>
          </p:cNvSpPr>
          <p:nvPr/>
        </p:nvSpPr>
        <p:spPr bwMode="auto">
          <a:xfrm>
            <a:off x="2771775" y="5299075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6</a:t>
            </a:r>
            <a:endParaRPr lang="zh-CN" altLang="en-US" sz="2800"/>
          </a:p>
        </p:txBody>
      </p:sp>
      <p:sp>
        <p:nvSpPr>
          <p:cNvPr id="18466" name="Text Box 33"/>
          <p:cNvSpPr>
            <a:spLocks noChangeArrowheads="1"/>
          </p:cNvSpPr>
          <p:nvPr/>
        </p:nvSpPr>
        <p:spPr bwMode="auto">
          <a:xfrm>
            <a:off x="4016375" y="5313363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18467" name="Text Box 34"/>
          <p:cNvSpPr>
            <a:spLocks noChangeArrowheads="1"/>
          </p:cNvSpPr>
          <p:nvPr/>
        </p:nvSpPr>
        <p:spPr bwMode="auto">
          <a:xfrm>
            <a:off x="6392863" y="5241925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5</a:t>
            </a:r>
            <a:endParaRPr lang="zh-CN" altLang="en-US" sz="2800"/>
          </a:p>
        </p:txBody>
      </p:sp>
      <p:sp>
        <p:nvSpPr>
          <p:cNvPr id="18468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005263"/>
            <a:ext cx="13049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AutoShape 5"/>
          <p:cNvSpPr>
            <a:spLocks noChangeArrowheads="1"/>
          </p:cNvSpPr>
          <p:nvPr/>
        </p:nvSpPr>
        <p:spPr bwMode="auto">
          <a:xfrm>
            <a:off x="1835150" y="1700213"/>
            <a:ext cx="5113338" cy="2160587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比较上面各题中除数和余数的大小，你发现了什么？</a:t>
            </a:r>
            <a:endParaRPr lang="zh-CN" altLang="en-US" sz="2800" dirty="0"/>
          </a:p>
        </p:txBody>
      </p:sp>
      <p:sp>
        <p:nvSpPr>
          <p:cNvPr id="19463" name="Text Box 6"/>
          <p:cNvSpPr>
            <a:spLocks noChangeArrowheads="1"/>
          </p:cNvSpPr>
          <p:nvPr/>
        </p:nvSpPr>
        <p:spPr bwMode="auto">
          <a:xfrm>
            <a:off x="1979613" y="5268913"/>
            <a:ext cx="5873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在有余数的除法中，余数都比除数小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250825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179388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989138"/>
            <a:ext cx="7748587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 Box 5"/>
          <p:cNvSpPr>
            <a:spLocks noChangeArrowheads="1"/>
          </p:cNvSpPr>
          <p:nvPr/>
        </p:nvSpPr>
        <p:spPr bwMode="auto">
          <a:xfrm>
            <a:off x="1455738" y="1471613"/>
            <a:ext cx="1250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ea typeface="华文新魏" pitchFamily="2" charset="-122"/>
              </a:rPr>
              <a:t>算一算</a:t>
            </a:r>
            <a:endParaRPr lang="zh-CN" altLang="en-US" sz="2800" dirty="0"/>
          </a:p>
        </p:txBody>
      </p:sp>
      <p:sp>
        <p:nvSpPr>
          <p:cNvPr id="20487" name="Text Box 6"/>
          <p:cNvSpPr>
            <a:spLocks noChangeArrowheads="1"/>
          </p:cNvSpPr>
          <p:nvPr/>
        </p:nvSpPr>
        <p:spPr bwMode="auto">
          <a:xfrm>
            <a:off x="2247900" y="2060575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1</a:t>
            </a:r>
            <a:endParaRPr lang="zh-CN" altLang="en-US" sz="2800"/>
          </a:p>
        </p:txBody>
      </p:sp>
      <p:sp>
        <p:nvSpPr>
          <p:cNvPr id="20488" name="Text Box 7"/>
          <p:cNvSpPr>
            <a:spLocks noChangeArrowheads="1"/>
          </p:cNvSpPr>
          <p:nvPr/>
        </p:nvSpPr>
        <p:spPr bwMode="auto">
          <a:xfrm>
            <a:off x="2268538" y="2636838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1</a:t>
            </a:r>
            <a:endParaRPr lang="zh-CN" altLang="en-US" sz="2800"/>
          </a:p>
        </p:txBody>
      </p:sp>
      <p:sp>
        <p:nvSpPr>
          <p:cNvPr id="20489" name="Text Box 8"/>
          <p:cNvSpPr>
            <a:spLocks noChangeArrowheads="1"/>
          </p:cNvSpPr>
          <p:nvPr/>
        </p:nvSpPr>
        <p:spPr bwMode="auto">
          <a:xfrm>
            <a:off x="3635375" y="263683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1</a:t>
            </a:r>
            <a:endParaRPr lang="zh-CN" altLang="en-US" sz="2800"/>
          </a:p>
        </p:txBody>
      </p:sp>
      <p:sp>
        <p:nvSpPr>
          <p:cNvPr id="20490" name="Text Box 9"/>
          <p:cNvSpPr>
            <a:spLocks noChangeArrowheads="1"/>
          </p:cNvSpPr>
          <p:nvPr/>
        </p:nvSpPr>
        <p:spPr bwMode="auto">
          <a:xfrm>
            <a:off x="2268538" y="3141663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1</a:t>
            </a:r>
            <a:endParaRPr lang="zh-CN" altLang="en-US" sz="2800"/>
          </a:p>
        </p:txBody>
      </p:sp>
      <p:sp>
        <p:nvSpPr>
          <p:cNvPr id="20491" name="Text Box 10"/>
          <p:cNvSpPr>
            <a:spLocks noChangeArrowheads="1"/>
          </p:cNvSpPr>
          <p:nvPr/>
        </p:nvSpPr>
        <p:spPr bwMode="auto">
          <a:xfrm>
            <a:off x="3635375" y="306863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0492" name="Text Box 11"/>
          <p:cNvSpPr>
            <a:spLocks noChangeArrowheads="1"/>
          </p:cNvSpPr>
          <p:nvPr/>
        </p:nvSpPr>
        <p:spPr bwMode="auto">
          <a:xfrm>
            <a:off x="2268538" y="3702050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1</a:t>
            </a:r>
            <a:endParaRPr lang="zh-CN" altLang="en-US" sz="2800"/>
          </a:p>
        </p:txBody>
      </p:sp>
      <p:sp>
        <p:nvSpPr>
          <p:cNvPr id="20493" name="Text Box 12"/>
          <p:cNvSpPr>
            <a:spLocks noChangeArrowheads="1"/>
          </p:cNvSpPr>
          <p:nvPr/>
        </p:nvSpPr>
        <p:spPr bwMode="auto">
          <a:xfrm>
            <a:off x="3563938" y="3644900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3</a:t>
            </a:r>
            <a:endParaRPr lang="zh-CN" altLang="en-US" sz="2800"/>
          </a:p>
        </p:txBody>
      </p:sp>
      <p:sp>
        <p:nvSpPr>
          <p:cNvPr id="20494" name="Text Box 13"/>
          <p:cNvSpPr>
            <a:spLocks noChangeArrowheads="1"/>
          </p:cNvSpPr>
          <p:nvPr/>
        </p:nvSpPr>
        <p:spPr bwMode="auto">
          <a:xfrm>
            <a:off x="2268538" y="4149725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1</a:t>
            </a:r>
            <a:endParaRPr lang="zh-CN" altLang="en-US" sz="2800"/>
          </a:p>
        </p:txBody>
      </p:sp>
      <p:sp>
        <p:nvSpPr>
          <p:cNvPr id="20495" name="Text Box 14"/>
          <p:cNvSpPr>
            <a:spLocks noChangeArrowheads="1"/>
          </p:cNvSpPr>
          <p:nvPr/>
        </p:nvSpPr>
        <p:spPr bwMode="auto">
          <a:xfrm>
            <a:off x="3635375" y="4149725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4</a:t>
            </a:r>
            <a:endParaRPr lang="zh-CN" altLang="en-US" sz="2800"/>
          </a:p>
        </p:txBody>
      </p:sp>
      <p:sp>
        <p:nvSpPr>
          <p:cNvPr id="20496" name="Text Box 17"/>
          <p:cNvSpPr>
            <a:spLocks noChangeArrowheads="1"/>
          </p:cNvSpPr>
          <p:nvPr/>
        </p:nvSpPr>
        <p:spPr bwMode="auto">
          <a:xfrm>
            <a:off x="2268538" y="4710113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1</a:t>
            </a:r>
            <a:endParaRPr lang="zh-CN" altLang="en-US" sz="2800"/>
          </a:p>
        </p:txBody>
      </p:sp>
      <p:sp>
        <p:nvSpPr>
          <p:cNvPr id="20497" name="Text Box 18"/>
          <p:cNvSpPr>
            <a:spLocks noChangeArrowheads="1"/>
          </p:cNvSpPr>
          <p:nvPr/>
        </p:nvSpPr>
        <p:spPr bwMode="auto">
          <a:xfrm>
            <a:off x="3635375" y="4724400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5</a:t>
            </a:r>
            <a:endParaRPr lang="zh-CN" altLang="en-US" sz="2800"/>
          </a:p>
        </p:txBody>
      </p:sp>
      <p:sp>
        <p:nvSpPr>
          <p:cNvPr id="20498" name="Text Box 19"/>
          <p:cNvSpPr>
            <a:spLocks noChangeArrowheads="1"/>
          </p:cNvSpPr>
          <p:nvPr/>
        </p:nvSpPr>
        <p:spPr bwMode="auto">
          <a:xfrm>
            <a:off x="6516688" y="2060575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0499" name="Text Box 22"/>
          <p:cNvSpPr>
            <a:spLocks noChangeArrowheads="1"/>
          </p:cNvSpPr>
          <p:nvPr/>
        </p:nvSpPr>
        <p:spPr bwMode="auto">
          <a:xfrm>
            <a:off x="6516688" y="2565400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0500" name="Text Box 23"/>
          <p:cNvSpPr>
            <a:spLocks noChangeArrowheads="1"/>
          </p:cNvSpPr>
          <p:nvPr/>
        </p:nvSpPr>
        <p:spPr bwMode="auto">
          <a:xfrm>
            <a:off x="7885113" y="2622550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1</a:t>
            </a:r>
            <a:endParaRPr lang="zh-CN" altLang="en-US" sz="2800"/>
          </a:p>
        </p:txBody>
      </p:sp>
      <p:sp>
        <p:nvSpPr>
          <p:cNvPr id="20501" name="Text Box 24"/>
          <p:cNvSpPr>
            <a:spLocks noChangeArrowheads="1"/>
          </p:cNvSpPr>
          <p:nvPr/>
        </p:nvSpPr>
        <p:spPr bwMode="auto">
          <a:xfrm>
            <a:off x="6516688" y="3141663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0502" name="Text Box 25"/>
          <p:cNvSpPr>
            <a:spLocks noChangeArrowheads="1"/>
          </p:cNvSpPr>
          <p:nvPr/>
        </p:nvSpPr>
        <p:spPr bwMode="auto">
          <a:xfrm>
            <a:off x="7885113" y="3141663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0503" name="Text Box 26"/>
          <p:cNvSpPr>
            <a:spLocks noChangeArrowheads="1"/>
          </p:cNvSpPr>
          <p:nvPr/>
        </p:nvSpPr>
        <p:spPr bwMode="auto">
          <a:xfrm>
            <a:off x="6588125" y="3644900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0504" name="Text Box 27"/>
          <p:cNvSpPr>
            <a:spLocks noChangeArrowheads="1"/>
          </p:cNvSpPr>
          <p:nvPr/>
        </p:nvSpPr>
        <p:spPr bwMode="auto">
          <a:xfrm>
            <a:off x="7885113" y="3644900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3</a:t>
            </a:r>
            <a:endParaRPr lang="zh-CN" altLang="en-US" sz="2800"/>
          </a:p>
        </p:txBody>
      </p:sp>
      <p:sp>
        <p:nvSpPr>
          <p:cNvPr id="20505" name="Text Box 28"/>
          <p:cNvSpPr>
            <a:spLocks noChangeArrowheads="1"/>
          </p:cNvSpPr>
          <p:nvPr/>
        </p:nvSpPr>
        <p:spPr bwMode="auto">
          <a:xfrm>
            <a:off x="6516688" y="4149725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0506" name="Text Box 29"/>
          <p:cNvSpPr>
            <a:spLocks noChangeArrowheads="1"/>
          </p:cNvSpPr>
          <p:nvPr/>
        </p:nvSpPr>
        <p:spPr bwMode="auto">
          <a:xfrm>
            <a:off x="7956550" y="4149725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4</a:t>
            </a:r>
            <a:endParaRPr lang="zh-CN" altLang="en-US" sz="2800"/>
          </a:p>
        </p:txBody>
      </p:sp>
      <p:sp>
        <p:nvSpPr>
          <p:cNvPr id="20507" name="Text Box 30"/>
          <p:cNvSpPr>
            <a:spLocks noChangeArrowheads="1"/>
          </p:cNvSpPr>
          <p:nvPr/>
        </p:nvSpPr>
        <p:spPr bwMode="auto">
          <a:xfrm>
            <a:off x="6588125" y="4652963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0508" name="Text Box 31"/>
          <p:cNvSpPr>
            <a:spLocks noChangeArrowheads="1"/>
          </p:cNvSpPr>
          <p:nvPr/>
        </p:nvSpPr>
        <p:spPr bwMode="auto">
          <a:xfrm>
            <a:off x="7956550" y="4724400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5</a:t>
            </a:r>
            <a:endParaRPr lang="zh-CN" altLang="en-US" sz="2800"/>
          </a:p>
        </p:txBody>
      </p:sp>
      <p:pic>
        <p:nvPicPr>
          <p:cNvPr id="20509" name="Picture 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27988" y="5229225"/>
            <a:ext cx="5889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0" name="AutoShape 34"/>
          <p:cNvSpPr>
            <a:spLocks noChangeArrowheads="1"/>
          </p:cNvSpPr>
          <p:nvPr/>
        </p:nvSpPr>
        <p:spPr bwMode="auto">
          <a:xfrm>
            <a:off x="2195513" y="5516563"/>
            <a:ext cx="5400675" cy="576262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观察上面算式中的余数，你发现了什么？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bldLvl="0"/>
      <p:bldP spid="20487" grpId="0" bldLvl="0"/>
      <p:bldP spid="20488" grpId="0" bldLvl="0"/>
      <p:bldP spid="20489" grpId="0" bldLvl="0"/>
      <p:bldP spid="20490" grpId="0" bldLvl="0"/>
      <p:bldP spid="20491" grpId="0" bldLvl="0"/>
      <p:bldP spid="20492" grpId="0" bldLvl="0"/>
      <p:bldP spid="20493" grpId="0" bldLvl="0"/>
      <p:bldP spid="20494" grpId="0" bldLvl="0"/>
      <p:bldP spid="20495" grpId="0" bldLvl="0"/>
      <p:bldP spid="20496" grpId="0" bldLvl="0"/>
      <p:bldP spid="20497" grpId="0" bldLvl="0"/>
      <p:bldP spid="20498" grpId="0" bldLvl="0"/>
      <p:bldP spid="20499" grpId="0" bldLvl="0"/>
      <p:bldP spid="20500" grpId="0" bldLvl="0"/>
      <p:bldP spid="20501" grpId="0" bldLvl="0"/>
      <p:bldP spid="20502" grpId="0" bldLvl="0"/>
      <p:bldP spid="20503" grpId="0" bldLvl="0"/>
      <p:bldP spid="20504" grpId="0" bldLvl="0"/>
      <p:bldP spid="20505" grpId="0" bldLvl="0"/>
      <p:bldP spid="20506" grpId="0" bldLvl="0"/>
      <p:bldP spid="20507" grpId="0" bldLvl="0"/>
      <p:bldP spid="20508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Text Box 5"/>
          <p:cNvSpPr>
            <a:spLocks noChangeArrowheads="1"/>
          </p:cNvSpPr>
          <p:nvPr/>
        </p:nvSpPr>
        <p:spPr bwMode="auto">
          <a:xfrm>
            <a:off x="827088" y="2708275"/>
            <a:ext cx="71294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一个数除以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，它的余数可能是哪些数？最小的余数是几？最大的余数是几？</a:t>
            </a:r>
            <a:endParaRPr lang="zh-CN" altLang="en-US" sz="2800" dirty="0"/>
          </a:p>
        </p:txBody>
      </p:sp>
      <p:sp>
        <p:nvSpPr>
          <p:cNvPr id="21510" name="Text Box 6"/>
          <p:cNvSpPr>
            <a:spLocks noChangeArrowheads="1"/>
          </p:cNvSpPr>
          <p:nvPr/>
        </p:nvSpPr>
        <p:spPr bwMode="auto">
          <a:xfrm>
            <a:off x="879475" y="1831975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发现</a:t>
            </a:r>
            <a:endParaRPr lang="zh-CN" altLang="en-US" sz="2800" dirty="0"/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1116013" y="4005263"/>
            <a:ext cx="6624637" cy="15843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余数可能是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最小的余数是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，最大的余数是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24525" y="2844800"/>
            <a:ext cx="2682875" cy="235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5"/>
          <p:cNvSpPr>
            <a:spLocks noChangeArrowheads="1"/>
          </p:cNvSpPr>
          <p:nvPr/>
        </p:nvSpPr>
        <p:spPr bwMode="auto">
          <a:xfrm>
            <a:off x="900113" y="2060575"/>
            <a:ext cx="57594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个球，平均借给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个班，每个班借（         ）个。</a:t>
            </a:r>
            <a:endParaRPr lang="zh-CN" altLang="en-US" sz="2800" dirty="0"/>
          </a:p>
        </p:txBody>
      </p:sp>
      <p:sp>
        <p:nvSpPr>
          <p:cNvPr id="22535" name="Rectangle 6"/>
          <p:cNvSpPr>
            <a:spLocks noChangeArrowheads="1"/>
          </p:cNvSpPr>
          <p:nvPr/>
        </p:nvSpPr>
        <p:spPr bwMode="auto">
          <a:xfrm>
            <a:off x="684213" y="4076700"/>
            <a:ext cx="792162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6" name="Rectangle 7"/>
          <p:cNvSpPr>
            <a:spLocks noChangeArrowheads="1"/>
          </p:cNvSpPr>
          <p:nvPr/>
        </p:nvSpPr>
        <p:spPr bwMode="auto">
          <a:xfrm>
            <a:off x="2771775" y="4076700"/>
            <a:ext cx="792163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7" name="Oval 8"/>
          <p:cNvSpPr>
            <a:spLocks noChangeArrowheads="1"/>
          </p:cNvSpPr>
          <p:nvPr/>
        </p:nvSpPr>
        <p:spPr bwMode="auto">
          <a:xfrm>
            <a:off x="1692275" y="4149725"/>
            <a:ext cx="865188" cy="9350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8" name="Text Box 9"/>
          <p:cNvSpPr>
            <a:spLocks noChangeArrowheads="1"/>
          </p:cNvSpPr>
          <p:nvPr/>
        </p:nvSpPr>
        <p:spPr bwMode="auto">
          <a:xfrm>
            <a:off x="3687763" y="4260850"/>
            <a:ext cx="3921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=</a:t>
            </a:r>
            <a:endParaRPr lang="zh-CN" altLang="en-US" sz="2800"/>
          </a:p>
        </p:txBody>
      </p:sp>
      <p:sp>
        <p:nvSpPr>
          <p:cNvPr id="22539" name="Rectangle 10"/>
          <p:cNvSpPr>
            <a:spLocks noChangeArrowheads="1"/>
          </p:cNvSpPr>
          <p:nvPr/>
        </p:nvSpPr>
        <p:spPr bwMode="auto">
          <a:xfrm>
            <a:off x="4068763" y="4076700"/>
            <a:ext cx="792162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0" name="Text Box 11"/>
          <p:cNvSpPr>
            <a:spLocks noChangeArrowheads="1"/>
          </p:cNvSpPr>
          <p:nvPr/>
        </p:nvSpPr>
        <p:spPr bwMode="auto">
          <a:xfrm>
            <a:off x="4716463" y="4292600"/>
            <a:ext cx="125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  <a:t>（个）</a:t>
            </a:r>
            <a:endParaRPr lang="zh-CN" altLang="en-US" sz="2800"/>
          </a:p>
        </p:txBody>
      </p:sp>
      <p:sp>
        <p:nvSpPr>
          <p:cNvPr id="22541" name="Text Box 12"/>
          <p:cNvSpPr>
            <a:spLocks noChangeArrowheads="1"/>
          </p:cNvSpPr>
          <p:nvPr/>
        </p:nvSpPr>
        <p:spPr bwMode="auto">
          <a:xfrm>
            <a:off x="1816100" y="2503488"/>
            <a:ext cx="415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/>
          </a:p>
        </p:txBody>
      </p:sp>
      <p:sp>
        <p:nvSpPr>
          <p:cNvPr id="22542" name="Text Box 13"/>
          <p:cNvSpPr>
            <a:spLocks noChangeArrowheads="1"/>
          </p:cNvSpPr>
          <p:nvPr/>
        </p:nvSpPr>
        <p:spPr bwMode="auto">
          <a:xfrm>
            <a:off x="755650" y="4303713"/>
            <a:ext cx="6477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24</a:t>
            </a:r>
            <a:endParaRPr lang="zh-CN" altLang="en-US" sz="2800"/>
          </a:p>
        </p:txBody>
      </p:sp>
      <p:sp>
        <p:nvSpPr>
          <p:cNvPr id="22543" name="Text Box 14"/>
          <p:cNvSpPr>
            <a:spLocks noChangeArrowheads="1"/>
          </p:cNvSpPr>
          <p:nvPr/>
        </p:nvSpPr>
        <p:spPr bwMode="auto">
          <a:xfrm>
            <a:off x="1908175" y="4316413"/>
            <a:ext cx="7032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sym typeface="Calibri" panose="020F0502020204030204" pitchFamily="34" charset="0"/>
              </a:rPr>
              <a:t>÷ </a:t>
            </a:r>
            <a:endParaRPr lang="zh-CN" altLang="en-US" sz="3200" dirty="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22544" name="Text Box 15"/>
          <p:cNvSpPr>
            <a:spLocks noChangeArrowheads="1"/>
          </p:cNvSpPr>
          <p:nvPr/>
        </p:nvSpPr>
        <p:spPr bwMode="auto">
          <a:xfrm>
            <a:off x="2843213" y="4292600"/>
            <a:ext cx="415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/>
          </a:p>
        </p:txBody>
      </p:sp>
      <p:sp>
        <p:nvSpPr>
          <p:cNvPr id="22545" name="Text Box 16"/>
          <p:cNvSpPr>
            <a:spLocks noChangeArrowheads="1"/>
          </p:cNvSpPr>
          <p:nvPr/>
        </p:nvSpPr>
        <p:spPr bwMode="auto">
          <a:xfrm>
            <a:off x="4211638" y="4221163"/>
            <a:ext cx="415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Text Box 5"/>
          <p:cNvSpPr>
            <a:spLocks noChangeArrowheads="1"/>
          </p:cNvSpPr>
          <p:nvPr/>
        </p:nvSpPr>
        <p:spPr bwMode="auto">
          <a:xfrm>
            <a:off x="900113" y="2060575"/>
            <a:ext cx="57594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个球，平均借给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个班，每个班借（         ）个，还剩（          ）个</a:t>
            </a:r>
            <a:endParaRPr lang="zh-CN" altLang="en-US" sz="2800" dirty="0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 flipH="1">
            <a:off x="1023938" y="4508500"/>
            <a:ext cx="6699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 flipH="1">
            <a:off x="2700338" y="4437063"/>
            <a:ext cx="6699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 flipH="1">
            <a:off x="1849438" y="4510088"/>
            <a:ext cx="731837" cy="7905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61" name="Text Box 9"/>
          <p:cNvSpPr>
            <a:spLocks noChangeArrowheads="1"/>
          </p:cNvSpPr>
          <p:nvPr/>
        </p:nvSpPr>
        <p:spPr bwMode="auto">
          <a:xfrm>
            <a:off x="3494088" y="4638675"/>
            <a:ext cx="3921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=</a:t>
            </a:r>
            <a:endParaRPr lang="zh-CN" altLang="en-US" sz="2800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 flipH="1">
            <a:off x="3854450" y="4437063"/>
            <a:ext cx="6699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63" name="Text Box 11"/>
          <p:cNvSpPr>
            <a:spLocks noChangeArrowheads="1"/>
          </p:cNvSpPr>
          <p:nvPr/>
        </p:nvSpPr>
        <p:spPr bwMode="auto">
          <a:xfrm>
            <a:off x="4357688" y="4692650"/>
            <a:ext cx="125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（个）</a:t>
            </a:r>
            <a:endParaRPr lang="zh-CN" altLang="en-US" sz="2800"/>
          </a:p>
        </p:txBody>
      </p:sp>
      <p:sp>
        <p:nvSpPr>
          <p:cNvPr id="23564" name="Text Box 12"/>
          <p:cNvSpPr>
            <a:spLocks noChangeArrowheads="1"/>
          </p:cNvSpPr>
          <p:nvPr/>
        </p:nvSpPr>
        <p:spPr bwMode="auto">
          <a:xfrm>
            <a:off x="5346700" y="4556125"/>
            <a:ext cx="2160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……</a:t>
            </a: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</a:rPr>
              <a:t>4</a:t>
            </a: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（个）</a:t>
            </a:r>
            <a:endParaRPr lang="zh-CN" altLang="en-US" sz="2800"/>
          </a:p>
        </p:txBody>
      </p:sp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32588" y="3068638"/>
            <a:ext cx="1458912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6" name="Text Box 14"/>
          <p:cNvSpPr>
            <a:spLocks noChangeArrowheads="1"/>
          </p:cNvSpPr>
          <p:nvPr/>
        </p:nvSpPr>
        <p:spPr bwMode="auto">
          <a:xfrm>
            <a:off x="1095375" y="4592638"/>
            <a:ext cx="6477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24</a:t>
            </a:r>
            <a:endParaRPr lang="zh-CN" altLang="en-US" sz="2800"/>
          </a:p>
        </p:txBody>
      </p:sp>
      <p:sp>
        <p:nvSpPr>
          <p:cNvPr id="23567" name="Text Box 15"/>
          <p:cNvSpPr>
            <a:spLocks noChangeArrowheads="1"/>
          </p:cNvSpPr>
          <p:nvPr/>
        </p:nvSpPr>
        <p:spPr bwMode="auto">
          <a:xfrm>
            <a:off x="1835150" y="4610100"/>
            <a:ext cx="638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sym typeface="Calibri" panose="020F0502020204030204" pitchFamily="34" charset="0"/>
              </a:rPr>
              <a:t>÷ </a:t>
            </a:r>
            <a:endParaRPr lang="zh-CN" altLang="en-US" sz="2800" dirty="0"/>
          </a:p>
        </p:txBody>
      </p:sp>
      <p:sp>
        <p:nvSpPr>
          <p:cNvPr id="23568" name="Text Box 16"/>
          <p:cNvSpPr>
            <a:spLocks noChangeArrowheads="1"/>
          </p:cNvSpPr>
          <p:nvPr/>
        </p:nvSpPr>
        <p:spPr bwMode="auto">
          <a:xfrm>
            <a:off x="2840038" y="4598988"/>
            <a:ext cx="5032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</a:t>
            </a:r>
            <a:endParaRPr lang="zh-CN" altLang="en-US" sz="2800"/>
          </a:p>
        </p:txBody>
      </p:sp>
      <p:sp>
        <p:nvSpPr>
          <p:cNvPr id="23569" name="Text Box 17"/>
          <p:cNvSpPr>
            <a:spLocks noChangeArrowheads="1"/>
          </p:cNvSpPr>
          <p:nvPr/>
        </p:nvSpPr>
        <p:spPr bwMode="auto">
          <a:xfrm>
            <a:off x="3924300" y="4581525"/>
            <a:ext cx="503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</a:t>
            </a:r>
            <a:endParaRPr lang="zh-CN" altLang="en-US" sz="2800"/>
          </a:p>
        </p:txBody>
      </p:sp>
      <p:sp>
        <p:nvSpPr>
          <p:cNvPr id="23570" name="Text Box 18"/>
          <p:cNvSpPr>
            <a:spLocks noChangeArrowheads="1"/>
          </p:cNvSpPr>
          <p:nvPr/>
        </p:nvSpPr>
        <p:spPr bwMode="auto">
          <a:xfrm>
            <a:off x="1835150" y="2492375"/>
            <a:ext cx="503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</a:t>
            </a:r>
            <a:endParaRPr lang="zh-CN" altLang="en-US" sz="2800"/>
          </a:p>
        </p:txBody>
      </p:sp>
      <p:sp>
        <p:nvSpPr>
          <p:cNvPr id="23571" name="Text Box 19"/>
          <p:cNvSpPr>
            <a:spLocks noChangeArrowheads="1"/>
          </p:cNvSpPr>
          <p:nvPr/>
        </p:nvSpPr>
        <p:spPr bwMode="auto">
          <a:xfrm>
            <a:off x="4716463" y="2565400"/>
            <a:ext cx="5032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0dc3929f-92e4-4e72-bdb5-7da6d0eabc3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黄色</Template>
  <TotalTime>0</TotalTime>
  <Words>1561</Words>
  <Application>WPS 演示</Application>
  <PresentationFormat>全屏显示(4:3)</PresentationFormat>
  <Paragraphs>271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 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2023-02-02T02:53:43Z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C5522309B72E47039583FC2C9F990F9F</vt:lpwstr>
  </property>
  <property fmtid="{D5CDD505-2E9C-101B-9397-08002B2CF9AE}" pid="3" name="KSOProductBuildVer">
    <vt:lpwstr>2052-11.1.0.13703</vt:lpwstr>
  </property>
</Properties>
</file>