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0"/>
  </p:handoutMasterIdLst>
  <p:sldIdLst>
    <p:sldId id="283" r:id="rId3"/>
    <p:sldId id="258" r:id="rId4"/>
    <p:sldId id="259" r:id="rId5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D850102-32B2-44DC-8159-C004321E673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66E7586-7157-4468-B75E-4089540AE62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F1B304-C036-46E0-A8CC-B7EB1D7518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47CE70-0767-41E8-90EF-3BFF6D883D5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47CE70-0767-41E8-90EF-3BFF6D883D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907704" y="2738759"/>
            <a:ext cx="685800" cy="690241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0" y="1268760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3143250" y="2229197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763" y="1375122"/>
            <a:ext cx="7856537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二 单元  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有余数的除法</a:t>
            </a:r>
            <a:endParaRPr lang="zh-CN" altLang="en-US" sz="5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275956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有余数的除法计算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914400" y="1341438"/>
            <a:ext cx="82296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用竖式计算</a:t>
            </a:r>
            <a:b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</a:b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b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</a:b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20÷5=          24÷6= </a:t>
            </a:r>
            <a:endParaRPr lang="zh-CN" altLang="en-US" sz="2800" b="1" dirty="0"/>
          </a:p>
        </p:txBody>
      </p:sp>
      <p:grpSp>
        <p:nvGrpSpPr>
          <p:cNvPr id="2" name="Group 7"/>
          <p:cNvGrpSpPr/>
          <p:nvPr/>
        </p:nvGrpSpPr>
        <p:grpSpPr bwMode="auto">
          <a:xfrm>
            <a:off x="2555875" y="4365625"/>
            <a:ext cx="2160588" cy="647700"/>
            <a:chOff x="0" y="0"/>
            <a:chExt cx="883" cy="272"/>
          </a:xfrm>
        </p:grpSpPr>
        <p:sp>
          <p:nvSpPr>
            <p:cNvPr id="24583" name="Arc 8"/>
            <p:cNvSpPr>
              <a:spLocks noChangeArrowheads="1"/>
            </p:cNvSpPr>
            <p:nvPr/>
          </p:nvSpPr>
          <p:spPr bwMode="auto">
            <a:xfrm flipV="1">
              <a:off x="0" y="4"/>
              <a:ext cx="158" cy="268"/>
            </a:xfrm>
            <a:custGeom>
              <a:avLst/>
              <a:gdLst>
                <a:gd name="T0" fmla="*/ 0 w 25073"/>
                <a:gd name="T1" fmla="*/ 281 h 31823"/>
                <a:gd name="T2" fmla="*/ 3473 w 25073"/>
                <a:gd name="T3" fmla="*/ 0 h 31823"/>
                <a:gd name="T4" fmla="*/ 25073 w 25073"/>
                <a:gd name="T5" fmla="*/ 21600 h 31823"/>
                <a:gd name="T6" fmla="*/ 22500 w 25073"/>
                <a:gd name="T7" fmla="*/ 31822 h 31823"/>
                <a:gd name="T8" fmla="*/ 0 w 25073"/>
                <a:gd name="T9" fmla="*/ 281 h 31823"/>
                <a:gd name="T10" fmla="*/ 3473 w 25073"/>
                <a:gd name="T11" fmla="*/ 0 h 31823"/>
                <a:gd name="T12" fmla="*/ 25073 w 25073"/>
                <a:gd name="T13" fmla="*/ 21600 h 31823"/>
                <a:gd name="T14" fmla="*/ 22500 w 25073"/>
                <a:gd name="T15" fmla="*/ 31822 h 31823"/>
                <a:gd name="T16" fmla="*/ 3473 w 25073"/>
                <a:gd name="T17" fmla="*/ 21600 h 3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73" h="31823" fill="none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</a:path>
                <a:path w="25073" h="31823" stroke="0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  <a:lnTo>
                    <a:pt x="3473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/>
            </a:p>
          </p:txBody>
        </p:sp>
        <p:sp>
          <p:nvSpPr>
            <p:cNvPr id="24584" name="Line 9"/>
            <p:cNvSpPr>
              <a:spLocks noChangeShapeType="1"/>
            </p:cNvSpPr>
            <p:nvPr/>
          </p:nvSpPr>
          <p:spPr bwMode="auto">
            <a:xfrm>
              <a:off x="112" y="0"/>
              <a:ext cx="771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5" name="Text Box 10"/>
          <p:cNvSpPr>
            <a:spLocks noChangeArrowheads="1"/>
          </p:cNvSpPr>
          <p:nvPr/>
        </p:nvSpPr>
        <p:spPr bwMode="auto">
          <a:xfrm>
            <a:off x="3132138" y="4365625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2    4</a:t>
            </a:r>
            <a:endParaRPr lang="zh-CN" altLang="en-US" sz="2800" b="1"/>
          </a:p>
        </p:txBody>
      </p:sp>
      <p:sp>
        <p:nvSpPr>
          <p:cNvPr id="24586" name="Text Box 11"/>
          <p:cNvSpPr>
            <a:spLocks noChangeArrowheads="1"/>
          </p:cNvSpPr>
          <p:nvPr/>
        </p:nvSpPr>
        <p:spPr bwMode="auto">
          <a:xfrm>
            <a:off x="3132138" y="4948238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2    4</a:t>
            </a:r>
            <a:endParaRPr lang="zh-CN" altLang="en-US" sz="2800" b="1"/>
          </a:p>
        </p:txBody>
      </p:sp>
      <p:sp>
        <p:nvSpPr>
          <p:cNvPr id="14347" name="Line 12"/>
          <p:cNvSpPr>
            <a:spLocks noChangeShapeType="1"/>
          </p:cNvSpPr>
          <p:nvPr/>
        </p:nvSpPr>
        <p:spPr bwMode="auto">
          <a:xfrm>
            <a:off x="2771775" y="5591175"/>
            <a:ext cx="1873250" cy="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Text Box 13"/>
          <p:cNvSpPr>
            <a:spLocks noChangeArrowheads="1"/>
          </p:cNvSpPr>
          <p:nvPr/>
        </p:nvSpPr>
        <p:spPr bwMode="auto">
          <a:xfrm>
            <a:off x="3852863" y="5645150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endParaRPr lang="zh-CN" altLang="en-US" sz="2800" b="1"/>
          </a:p>
        </p:txBody>
      </p:sp>
      <p:sp>
        <p:nvSpPr>
          <p:cNvPr id="24589" name="Text Box 14"/>
          <p:cNvSpPr>
            <a:spLocks noChangeArrowheads="1"/>
          </p:cNvSpPr>
          <p:nvPr/>
        </p:nvSpPr>
        <p:spPr bwMode="auto">
          <a:xfrm>
            <a:off x="3924300" y="3717925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sp>
        <p:nvSpPr>
          <p:cNvPr id="24590" name="Text Box 15"/>
          <p:cNvSpPr>
            <a:spLocks noChangeArrowheads="1"/>
          </p:cNvSpPr>
          <p:nvPr/>
        </p:nvSpPr>
        <p:spPr bwMode="auto">
          <a:xfrm>
            <a:off x="2266950" y="4292600"/>
            <a:ext cx="576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endParaRPr lang="zh-CN" altLang="en-US" sz="2800" b="1"/>
          </a:p>
        </p:txBody>
      </p:sp>
      <p:grpSp>
        <p:nvGrpSpPr>
          <p:cNvPr id="3" name="Group 16"/>
          <p:cNvGrpSpPr/>
          <p:nvPr/>
        </p:nvGrpSpPr>
        <p:grpSpPr bwMode="auto">
          <a:xfrm>
            <a:off x="4572000" y="4437063"/>
            <a:ext cx="2089150" cy="457200"/>
            <a:chOff x="0" y="0"/>
            <a:chExt cx="1316" cy="288"/>
          </a:xfrm>
        </p:grpSpPr>
        <p:sp>
          <p:nvSpPr>
            <p:cNvPr id="24592" name="Line 17"/>
            <p:cNvSpPr>
              <a:spLocks noChangeShapeType="1"/>
            </p:cNvSpPr>
            <p:nvPr/>
          </p:nvSpPr>
          <p:spPr bwMode="auto">
            <a:xfrm flipH="1" flipV="1">
              <a:off x="0" y="151"/>
              <a:ext cx="545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3" name="Text Box 18"/>
            <p:cNvSpPr>
              <a:spLocks noChangeArrowheads="1"/>
            </p:cNvSpPr>
            <p:nvPr/>
          </p:nvSpPr>
          <p:spPr bwMode="auto">
            <a:xfrm>
              <a:off x="545" y="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被除数</a:t>
              </a:r>
              <a:endParaRPr lang="zh-CN" altLang="en-US" sz="2800" b="1"/>
            </a:p>
          </p:txBody>
        </p:sp>
      </p:grpSp>
      <p:grpSp>
        <p:nvGrpSpPr>
          <p:cNvPr id="4" name="Group 19"/>
          <p:cNvGrpSpPr/>
          <p:nvPr/>
        </p:nvGrpSpPr>
        <p:grpSpPr bwMode="auto">
          <a:xfrm>
            <a:off x="4572000" y="5084763"/>
            <a:ext cx="3384550" cy="457200"/>
            <a:chOff x="0" y="0"/>
            <a:chExt cx="1635" cy="288"/>
          </a:xfrm>
        </p:grpSpPr>
        <p:sp>
          <p:nvSpPr>
            <p:cNvPr id="24595" name="Line 20"/>
            <p:cNvSpPr>
              <a:spLocks noChangeShapeType="1"/>
            </p:cNvSpPr>
            <p:nvPr/>
          </p:nvSpPr>
          <p:spPr bwMode="auto">
            <a:xfrm flipH="1">
              <a:off x="0" y="135"/>
              <a:ext cx="545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Text Box 21"/>
            <p:cNvSpPr>
              <a:spLocks noChangeArrowheads="1"/>
            </p:cNvSpPr>
            <p:nvPr/>
          </p:nvSpPr>
          <p:spPr bwMode="auto">
            <a:xfrm>
              <a:off x="546" y="0"/>
              <a:ext cx="10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商和除数的积</a:t>
              </a:r>
              <a:endParaRPr lang="zh-CN" altLang="en-US" sz="2800" b="1"/>
            </a:p>
          </p:txBody>
        </p:sp>
      </p:grpSp>
      <p:grpSp>
        <p:nvGrpSpPr>
          <p:cNvPr id="5" name="Group 22"/>
          <p:cNvGrpSpPr/>
          <p:nvPr/>
        </p:nvGrpSpPr>
        <p:grpSpPr bwMode="auto">
          <a:xfrm>
            <a:off x="755650" y="4340225"/>
            <a:ext cx="1512888" cy="457200"/>
            <a:chOff x="0" y="0"/>
            <a:chExt cx="953" cy="288"/>
          </a:xfrm>
        </p:grpSpPr>
        <p:sp>
          <p:nvSpPr>
            <p:cNvPr id="24598" name="Text Box 23"/>
            <p:cNvSpPr>
              <a:spLocks noChangeArrowheads="1"/>
            </p:cNvSpPr>
            <p:nvPr/>
          </p:nvSpPr>
          <p:spPr bwMode="auto">
            <a:xfrm>
              <a:off x="0" y="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除数</a:t>
              </a:r>
              <a:endParaRPr lang="zh-CN" altLang="en-US" sz="2800" b="1"/>
            </a:p>
          </p:txBody>
        </p:sp>
        <p:sp>
          <p:nvSpPr>
            <p:cNvPr id="24599" name="Line 24"/>
            <p:cNvSpPr>
              <a:spLocks noChangeShapeType="1"/>
            </p:cNvSpPr>
            <p:nvPr/>
          </p:nvSpPr>
          <p:spPr bwMode="auto">
            <a:xfrm>
              <a:off x="454" y="152"/>
              <a:ext cx="499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25"/>
          <p:cNvGrpSpPr/>
          <p:nvPr/>
        </p:nvGrpSpPr>
        <p:grpSpPr bwMode="auto">
          <a:xfrm>
            <a:off x="4572000" y="3789363"/>
            <a:ext cx="2160588" cy="457200"/>
            <a:chOff x="0" y="0"/>
            <a:chExt cx="1361" cy="288"/>
          </a:xfrm>
        </p:grpSpPr>
        <p:sp>
          <p:nvSpPr>
            <p:cNvPr id="24601" name="Line 26"/>
            <p:cNvSpPr>
              <a:spLocks noChangeShapeType="1"/>
            </p:cNvSpPr>
            <p:nvPr/>
          </p:nvSpPr>
          <p:spPr bwMode="auto">
            <a:xfrm flipH="1">
              <a:off x="0" y="152"/>
              <a:ext cx="545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Text Box 27"/>
            <p:cNvSpPr>
              <a:spLocks noChangeArrowheads="1"/>
            </p:cNvSpPr>
            <p:nvPr/>
          </p:nvSpPr>
          <p:spPr bwMode="auto">
            <a:xfrm>
              <a:off x="590" y="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商</a:t>
              </a:r>
              <a:endParaRPr lang="zh-CN" altLang="en-US" sz="2800" b="1"/>
            </a:p>
          </p:txBody>
        </p:sp>
      </p:grpSp>
      <p:sp>
        <p:nvSpPr>
          <p:cNvPr id="24603" name="Rectangle 28"/>
          <p:cNvSpPr>
            <a:spLocks noChangeArrowheads="1"/>
          </p:cNvSpPr>
          <p:nvPr/>
        </p:nvSpPr>
        <p:spPr bwMode="auto">
          <a:xfrm>
            <a:off x="3852863" y="3789363"/>
            <a:ext cx="5762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FF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7" name="Group 29"/>
          <p:cNvGrpSpPr/>
          <p:nvPr/>
        </p:nvGrpSpPr>
        <p:grpSpPr bwMode="auto">
          <a:xfrm>
            <a:off x="1260475" y="3592513"/>
            <a:ext cx="2592388" cy="701675"/>
            <a:chOff x="0" y="0"/>
            <a:chExt cx="1633" cy="442"/>
          </a:xfrm>
        </p:grpSpPr>
        <p:sp>
          <p:nvSpPr>
            <p:cNvPr id="24605" name="Line 30"/>
            <p:cNvSpPr>
              <a:spLocks noChangeShapeType="1"/>
            </p:cNvSpPr>
            <p:nvPr/>
          </p:nvSpPr>
          <p:spPr bwMode="auto">
            <a:xfrm>
              <a:off x="952" y="260"/>
              <a:ext cx="681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Text Box 31"/>
            <p:cNvSpPr>
              <a:spLocks noChangeArrowheads="1"/>
            </p:cNvSpPr>
            <p:nvPr/>
          </p:nvSpPr>
          <p:spPr bwMode="auto">
            <a:xfrm>
              <a:off x="0" y="0"/>
              <a:ext cx="1043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商要对着被除数的个位</a:t>
              </a:r>
              <a:endParaRPr lang="zh-CN" altLang="en-US" sz="2800" b="1"/>
            </a:p>
          </p:txBody>
        </p:sp>
      </p:grpSp>
      <p:sp>
        <p:nvSpPr>
          <p:cNvPr id="24607" name="Text Box 32"/>
          <p:cNvSpPr>
            <a:spLocks noChangeArrowheads="1"/>
          </p:cNvSpPr>
          <p:nvPr/>
        </p:nvSpPr>
        <p:spPr bwMode="auto">
          <a:xfrm>
            <a:off x="2268538" y="2492375"/>
            <a:ext cx="647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sp>
        <p:nvSpPr>
          <p:cNvPr id="24608" name="Text Box 33"/>
          <p:cNvSpPr>
            <a:spLocks noChangeArrowheads="1"/>
          </p:cNvSpPr>
          <p:nvPr/>
        </p:nvSpPr>
        <p:spPr bwMode="auto">
          <a:xfrm>
            <a:off x="4572000" y="2492375"/>
            <a:ext cx="647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4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6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animEffect filter="fade">
                                      <p:cBhvr>
                                        <p:cTn id="50" dur="1000" tmFilter="0, 0; .2, .5; .8, .5; 1, 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246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65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9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4" dur="5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9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 bldLvl="0"/>
      <p:bldP spid="24586" grpId="0" bldLvl="0"/>
      <p:bldP spid="14347" grpId="0" animBg="1"/>
      <p:bldP spid="24588" grpId="0" bldLvl="0"/>
      <p:bldP spid="24589" grpId="0" bldLvl="0"/>
      <p:bldP spid="24590" grpId="0" bldLvl="0"/>
      <p:bldP spid="24603" grpId="0" bldLvl="0"/>
      <p:bldP spid="24603" grpId="1" bldLvl="0"/>
      <p:bldP spid="24607" grpId="0" bldLvl="0"/>
      <p:bldP spid="2460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5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1700213"/>
            <a:ext cx="5976937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20763" y="1606550"/>
            <a:ext cx="60388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1000125" y="3003550"/>
            <a:ext cx="7159625" cy="2900363"/>
            <a:chOff x="0" y="0"/>
            <a:chExt cx="3982" cy="1906"/>
          </a:xfrm>
        </p:grpSpPr>
        <p:grpSp>
          <p:nvGrpSpPr>
            <p:cNvPr id="26631" name="Group 8"/>
            <p:cNvGrpSpPr>
              <a:grpSpLocks noChangeAspect="1"/>
            </p:cNvGrpSpPr>
            <p:nvPr/>
          </p:nvGrpSpPr>
          <p:grpSpPr bwMode="auto">
            <a:xfrm>
              <a:off x="0" y="0"/>
              <a:ext cx="3982" cy="635"/>
              <a:chOff x="0" y="0"/>
              <a:chExt cx="3982" cy="635"/>
            </a:xfrm>
          </p:grpSpPr>
          <p:grpSp>
            <p:nvGrpSpPr>
              <p:cNvPr id="26632" name="Group 9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1986" cy="635"/>
                <a:chOff x="0" y="0"/>
                <a:chExt cx="1986" cy="635"/>
              </a:xfrm>
            </p:grpSpPr>
            <p:pic>
              <p:nvPicPr>
                <p:cNvPr id="26633" name="Picture 10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34" name="Picture 1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35" name="Picture 12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998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36" name="Picture 13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497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6637" name="Group 14"/>
              <p:cNvGrpSpPr>
                <a:grpSpLocks noChangeAspect="1"/>
              </p:cNvGrpSpPr>
              <p:nvPr/>
            </p:nvGrpSpPr>
            <p:grpSpPr bwMode="auto">
              <a:xfrm>
                <a:off x="1996" y="0"/>
                <a:ext cx="1986" cy="635"/>
                <a:chOff x="0" y="0"/>
                <a:chExt cx="1986" cy="635"/>
              </a:xfrm>
            </p:grpSpPr>
            <p:pic>
              <p:nvPicPr>
                <p:cNvPr id="26638" name="Picture 15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39" name="Picture 16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40" name="Picture 17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998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41" name="Picture 18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497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26642" name="Group 19"/>
            <p:cNvGrpSpPr>
              <a:grpSpLocks noChangeAspect="1"/>
            </p:cNvGrpSpPr>
            <p:nvPr/>
          </p:nvGrpSpPr>
          <p:grpSpPr bwMode="auto">
            <a:xfrm>
              <a:off x="0" y="635"/>
              <a:ext cx="3982" cy="635"/>
              <a:chOff x="0" y="0"/>
              <a:chExt cx="3982" cy="635"/>
            </a:xfrm>
          </p:grpSpPr>
          <p:grpSp>
            <p:nvGrpSpPr>
              <p:cNvPr id="26643" name="Group 2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1986" cy="635"/>
                <a:chOff x="0" y="0"/>
                <a:chExt cx="1986" cy="635"/>
              </a:xfrm>
            </p:grpSpPr>
            <p:pic>
              <p:nvPicPr>
                <p:cNvPr id="26644" name="Picture 21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45" name="Picture 22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46" name="Picture 23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998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47" name="Picture 24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497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6648" name="Group 25"/>
              <p:cNvGrpSpPr>
                <a:grpSpLocks noChangeAspect="1"/>
              </p:cNvGrpSpPr>
              <p:nvPr/>
            </p:nvGrpSpPr>
            <p:grpSpPr bwMode="auto">
              <a:xfrm>
                <a:off x="1996" y="0"/>
                <a:ext cx="1986" cy="635"/>
                <a:chOff x="0" y="0"/>
                <a:chExt cx="1986" cy="635"/>
              </a:xfrm>
            </p:grpSpPr>
            <p:pic>
              <p:nvPicPr>
                <p:cNvPr id="26649" name="Picture 26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50" name="Picture 27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51" name="Picture 28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998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52" name="Picture 29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497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26653" name="Group 30"/>
            <p:cNvGrpSpPr>
              <a:grpSpLocks noChangeAspect="1"/>
            </p:cNvGrpSpPr>
            <p:nvPr/>
          </p:nvGrpSpPr>
          <p:grpSpPr bwMode="auto">
            <a:xfrm>
              <a:off x="0" y="1271"/>
              <a:ext cx="2983" cy="635"/>
              <a:chOff x="0" y="0"/>
              <a:chExt cx="2983" cy="635"/>
            </a:xfrm>
          </p:grpSpPr>
          <p:grpSp>
            <p:nvGrpSpPr>
              <p:cNvPr id="26654" name="Group 31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1986" cy="635"/>
                <a:chOff x="0" y="0"/>
                <a:chExt cx="1986" cy="635"/>
              </a:xfrm>
            </p:grpSpPr>
            <p:pic>
              <p:nvPicPr>
                <p:cNvPr id="26655" name="Picture 32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56" name="Picture 33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57" name="Picture 34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998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658" name="Picture 35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497" y="0"/>
                  <a:ext cx="489" cy="6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6659" name="Picture 3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995" y="0"/>
                <a:ext cx="489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0" name="Picture 37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494" y="0"/>
                <a:ext cx="489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6375" y="1844675"/>
            <a:ext cx="58102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Text Box 7"/>
          <p:cNvSpPr>
            <a:spLocks noChangeArrowheads="1"/>
          </p:cNvSpPr>
          <p:nvPr/>
        </p:nvSpPr>
        <p:spPr bwMode="auto">
          <a:xfrm>
            <a:off x="5730875" y="2095500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 b="1"/>
          </a:p>
        </p:txBody>
      </p:sp>
      <p:sp>
        <p:nvSpPr>
          <p:cNvPr id="27655" name="Text Box 8"/>
          <p:cNvSpPr>
            <a:spLocks noChangeArrowheads="1"/>
          </p:cNvSpPr>
          <p:nvPr/>
        </p:nvSpPr>
        <p:spPr bwMode="auto">
          <a:xfrm>
            <a:off x="2443163" y="3213100"/>
            <a:ext cx="327025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4×(   ) ﹤22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(    )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内最大能填几？</a:t>
            </a:r>
            <a:endParaRPr lang="zh-CN" altLang="en-US" sz="2800" b="1" dirty="0"/>
          </a:p>
        </p:txBody>
      </p:sp>
      <p:sp>
        <p:nvSpPr>
          <p:cNvPr id="27656" name="Text Box 9"/>
          <p:cNvSpPr>
            <a:spLocks noChangeArrowheads="1"/>
          </p:cNvSpPr>
          <p:nvPr/>
        </p:nvSpPr>
        <p:spPr bwMode="auto">
          <a:xfrm>
            <a:off x="3233738" y="2066925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27657" name="Text Box 10"/>
          <p:cNvSpPr>
            <a:spLocks noChangeArrowheads="1"/>
          </p:cNvSpPr>
          <p:nvPr/>
        </p:nvSpPr>
        <p:spPr bwMode="auto">
          <a:xfrm>
            <a:off x="2376488" y="4540250"/>
            <a:ext cx="4095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根据乘法口诀：四五二十</a:t>
            </a:r>
            <a:endParaRPr lang="zh-CN" altLang="en-US" sz="2800" b="1" dirty="0"/>
          </a:p>
        </p:txBody>
      </p:sp>
      <p:sp>
        <p:nvSpPr>
          <p:cNvPr id="27658" name="Text Box 11"/>
          <p:cNvSpPr>
            <a:spLocks noChangeArrowheads="1"/>
          </p:cNvSpPr>
          <p:nvPr/>
        </p:nvSpPr>
        <p:spPr bwMode="auto">
          <a:xfrm>
            <a:off x="1763713" y="5373688"/>
            <a:ext cx="3870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读作：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22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除以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商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余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2. </a:t>
            </a:r>
            <a:endParaRPr lang="zh-CN" altLang="en-US" sz="2800" b="1" dirty="0"/>
          </a:p>
        </p:txBody>
      </p:sp>
      <p:sp>
        <p:nvSpPr>
          <p:cNvPr id="27659" name="Text Box 12"/>
          <p:cNvSpPr>
            <a:spLocks noChangeArrowheads="1"/>
          </p:cNvSpPr>
          <p:nvPr/>
        </p:nvSpPr>
        <p:spPr bwMode="auto">
          <a:xfrm>
            <a:off x="3779838" y="3284538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2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ldLvl="0"/>
      <p:bldP spid="27655" grpId="0" bldLvl="0"/>
      <p:bldP spid="27656" grpId="0" bldLvl="0"/>
      <p:bldP spid="27657" grpId="0" bldLvl="0"/>
      <p:bldP spid="27658" grpId="0" bldLvl="0"/>
      <p:bldP spid="27659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8675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Text Box 7"/>
          <p:cNvSpPr>
            <a:spLocks noChangeArrowheads="1"/>
          </p:cNvSpPr>
          <p:nvPr/>
        </p:nvSpPr>
        <p:spPr bwMode="auto">
          <a:xfrm>
            <a:off x="323850" y="1249363"/>
            <a:ext cx="3028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用竖式可以这样算</a:t>
            </a:r>
            <a:endParaRPr lang="zh-CN" altLang="en-US" sz="2800" b="1"/>
          </a:p>
        </p:txBody>
      </p:sp>
      <p:sp>
        <p:nvSpPr>
          <p:cNvPr id="28678" name="Text Box 8"/>
          <p:cNvSpPr>
            <a:spLocks noChangeArrowheads="1"/>
          </p:cNvSpPr>
          <p:nvPr/>
        </p:nvSpPr>
        <p:spPr bwMode="auto">
          <a:xfrm>
            <a:off x="3168650" y="2657475"/>
            <a:ext cx="8159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2 2</a:t>
            </a:r>
            <a:endParaRPr lang="zh-CN" altLang="en-US" sz="2800" b="1"/>
          </a:p>
        </p:txBody>
      </p:sp>
      <p:grpSp>
        <p:nvGrpSpPr>
          <p:cNvPr id="2" name="Group 9"/>
          <p:cNvGrpSpPr/>
          <p:nvPr/>
        </p:nvGrpSpPr>
        <p:grpSpPr bwMode="auto">
          <a:xfrm>
            <a:off x="4032250" y="2565400"/>
            <a:ext cx="2627313" cy="579438"/>
            <a:chOff x="0" y="0"/>
            <a:chExt cx="1655" cy="365"/>
          </a:xfrm>
        </p:grpSpPr>
        <p:sp>
          <p:nvSpPr>
            <p:cNvPr id="28680" name="Line 10"/>
            <p:cNvSpPr>
              <a:spLocks noChangeShapeType="1"/>
            </p:cNvSpPr>
            <p:nvPr/>
          </p:nvSpPr>
          <p:spPr bwMode="auto">
            <a:xfrm>
              <a:off x="0" y="152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1" name="Text Box 11"/>
            <p:cNvSpPr>
              <a:spLocks noChangeArrowheads="1"/>
            </p:cNvSpPr>
            <p:nvPr/>
          </p:nvSpPr>
          <p:spPr bwMode="auto">
            <a:xfrm>
              <a:off x="771" y="0"/>
              <a:ext cx="88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被除数</a:t>
              </a:r>
              <a:endParaRPr lang="zh-CN" altLang="en-US" sz="2800" b="1"/>
            </a:p>
          </p:txBody>
        </p:sp>
      </p:grpSp>
      <p:grpSp>
        <p:nvGrpSpPr>
          <p:cNvPr id="3" name="Group 12"/>
          <p:cNvGrpSpPr/>
          <p:nvPr/>
        </p:nvGrpSpPr>
        <p:grpSpPr bwMode="auto">
          <a:xfrm>
            <a:off x="2881313" y="2513013"/>
            <a:ext cx="1079500" cy="750887"/>
            <a:chOff x="0" y="0"/>
            <a:chExt cx="680" cy="473"/>
          </a:xfrm>
        </p:grpSpPr>
        <p:sp>
          <p:nvSpPr>
            <p:cNvPr id="28683" name="Line 13"/>
            <p:cNvSpPr>
              <a:spLocks noChangeShapeType="1"/>
            </p:cNvSpPr>
            <p:nvPr/>
          </p:nvSpPr>
          <p:spPr bwMode="auto">
            <a:xfrm>
              <a:off x="227" y="0"/>
              <a:ext cx="453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4" name="Freeform 14"/>
            <p:cNvSpPr>
              <a:spLocks noChangeArrowheads="1"/>
            </p:cNvSpPr>
            <p:nvPr/>
          </p:nvSpPr>
          <p:spPr bwMode="auto">
            <a:xfrm>
              <a:off x="0" y="19"/>
              <a:ext cx="227" cy="454"/>
            </a:xfrm>
            <a:custGeom>
              <a:avLst/>
              <a:gdLst>
                <a:gd name="T0" fmla="*/ 227 w 227"/>
                <a:gd name="T1" fmla="*/ 0 h 454"/>
                <a:gd name="T2" fmla="*/ 181 w 227"/>
                <a:gd name="T3" fmla="*/ 31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227" y="0"/>
                  </a:moveTo>
                  <a:cubicBezTo>
                    <a:pt x="223" y="121"/>
                    <a:pt x="219" y="242"/>
                    <a:pt x="181" y="317"/>
                  </a:cubicBezTo>
                  <a:cubicBezTo>
                    <a:pt x="143" y="392"/>
                    <a:pt x="30" y="431"/>
                    <a:pt x="0" y="45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/>
            </a:p>
          </p:txBody>
        </p:sp>
      </p:grpSp>
      <p:sp>
        <p:nvSpPr>
          <p:cNvPr id="28685" name="Text Box 15"/>
          <p:cNvSpPr>
            <a:spLocks noChangeArrowheads="1"/>
          </p:cNvSpPr>
          <p:nvPr/>
        </p:nvSpPr>
        <p:spPr bwMode="auto">
          <a:xfrm>
            <a:off x="2592388" y="2611438"/>
            <a:ext cx="4730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grpSp>
        <p:nvGrpSpPr>
          <p:cNvPr id="28686" name="Group 35"/>
          <p:cNvGrpSpPr/>
          <p:nvPr/>
        </p:nvGrpSpPr>
        <p:grpSpPr bwMode="auto">
          <a:xfrm>
            <a:off x="395288" y="2708275"/>
            <a:ext cx="2268537" cy="579438"/>
            <a:chOff x="0" y="0"/>
            <a:chExt cx="1429" cy="365"/>
          </a:xfrm>
        </p:grpSpPr>
        <p:sp>
          <p:nvSpPr>
            <p:cNvPr id="28687" name="Line 17"/>
            <p:cNvSpPr>
              <a:spLocks noChangeShapeType="1"/>
            </p:cNvSpPr>
            <p:nvPr/>
          </p:nvSpPr>
          <p:spPr bwMode="auto">
            <a:xfrm>
              <a:off x="658" y="165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8" name="Text Box 18"/>
            <p:cNvSpPr>
              <a:spLocks noChangeArrowheads="1"/>
            </p:cNvSpPr>
            <p:nvPr/>
          </p:nvSpPr>
          <p:spPr bwMode="auto">
            <a:xfrm>
              <a:off x="0" y="0"/>
              <a:ext cx="62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除数</a:t>
              </a:r>
              <a:endParaRPr lang="zh-CN" altLang="en-US" sz="2800" b="1"/>
            </a:p>
          </p:txBody>
        </p:sp>
      </p:grpSp>
      <p:sp>
        <p:nvSpPr>
          <p:cNvPr id="28689" name="Text Box 19"/>
          <p:cNvSpPr>
            <a:spLocks noChangeArrowheads="1"/>
          </p:cNvSpPr>
          <p:nvPr/>
        </p:nvSpPr>
        <p:spPr bwMode="auto">
          <a:xfrm>
            <a:off x="3313113" y="1924050"/>
            <a:ext cx="971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</a:t>
            </a: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grpSp>
        <p:nvGrpSpPr>
          <p:cNvPr id="5" name="Group 20"/>
          <p:cNvGrpSpPr/>
          <p:nvPr/>
        </p:nvGrpSpPr>
        <p:grpSpPr bwMode="auto">
          <a:xfrm>
            <a:off x="4052888" y="1870075"/>
            <a:ext cx="1814512" cy="579438"/>
            <a:chOff x="0" y="0"/>
            <a:chExt cx="1143" cy="365"/>
          </a:xfrm>
        </p:grpSpPr>
        <p:sp>
          <p:nvSpPr>
            <p:cNvPr id="28691" name="Line 21"/>
            <p:cNvSpPr>
              <a:spLocks noChangeShapeType="1"/>
            </p:cNvSpPr>
            <p:nvPr/>
          </p:nvSpPr>
          <p:spPr bwMode="auto">
            <a:xfrm>
              <a:off x="0" y="152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Text Box 22"/>
            <p:cNvSpPr>
              <a:spLocks noChangeArrowheads="1"/>
            </p:cNvSpPr>
            <p:nvPr/>
          </p:nvSpPr>
          <p:spPr bwMode="auto">
            <a:xfrm>
              <a:off x="771" y="0"/>
              <a:ext cx="37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商</a:t>
              </a:r>
              <a:endParaRPr lang="zh-CN" altLang="en-US" sz="2800" b="1"/>
            </a:p>
          </p:txBody>
        </p:sp>
      </p:grpSp>
      <p:sp>
        <p:nvSpPr>
          <p:cNvPr id="28693" name="Text Box 23"/>
          <p:cNvSpPr>
            <a:spLocks noChangeArrowheads="1"/>
          </p:cNvSpPr>
          <p:nvPr/>
        </p:nvSpPr>
        <p:spPr bwMode="auto">
          <a:xfrm>
            <a:off x="3168650" y="3233738"/>
            <a:ext cx="8239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2 0</a:t>
            </a:r>
            <a:endParaRPr lang="zh-CN" altLang="en-US" sz="2800" b="1"/>
          </a:p>
        </p:txBody>
      </p:sp>
      <p:grpSp>
        <p:nvGrpSpPr>
          <p:cNvPr id="6" name="Group 24"/>
          <p:cNvGrpSpPr/>
          <p:nvPr/>
        </p:nvGrpSpPr>
        <p:grpSpPr bwMode="auto">
          <a:xfrm>
            <a:off x="3933825" y="3281363"/>
            <a:ext cx="4310063" cy="579437"/>
            <a:chOff x="0" y="0"/>
            <a:chExt cx="2715" cy="365"/>
          </a:xfrm>
        </p:grpSpPr>
        <p:sp>
          <p:nvSpPr>
            <p:cNvPr id="28695" name="Line 25"/>
            <p:cNvSpPr>
              <a:spLocks noChangeShapeType="1"/>
            </p:cNvSpPr>
            <p:nvPr/>
          </p:nvSpPr>
          <p:spPr bwMode="auto">
            <a:xfrm>
              <a:off x="0" y="152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6" name="Text Box 26"/>
            <p:cNvSpPr>
              <a:spLocks noChangeArrowheads="1"/>
            </p:cNvSpPr>
            <p:nvPr/>
          </p:nvSpPr>
          <p:spPr bwMode="auto">
            <a:xfrm>
              <a:off x="771" y="0"/>
              <a:ext cx="19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除数</a:t>
              </a:r>
              <a:r>
                <a:rPr lang="en-US" altLang="zh-CN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4</a:t>
              </a:r>
              <a:r>
                <a:rPr lang="zh-CN" altLang="en-US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和商</a:t>
              </a:r>
              <a:r>
                <a:rPr lang="en-US" altLang="zh-CN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5</a:t>
              </a:r>
              <a:r>
                <a:rPr lang="zh-CN" altLang="en-US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的积</a:t>
              </a:r>
              <a:endParaRPr lang="zh-CN" altLang="en-US" sz="2800" b="1"/>
            </a:p>
          </p:txBody>
        </p:sp>
      </p:grpSp>
      <p:sp>
        <p:nvSpPr>
          <p:cNvPr id="18457" name="Line 27"/>
          <p:cNvSpPr>
            <a:spLocks noChangeShapeType="1"/>
          </p:cNvSpPr>
          <p:nvPr/>
        </p:nvSpPr>
        <p:spPr bwMode="auto">
          <a:xfrm>
            <a:off x="3024188" y="3810000"/>
            <a:ext cx="935037" cy="0"/>
          </a:xfrm>
          <a:prstGeom prst="line">
            <a:avLst/>
          </a:prstGeom>
          <a:noFill/>
          <a:ln w="5715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Text Box 28"/>
          <p:cNvSpPr>
            <a:spLocks noChangeArrowheads="1"/>
          </p:cNvSpPr>
          <p:nvPr/>
        </p:nvSpPr>
        <p:spPr bwMode="auto">
          <a:xfrm>
            <a:off x="3419475" y="3906838"/>
            <a:ext cx="596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 b="1"/>
          </a:p>
        </p:txBody>
      </p:sp>
      <p:grpSp>
        <p:nvGrpSpPr>
          <p:cNvPr id="7" name="Group 29"/>
          <p:cNvGrpSpPr/>
          <p:nvPr/>
        </p:nvGrpSpPr>
        <p:grpSpPr bwMode="auto">
          <a:xfrm>
            <a:off x="3816350" y="4002088"/>
            <a:ext cx="3562350" cy="579437"/>
            <a:chOff x="0" y="0"/>
            <a:chExt cx="2244" cy="365"/>
          </a:xfrm>
        </p:grpSpPr>
        <p:sp>
          <p:nvSpPr>
            <p:cNvPr id="28700" name="Line 30"/>
            <p:cNvSpPr>
              <a:spLocks noChangeShapeType="1"/>
            </p:cNvSpPr>
            <p:nvPr/>
          </p:nvSpPr>
          <p:spPr bwMode="auto">
            <a:xfrm>
              <a:off x="0" y="152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1" name="Text Box 31"/>
            <p:cNvSpPr>
              <a:spLocks noChangeArrowheads="1"/>
            </p:cNvSpPr>
            <p:nvPr/>
          </p:nvSpPr>
          <p:spPr bwMode="auto">
            <a:xfrm>
              <a:off x="771" y="0"/>
              <a:ext cx="147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22</a:t>
              </a:r>
              <a:r>
                <a:rPr lang="zh-CN" altLang="en-US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减</a:t>
              </a:r>
              <a:r>
                <a:rPr lang="en-US" altLang="zh-CN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20</a:t>
              </a:r>
              <a:r>
                <a:rPr lang="zh-CN" altLang="en-US" sz="32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的差</a:t>
              </a:r>
              <a:endParaRPr lang="zh-CN" altLang="en-US" sz="2800" b="1"/>
            </a:p>
          </p:txBody>
        </p:sp>
      </p:grpSp>
      <p:sp>
        <p:nvSpPr>
          <p:cNvPr id="28702" name="Text Box 32"/>
          <p:cNvSpPr>
            <a:spLocks noChangeArrowheads="1"/>
          </p:cNvSpPr>
          <p:nvPr/>
        </p:nvSpPr>
        <p:spPr bwMode="auto">
          <a:xfrm>
            <a:off x="684213" y="4581525"/>
            <a:ext cx="719931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、两位数除以一位数时，商要和被除数的个位对齐。</a:t>
            </a:r>
            <a:endParaRPr lang="zh-CN" altLang="en-US" sz="2800" b="1" dirty="0"/>
          </a:p>
        </p:txBody>
      </p:sp>
      <p:sp>
        <p:nvSpPr>
          <p:cNvPr id="28703" name="Text Box 33"/>
          <p:cNvSpPr>
            <a:spLocks noChangeArrowheads="1"/>
          </p:cNvSpPr>
          <p:nvPr/>
        </p:nvSpPr>
        <p:spPr bwMode="auto">
          <a:xfrm>
            <a:off x="684213" y="5446713"/>
            <a:ext cx="64325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、在用竖式算出商和余数后，还要记得</a:t>
            </a:r>
            <a:endParaRPr lang="zh-CN" altLang="en-US" sz="280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在横式后面把它们写出来。</a:t>
            </a:r>
            <a:endParaRPr lang="zh-CN" altLang="en-US" sz="2800" b="1"/>
          </a:p>
        </p:txBody>
      </p:sp>
      <p:sp>
        <p:nvSpPr>
          <p:cNvPr id="28704" name="Rectangle 34"/>
          <p:cNvSpPr>
            <a:spLocks noChangeArrowheads="1"/>
          </p:cNvSpPr>
          <p:nvPr/>
        </p:nvSpPr>
        <p:spPr bwMode="auto">
          <a:xfrm>
            <a:off x="3635375" y="1865313"/>
            <a:ext cx="3587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7" dur="500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2" dur="500"/>
                                        <p:tgtEl>
                                          <p:spTgt spid="28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2" dur="500"/>
                                        <p:tgtEl>
                                          <p:spTgt spid="28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52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57" dur="500"/>
                                        <p:tgtEl>
                                          <p:spTgt spid="28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6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2" dur="5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7" dur="5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ldLvl="0"/>
      <p:bldP spid="18457" grpId="0" animBg="1"/>
      <p:bldP spid="28702" grpId="0" bldLvl="0"/>
      <p:bldP spid="28703" grpId="0" bldLvl="0"/>
      <p:bldP spid="2870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9699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/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 Box 6"/>
          <p:cNvSpPr>
            <a:spLocks noChangeArrowheads="1"/>
          </p:cNvSpPr>
          <p:nvPr/>
        </p:nvSpPr>
        <p:spPr bwMode="auto">
          <a:xfrm>
            <a:off x="3384550" y="3238500"/>
            <a:ext cx="885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2 2</a:t>
            </a:r>
            <a:endParaRPr lang="zh-CN" altLang="en-US" sz="2800" b="1"/>
          </a:p>
        </p:txBody>
      </p:sp>
      <p:grpSp>
        <p:nvGrpSpPr>
          <p:cNvPr id="29702" name="Group 7"/>
          <p:cNvGrpSpPr/>
          <p:nvPr/>
        </p:nvGrpSpPr>
        <p:grpSpPr bwMode="auto">
          <a:xfrm>
            <a:off x="4105275" y="3197225"/>
            <a:ext cx="2932113" cy="701675"/>
            <a:chOff x="0" y="0"/>
            <a:chExt cx="1847" cy="442"/>
          </a:xfrm>
        </p:grpSpPr>
        <p:sp>
          <p:nvSpPr>
            <p:cNvPr id="29703" name="Line 8"/>
            <p:cNvSpPr>
              <a:spLocks noChangeShapeType="1"/>
            </p:cNvSpPr>
            <p:nvPr/>
          </p:nvSpPr>
          <p:spPr bwMode="auto">
            <a:xfrm>
              <a:off x="0" y="211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4" name="Text Box 9"/>
            <p:cNvSpPr>
              <a:spLocks noChangeArrowheads="1"/>
            </p:cNvSpPr>
            <p:nvPr/>
          </p:nvSpPr>
          <p:spPr bwMode="auto">
            <a:xfrm>
              <a:off x="771" y="0"/>
              <a:ext cx="107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被除数</a:t>
              </a:r>
              <a:endParaRPr lang="zh-CN" altLang="en-US" sz="2800" b="1"/>
            </a:p>
          </p:txBody>
        </p:sp>
      </p:grpSp>
      <p:grpSp>
        <p:nvGrpSpPr>
          <p:cNvPr id="29705" name="Group 10"/>
          <p:cNvGrpSpPr/>
          <p:nvPr/>
        </p:nvGrpSpPr>
        <p:grpSpPr bwMode="auto">
          <a:xfrm>
            <a:off x="3097213" y="3140075"/>
            <a:ext cx="1079500" cy="750888"/>
            <a:chOff x="0" y="0"/>
            <a:chExt cx="680" cy="473"/>
          </a:xfrm>
        </p:grpSpPr>
        <p:sp>
          <p:nvSpPr>
            <p:cNvPr id="29706" name="Line 11"/>
            <p:cNvSpPr>
              <a:spLocks noChangeShapeType="1"/>
            </p:cNvSpPr>
            <p:nvPr/>
          </p:nvSpPr>
          <p:spPr bwMode="auto">
            <a:xfrm>
              <a:off x="227" y="0"/>
              <a:ext cx="453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7" name="Freeform 12"/>
            <p:cNvSpPr>
              <a:spLocks noChangeArrowheads="1"/>
            </p:cNvSpPr>
            <p:nvPr/>
          </p:nvSpPr>
          <p:spPr bwMode="auto">
            <a:xfrm>
              <a:off x="0" y="19"/>
              <a:ext cx="227" cy="454"/>
            </a:xfrm>
            <a:custGeom>
              <a:avLst/>
              <a:gdLst>
                <a:gd name="T0" fmla="*/ 227 w 227"/>
                <a:gd name="T1" fmla="*/ 0 h 454"/>
                <a:gd name="T2" fmla="*/ 181 w 227"/>
                <a:gd name="T3" fmla="*/ 31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227" y="0"/>
                  </a:moveTo>
                  <a:cubicBezTo>
                    <a:pt x="223" y="121"/>
                    <a:pt x="219" y="242"/>
                    <a:pt x="181" y="317"/>
                  </a:cubicBezTo>
                  <a:cubicBezTo>
                    <a:pt x="143" y="392"/>
                    <a:pt x="30" y="431"/>
                    <a:pt x="0" y="45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/>
            </a:p>
          </p:txBody>
        </p:sp>
      </p:grpSp>
      <p:sp>
        <p:nvSpPr>
          <p:cNvPr id="29708" name="Text Box 13"/>
          <p:cNvSpPr>
            <a:spLocks noChangeArrowheads="1"/>
          </p:cNvSpPr>
          <p:nvPr/>
        </p:nvSpPr>
        <p:spPr bwMode="auto">
          <a:xfrm>
            <a:off x="2808288" y="3238500"/>
            <a:ext cx="4730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grpSp>
        <p:nvGrpSpPr>
          <p:cNvPr id="29709" name="Group 14"/>
          <p:cNvGrpSpPr/>
          <p:nvPr/>
        </p:nvGrpSpPr>
        <p:grpSpPr bwMode="auto">
          <a:xfrm>
            <a:off x="215900" y="3248025"/>
            <a:ext cx="2663825" cy="701675"/>
            <a:chOff x="0" y="0"/>
            <a:chExt cx="1678" cy="442"/>
          </a:xfrm>
        </p:grpSpPr>
        <p:sp>
          <p:nvSpPr>
            <p:cNvPr id="29710" name="Line 15"/>
            <p:cNvSpPr>
              <a:spLocks noChangeShapeType="1"/>
            </p:cNvSpPr>
            <p:nvPr/>
          </p:nvSpPr>
          <p:spPr bwMode="auto">
            <a:xfrm>
              <a:off x="907" y="180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Text Box 16"/>
            <p:cNvSpPr>
              <a:spLocks noChangeArrowheads="1"/>
            </p:cNvSpPr>
            <p:nvPr/>
          </p:nvSpPr>
          <p:spPr bwMode="auto">
            <a:xfrm>
              <a:off x="0" y="0"/>
              <a:ext cx="75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除数</a:t>
              </a:r>
              <a:endParaRPr lang="zh-CN" altLang="en-US" sz="2800" b="1"/>
            </a:p>
          </p:txBody>
        </p:sp>
      </p:grpSp>
      <p:sp>
        <p:nvSpPr>
          <p:cNvPr id="29712" name="Text Box 17"/>
          <p:cNvSpPr>
            <a:spLocks noChangeArrowheads="1"/>
          </p:cNvSpPr>
          <p:nvPr/>
        </p:nvSpPr>
        <p:spPr bwMode="auto">
          <a:xfrm>
            <a:off x="3492500" y="2420938"/>
            <a:ext cx="9715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 </a:t>
            </a: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grpSp>
        <p:nvGrpSpPr>
          <p:cNvPr id="29713" name="Group 18"/>
          <p:cNvGrpSpPr/>
          <p:nvPr/>
        </p:nvGrpSpPr>
        <p:grpSpPr bwMode="auto">
          <a:xfrm>
            <a:off x="4105275" y="2403475"/>
            <a:ext cx="1916113" cy="701675"/>
            <a:chOff x="0" y="0"/>
            <a:chExt cx="1207" cy="442"/>
          </a:xfrm>
        </p:grpSpPr>
        <p:sp>
          <p:nvSpPr>
            <p:cNvPr id="29714" name="Line 19"/>
            <p:cNvSpPr>
              <a:spLocks noChangeShapeType="1"/>
            </p:cNvSpPr>
            <p:nvPr/>
          </p:nvSpPr>
          <p:spPr bwMode="auto">
            <a:xfrm>
              <a:off x="0" y="211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Text Box 20"/>
            <p:cNvSpPr>
              <a:spLocks noChangeArrowheads="1"/>
            </p:cNvSpPr>
            <p:nvPr/>
          </p:nvSpPr>
          <p:spPr bwMode="auto">
            <a:xfrm>
              <a:off x="771" y="0"/>
              <a:ext cx="43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商</a:t>
              </a:r>
              <a:endParaRPr lang="zh-CN" altLang="en-US" sz="2800" b="1"/>
            </a:p>
          </p:txBody>
        </p:sp>
      </p:grpSp>
      <p:sp>
        <p:nvSpPr>
          <p:cNvPr id="29716" name="Text Box 21"/>
          <p:cNvSpPr>
            <a:spLocks noChangeArrowheads="1"/>
          </p:cNvSpPr>
          <p:nvPr/>
        </p:nvSpPr>
        <p:spPr bwMode="auto">
          <a:xfrm>
            <a:off x="3384550" y="3814763"/>
            <a:ext cx="8953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2 0</a:t>
            </a:r>
            <a:endParaRPr lang="zh-CN" altLang="en-US" sz="2800" b="1"/>
          </a:p>
        </p:txBody>
      </p:sp>
      <p:grpSp>
        <p:nvGrpSpPr>
          <p:cNvPr id="29717" name="Group 22"/>
          <p:cNvGrpSpPr/>
          <p:nvPr/>
        </p:nvGrpSpPr>
        <p:grpSpPr bwMode="auto">
          <a:xfrm>
            <a:off x="3943350" y="3814763"/>
            <a:ext cx="5033963" cy="701675"/>
            <a:chOff x="0" y="0"/>
            <a:chExt cx="3171" cy="442"/>
          </a:xfrm>
        </p:grpSpPr>
        <p:sp>
          <p:nvSpPr>
            <p:cNvPr id="29718" name="Line 23"/>
            <p:cNvSpPr>
              <a:spLocks noChangeShapeType="1"/>
            </p:cNvSpPr>
            <p:nvPr/>
          </p:nvSpPr>
          <p:spPr bwMode="auto">
            <a:xfrm>
              <a:off x="0" y="211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Text Box 24"/>
            <p:cNvSpPr>
              <a:spLocks noChangeArrowheads="1"/>
            </p:cNvSpPr>
            <p:nvPr/>
          </p:nvSpPr>
          <p:spPr bwMode="auto">
            <a:xfrm>
              <a:off x="771" y="0"/>
              <a:ext cx="240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除数</a:t>
              </a:r>
              <a:r>
                <a:rPr lang="en-US" altLang="zh-CN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4</a:t>
              </a:r>
              <a:r>
                <a:rPr lang="zh-CN" altLang="en-US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和商</a:t>
              </a:r>
              <a:r>
                <a:rPr lang="en-US" altLang="zh-CN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5</a:t>
              </a:r>
              <a:r>
                <a:rPr lang="zh-CN" altLang="en-US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的积</a:t>
              </a:r>
              <a:endParaRPr lang="zh-CN" altLang="en-US" sz="2800" b="1"/>
            </a:p>
          </p:txBody>
        </p:sp>
      </p:grpSp>
      <p:sp>
        <p:nvSpPr>
          <p:cNvPr id="29720" name="Line 25"/>
          <p:cNvSpPr>
            <a:spLocks noChangeShapeType="1"/>
          </p:cNvSpPr>
          <p:nvPr/>
        </p:nvSpPr>
        <p:spPr bwMode="auto">
          <a:xfrm>
            <a:off x="3240088" y="4437063"/>
            <a:ext cx="935037" cy="1587"/>
          </a:xfrm>
          <a:prstGeom prst="line">
            <a:avLst/>
          </a:prstGeom>
          <a:noFill/>
          <a:ln w="5715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1" name="Text Box 26"/>
          <p:cNvSpPr>
            <a:spLocks noChangeArrowheads="1"/>
          </p:cNvSpPr>
          <p:nvPr/>
        </p:nvSpPr>
        <p:spPr bwMode="auto">
          <a:xfrm>
            <a:off x="3635375" y="4533900"/>
            <a:ext cx="596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 b="1"/>
          </a:p>
        </p:txBody>
      </p:sp>
      <p:grpSp>
        <p:nvGrpSpPr>
          <p:cNvPr id="29722" name="Group 27"/>
          <p:cNvGrpSpPr/>
          <p:nvPr/>
        </p:nvGrpSpPr>
        <p:grpSpPr bwMode="auto">
          <a:xfrm>
            <a:off x="4032250" y="4535488"/>
            <a:ext cx="4097338" cy="701675"/>
            <a:chOff x="0" y="0"/>
            <a:chExt cx="2581" cy="442"/>
          </a:xfrm>
        </p:grpSpPr>
        <p:sp>
          <p:nvSpPr>
            <p:cNvPr id="29723" name="Line 28"/>
            <p:cNvSpPr>
              <a:spLocks noChangeShapeType="1"/>
            </p:cNvSpPr>
            <p:nvPr/>
          </p:nvSpPr>
          <p:spPr bwMode="auto">
            <a:xfrm>
              <a:off x="0" y="211"/>
              <a:ext cx="77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Text Box 29"/>
            <p:cNvSpPr>
              <a:spLocks noChangeArrowheads="1"/>
            </p:cNvSpPr>
            <p:nvPr/>
          </p:nvSpPr>
          <p:spPr bwMode="auto">
            <a:xfrm>
              <a:off x="771" y="0"/>
              <a:ext cx="181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22</a:t>
              </a:r>
              <a:r>
                <a:rPr lang="zh-CN" altLang="en-US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减</a:t>
              </a:r>
              <a:r>
                <a:rPr lang="en-US" altLang="zh-CN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20</a:t>
              </a:r>
              <a:r>
                <a:rPr lang="zh-CN" altLang="en-US" sz="40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的差</a:t>
              </a:r>
              <a:endParaRPr lang="zh-CN" altLang="en-US" sz="2800" b="1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30723" name="Group 12"/>
          <p:cNvGrpSpPr/>
          <p:nvPr/>
        </p:nvGrpSpPr>
        <p:grpSpPr bwMode="auto">
          <a:xfrm>
            <a:off x="900113" y="2133600"/>
            <a:ext cx="4464050" cy="2590800"/>
            <a:chOff x="0" y="0"/>
            <a:chExt cx="2812" cy="1632"/>
          </a:xfrm>
        </p:grpSpPr>
        <p:grpSp>
          <p:nvGrpSpPr>
            <p:cNvPr id="30724" name="Group 9"/>
            <p:cNvGrpSpPr/>
            <p:nvPr/>
          </p:nvGrpSpPr>
          <p:grpSpPr bwMode="auto">
            <a:xfrm>
              <a:off x="0" y="45"/>
              <a:ext cx="2585" cy="1390"/>
              <a:chOff x="0" y="0"/>
              <a:chExt cx="2585" cy="1390"/>
            </a:xfrm>
          </p:grpSpPr>
          <p:pic>
            <p:nvPicPr>
              <p:cNvPr id="30725" name="Picture 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0" y="0"/>
                <a:ext cx="2585" cy="1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26" name="Rectangle 8"/>
              <p:cNvSpPr>
                <a:spLocks noChangeArrowheads="1"/>
              </p:cNvSpPr>
              <p:nvPr/>
            </p:nvSpPr>
            <p:spPr bwMode="auto">
              <a:xfrm>
                <a:off x="589" y="63"/>
                <a:ext cx="409" cy="3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0727" name="Rectangle 11"/>
            <p:cNvSpPr>
              <a:spLocks noChangeArrowheads="1"/>
            </p:cNvSpPr>
            <p:nvPr/>
          </p:nvSpPr>
          <p:spPr bwMode="auto">
            <a:xfrm>
              <a:off x="1451" y="0"/>
              <a:ext cx="1361" cy="16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0728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易错提示</a:t>
            </a:r>
            <a:endParaRPr lang="zh-CN" altLang="en-US" sz="2800" b="1"/>
          </a:p>
        </p:txBody>
      </p:sp>
      <p:sp>
        <p:nvSpPr>
          <p:cNvPr id="30729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Text Box 5"/>
          <p:cNvSpPr>
            <a:spLocks noChangeArrowheads="1"/>
          </p:cNvSpPr>
          <p:nvPr/>
        </p:nvSpPr>
        <p:spPr bwMode="auto">
          <a:xfrm>
            <a:off x="1476375" y="2565400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0731" name="Text Box 6"/>
          <p:cNvSpPr>
            <a:spLocks noChangeArrowheads="1"/>
          </p:cNvSpPr>
          <p:nvPr/>
        </p:nvSpPr>
        <p:spPr bwMode="auto">
          <a:xfrm>
            <a:off x="1476375" y="3284538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 b="1"/>
          </a:p>
        </p:txBody>
      </p:sp>
      <p:sp>
        <p:nvSpPr>
          <p:cNvPr id="30732" name="Text Box 7"/>
          <p:cNvSpPr>
            <a:spLocks noChangeArrowheads="1"/>
          </p:cNvSpPr>
          <p:nvPr/>
        </p:nvSpPr>
        <p:spPr bwMode="auto">
          <a:xfrm>
            <a:off x="1908175" y="3259138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0733" name="Text Box 10"/>
          <p:cNvSpPr>
            <a:spLocks noChangeArrowheads="1"/>
          </p:cNvSpPr>
          <p:nvPr/>
        </p:nvSpPr>
        <p:spPr bwMode="auto">
          <a:xfrm>
            <a:off x="1908175" y="3763963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0734" name="Line 13"/>
          <p:cNvSpPr>
            <a:spLocks noChangeShapeType="1"/>
          </p:cNvSpPr>
          <p:nvPr/>
        </p:nvSpPr>
        <p:spPr bwMode="auto">
          <a:xfrm flipV="1">
            <a:off x="3635375" y="2997200"/>
            <a:ext cx="792163" cy="863600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5" name="Line 14"/>
          <p:cNvSpPr>
            <a:spLocks noChangeShapeType="1"/>
          </p:cNvSpPr>
          <p:nvPr/>
        </p:nvSpPr>
        <p:spPr bwMode="auto">
          <a:xfrm>
            <a:off x="3708400" y="2997200"/>
            <a:ext cx="647700" cy="936625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36" name="Picture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725" y="2924175"/>
            <a:ext cx="2125663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7" name="Text Box 16"/>
          <p:cNvSpPr>
            <a:spLocks noChangeArrowheads="1"/>
          </p:cNvSpPr>
          <p:nvPr/>
        </p:nvSpPr>
        <p:spPr bwMode="auto">
          <a:xfrm>
            <a:off x="6443663" y="3141663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0738" name="Text Box 17"/>
          <p:cNvSpPr>
            <a:spLocks noChangeArrowheads="1"/>
          </p:cNvSpPr>
          <p:nvPr/>
        </p:nvSpPr>
        <p:spPr bwMode="auto">
          <a:xfrm>
            <a:off x="5940425" y="4005263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 b="1"/>
          </a:p>
        </p:txBody>
      </p:sp>
      <p:sp>
        <p:nvSpPr>
          <p:cNvPr id="30739" name="Text Box 18"/>
          <p:cNvSpPr>
            <a:spLocks noChangeArrowheads="1"/>
          </p:cNvSpPr>
          <p:nvPr/>
        </p:nvSpPr>
        <p:spPr bwMode="auto">
          <a:xfrm>
            <a:off x="6372225" y="4005263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0740" name="Text Box 19"/>
          <p:cNvSpPr>
            <a:spLocks noChangeArrowheads="1"/>
          </p:cNvSpPr>
          <p:nvPr/>
        </p:nvSpPr>
        <p:spPr bwMode="auto">
          <a:xfrm>
            <a:off x="6443663" y="4581525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0741" name="Text Box 20"/>
          <p:cNvSpPr>
            <a:spLocks noChangeArrowheads="1"/>
          </p:cNvSpPr>
          <p:nvPr/>
        </p:nvSpPr>
        <p:spPr bwMode="auto">
          <a:xfrm>
            <a:off x="1331913" y="5340350"/>
            <a:ext cx="6229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计算时要认真，</a:t>
            </a:r>
            <a:r>
              <a:rPr lang="zh-CN" altLang="en-US" sz="2800" b="1">
                <a:solidFill>
                  <a:srgbClr val="FF00FF"/>
                </a:solidFill>
                <a:ea typeface="华文新魏" pitchFamily="2" charset="-122"/>
              </a:rPr>
              <a:t>商要对着被除数的个位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bldLvl="0"/>
      <p:bldP spid="30731" grpId="0" bldLvl="0"/>
      <p:bldP spid="30732" grpId="0" bldLvl="0"/>
      <p:bldP spid="30733" grpId="0" bldLvl="0"/>
      <p:bldP spid="30737" grpId="0" bldLvl="0"/>
      <p:bldP spid="30738" grpId="0" bldLvl="0"/>
      <p:bldP spid="30739" grpId="0" bldLvl="0"/>
      <p:bldP spid="30740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1747" name="AutoShape 5"/>
          <p:cNvSpPr>
            <a:spLocks noChangeArrowheads="1"/>
          </p:cNvSpPr>
          <p:nvPr/>
        </p:nvSpPr>
        <p:spPr bwMode="auto">
          <a:xfrm>
            <a:off x="5219700" y="1924050"/>
            <a:ext cx="2703513" cy="1152525"/>
          </a:xfrm>
          <a:prstGeom prst="cloudCallout">
            <a:avLst>
              <a:gd name="adj1" fmla="val 21981"/>
              <a:gd name="adj2" fmla="val 16776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CCFF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9900CC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这几题计算正确吗</a:t>
            </a:r>
            <a:r>
              <a:rPr lang="zh-CN" altLang="en-US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？</a:t>
            </a:r>
            <a:endParaRPr lang="zh-CN" altLang="en-US" sz="2800" b="1"/>
          </a:p>
        </p:txBody>
      </p:sp>
      <p:grpSp>
        <p:nvGrpSpPr>
          <p:cNvPr id="2" name="Group 6"/>
          <p:cNvGrpSpPr/>
          <p:nvPr/>
        </p:nvGrpSpPr>
        <p:grpSpPr bwMode="auto">
          <a:xfrm>
            <a:off x="1042988" y="1682750"/>
            <a:ext cx="1295400" cy="1727200"/>
            <a:chOff x="0" y="0"/>
            <a:chExt cx="816" cy="1088"/>
          </a:xfrm>
        </p:grpSpPr>
        <p:grpSp>
          <p:nvGrpSpPr>
            <p:cNvPr id="31749" name="Group 7"/>
            <p:cNvGrpSpPr/>
            <p:nvPr/>
          </p:nvGrpSpPr>
          <p:grpSpPr bwMode="auto">
            <a:xfrm>
              <a:off x="181" y="272"/>
              <a:ext cx="635" cy="227"/>
              <a:chOff x="0" y="0"/>
              <a:chExt cx="883" cy="272"/>
            </a:xfrm>
          </p:grpSpPr>
          <p:sp>
            <p:nvSpPr>
              <p:cNvPr id="31750" name="Arc 8"/>
              <p:cNvSpPr>
                <a:spLocks noChangeArrowheads="1"/>
              </p:cNvSpPr>
              <p:nvPr/>
            </p:nvSpPr>
            <p:spPr bwMode="auto">
              <a:xfrm flipV="1">
                <a:off x="0" y="4"/>
                <a:ext cx="158" cy="268"/>
              </a:xfrm>
              <a:custGeom>
                <a:avLst/>
                <a:gdLst>
                  <a:gd name="T0" fmla="*/ 0 w 25073"/>
                  <a:gd name="T1" fmla="*/ 281 h 31823"/>
                  <a:gd name="T2" fmla="*/ 3473 w 25073"/>
                  <a:gd name="T3" fmla="*/ 0 h 31823"/>
                  <a:gd name="T4" fmla="*/ 25073 w 25073"/>
                  <a:gd name="T5" fmla="*/ 21600 h 31823"/>
                  <a:gd name="T6" fmla="*/ 22500 w 25073"/>
                  <a:gd name="T7" fmla="*/ 31822 h 31823"/>
                  <a:gd name="T8" fmla="*/ 0 w 25073"/>
                  <a:gd name="T9" fmla="*/ 281 h 31823"/>
                  <a:gd name="T10" fmla="*/ 3473 w 25073"/>
                  <a:gd name="T11" fmla="*/ 0 h 31823"/>
                  <a:gd name="T12" fmla="*/ 25073 w 25073"/>
                  <a:gd name="T13" fmla="*/ 21600 h 31823"/>
                  <a:gd name="T14" fmla="*/ 22500 w 25073"/>
                  <a:gd name="T15" fmla="*/ 31822 h 31823"/>
                  <a:gd name="T16" fmla="*/ 3473 w 25073"/>
                  <a:gd name="T17" fmla="*/ 21600 h 31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73" h="31823" fill="none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</a:path>
                  <a:path w="25073" h="31823" stroke="0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  <a:lnTo>
                      <a:pt x="3473" y="2160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/>
              </a:p>
            </p:txBody>
          </p:sp>
          <p:sp>
            <p:nvSpPr>
              <p:cNvPr id="31751" name="Line 9"/>
              <p:cNvSpPr>
                <a:spLocks noChangeShapeType="1"/>
              </p:cNvSpPr>
              <p:nvPr/>
            </p:nvSpPr>
            <p:spPr bwMode="auto">
              <a:xfrm>
                <a:off x="112" y="0"/>
                <a:ext cx="771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52" name="Text Box 10"/>
            <p:cNvSpPr>
              <a:spLocks noChangeArrowheads="1"/>
            </p:cNvSpPr>
            <p:nvPr/>
          </p:nvSpPr>
          <p:spPr bwMode="auto">
            <a:xfrm>
              <a:off x="317" y="272"/>
              <a:ext cx="49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1  7</a:t>
              </a:r>
              <a:endParaRPr lang="zh-CN" altLang="en-US" sz="2800" b="1"/>
            </a:p>
          </p:txBody>
        </p:sp>
        <p:sp>
          <p:nvSpPr>
            <p:cNvPr id="31753" name="Text Box 11"/>
            <p:cNvSpPr>
              <a:spLocks noChangeArrowheads="1"/>
            </p:cNvSpPr>
            <p:nvPr/>
          </p:nvSpPr>
          <p:spPr bwMode="auto">
            <a:xfrm>
              <a:off x="317" y="499"/>
              <a:ext cx="49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1  2</a:t>
              </a:r>
              <a:endParaRPr lang="zh-CN" altLang="en-US" sz="2800" b="1"/>
            </a:p>
          </p:txBody>
        </p:sp>
        <p:sp>
          <p:nvSpPr>
            <p:cNvPr id="31754" name="Text Box 12"/>
            <p:cNvSpPr>
              <a:spLocks noChangeArrowheads="1"/>
            </p:cNvSpPr>
            <p:nvPr/>
          </p:nvSpPr>
          <p:spPr bwMode="auto">
            <a:xfrm>
              <a:off x="0" y="227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3</a:t>
              </a:r>
              <a:endParaRPr lang="zh-CN" altLang="en-US" sz="2800" b="1"/>
            </a:p>
          </p:txBody>
        </p:sp>
        <p:sp>
          <p:nvSpPr>
            <p:cNvPr id="31755" name="Text Box 13"/>
            <p:cNvSpPr>
              <a:spLocks noChangeArrowheads="1"/>
            </p:cNvSpPr>
            <p:nvPr/>
          </p:nvSpPr>
          <p:spPr bwMode="auto">
            <a:xfrm>
              <a:off x="544" y="0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4</a:t>
              </a:r>
              <a:endParaRPr lang="zh-CN" altLang="en-US" sz="2800" b="1"/>
            </a:p>
          </p:txBody>
        </p:sp>
        <p:sp>
          <p:nvSpPr>
            <p:cNvPr id="31756" name="Line 14"/>
            <p:cNvSpPr>
              <a:spLocks noChangeShapeType="1"/>
            </p:cNvSpPr>
            <p:nvPr/>
          </p:nvSpPr>
          <p:spPr bwMode="auto">
            <a:xfrm>
              <a:off x="181" y="771"/>
              <a:ext cx="635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Text Box 15"/>
            <p:cNvSpPr>
              <a:spLocks noChangeArrowheads="1"/>
            </p:cNvSpPr>
            <p:nvPr/>
          </p:nvSpPr>
          <p:spPr bwMode="auto">
            <a:xfrm>
              <a:off x="499" y="800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5</a:t>
              </a:r>
              <a:endParaRPr lang="zh-CN" altLang="en-US" sz="2800" b="1"/>
            </a:p>
          </p:txBody>
        </p:sp>
      </p:grpSp>
      <p:grpSp>
        <p:nvGrpSpPr>
          <p:cNvPr id="4" name="Group 16"/>
          <p:cNvGrpSpPr/>
          <p:nvPr/>
        </p:nvGrpSpPr>
        <p:grpSpPr bwMode="auto">
          <a:xfrm>
            <a:off x="3779838" y="2544763"/>
            <a:ext cx="1295400" cy="1727200"/>
            <a:chOff x="0" y="0"/>
            <a:chExt cx="816" cy="1088"/>
          </a:xfrm>
        </p:grpSpPr>
        <p:grpSp>
          <p:nvGrpSpPr>
            <p:cNvPr id="31759" name="Group 17"/>
            <p:cNvGrpSpPr/>
            <p:nvPr/>
          </p:nvGrpSpPr>
          <p:grpSpPr bwMode="auto">
            <a:xfrm>
              <a:off x="181" y="272"/>
              <a:ext cx="635" cy="227"/>
              <a:chOff x="0" y="0"/>
              <a:chExt cx="883" cy="272"/>
            </a:xfrm>
          </p:grpSpPr>
          <p:sp>
            <p:nvSpPr>
              <p:cNvPr id="31760" name="Arc 18"/>
              <p:cNvSpPr>
                <a:spLocks noChangeArrowheads="1"/>
              </p:cNvSpPr>
              <p:nvPr/>
            </p:nvSpPr>
            <p:spPr bwMode="auto">
              <a:xfrm flipV="1">
                <a:off x="0" y="4"/>
                <a:ext cx="158" cy="268"/>
              </a:xfrm>
              <a:custGeom>
                <a:avLst/>
                <a:gdLst>
                  <a:gd name="T0" fmla="*/ 0 w 25073"/>
                  <a:gd name="T1" fmla="*/ 281 h 31823"/>
                  <a:gd name="T2" fmla="*/ 3473 w 25073"/>
                  <a:gd name="T3" fmla="*/ 0 h 31823"/>
                  <a:gd name="T4" fmla="*/ 25073 w 25073"/>
                  <a:gd name="T5" fmla="*/ 21600 h 31823"/>
                  <a:gd name="T6" fmla="*/ 22500 w 25073"/>
                  <a:gd name="T7" fmla="*/ 31822 h 31823"/>
                  <a:gd name="T8" fmla="*/ 0 w 25073"/>
                  <a:gd name="T9" fmla="*/ 281 h 31823"/>
                  <a:gd name="T10" fmla="*/ 3473 w 25073"/>
                  <a:gd name="T11" fmla="*/ 0 h 31823"/>
                  <a:gd name="T12" fmla="*/ 25073 w 25073"/>
                  <a:gd name="T13" fmla="*/ 21600 h 31823"/>
                  <a:gd name="T14" fmla="*/ 22500 w 25073"/>
                  <a:gd name="T15" fmla="*/ 31822 h 31823"/>
                  <a:gd name="T16" fmla="*/ 3473 w 25073"/>
                  <a:gd name="T17" fmla="*/ 21600 h 31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73" h="31823" fill="none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</a:path>
                  <a:path w="25073" h="31823" stroke="0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  <a:lnTo>
                      <a:pt x="3473" y="2160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/>
              </a:p>
            </p:txBody>
          </p:sp>
          <p:sp>
            <p:nvSpPr>
              <p:cNvPr id="31761" name="Line 19"/>
              <p:cNvSpPr>
                <a:spLocks noChangeShapeType="1"/>
              </p:cNvSpPr>
              <p:nvPr/>
            </p:nvSpPr>
            <p:spPr bwMode="auto">
              <a:xfrm>
                <a:off x="112" y="0"/>
                <a:ext cx="771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62" name="Text Box 20"/>
            <p:cNvSpPr>
              <a:spLocks noChangeArrowheads="1"/>
            </p:cNvSpPr>
            <p:nvPr/>
          </p:nvSpPr>
          <p:spPr bwMode="auto">
            <a:xfrm>
              <a:off x="317" y="272"/>
              <a:ext cx="49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1  3</a:t>
              </a:r>
              <a:endParaRPr lang="zh-CN" altLang="en-US" sz="2800" b="1"/>
            </a:p>
          </p:txBody>
        </p:sp>
        <p:sp>
          <p:nvSpPr>
            <p:cNvPr id="31763" name="Text Box 21"/>
            <p:cNvSpPr>
              <a:spLocks noChangeArrowheads="1"/>
            </p:cNvSpPr>
            <p:nvPr/>
          </p:nvSpPr>
          <p:spPr bwMode="auto">
            <a:xfrm>
              <a:off x="317" y="499"/>
              <a:ext cx="49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1  2</a:t>
              </a:r>
              <a:endParaRPr lang="zh-CN" altLang="en-US" sz="2800" b="1"/>
            </a:p>
          </p:txBody>
        </p:sp>
        <p:sp>
          <p:nvSpPr>
            <p:cNvPr id="31764" name="Text Box 22"/>
            <p:cNvSpPr>
              <a:spLocks noChangeArrowheads="1"/>
            </p:cNvSpPr>
            <p:nvPr/>
          </p:nvSpPr>
          <p:spPr bwMode="auto">
            <a:xfrm>
              <a:off x="0" y="227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2</a:t>
              </a:r>
              <a:endParaRPr lang="zh-CN" altLang="en-US" sz="2800" b="1"/>
            </a:p>
          </p:txBody>
        </p:sp>
        <p:sp>
          <p:nvSpPr>
            <p:cNvPr id="31765" name="Text Box 23"/>
            <p:cNvSpPr>
              <a:spLocks noChangeArrowheads="1"/>
            </p:cNvSpPr>
            <p:nvPr/>
          </p:nvSpPr>
          <p:spPr bwMode="auto">
            <a:xfrm>
              <a:off x="544" y="0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6</a:t>
              </a:r>
              <a:endParaRPr lang="zh-CN" altLang="en-US" sz="2800" b="1"/>
            </a:p>
          </p:txBody>
        </p:sp>
        <p:sp>
          <p:nvSpPr>
            <p:cNvPr id="31766" name="Line 24"/>
            <p:cNvSpPr>
              <a:spLocks noChangeShapeType="1"/>
            </p:cNvSpPr>
            <p:nvPr/>
          </p:nvSpPr>
          <p:spPr bwMode="auto">
            <a:xfrm>
              <a:off x="181" y="771"/>
              <a:ext cx="635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Text Box 25"/>
            <p:cNvSpPr>
              <a:spLocks noChangeArrowheads="1"/>
            </p:cNvSpPr>
            <p:nvPr/>
          </p:nvSpPr>
          <p:spPr bwMode="auto">
            <a:xfrm>
              <a:off x="499" y="800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</a:t>
              </a:r>
              <a:endParaRPr lang="zh-CN" altLang="en-US" sz="2800" b="1"/>
            </a:p>
          </p:txBody>
        </p:sp>
      </p:grpSp>
      <p:grpSp>
        <p:nvGrpSpPr>
          <p:cNvPr id="6" name="Group 26"/>
          <p:cNvGrpSpPr/>
          <p:nvPr/>
        </p:nvGrpSpPr>
        <p:grpSpPr bwMode="auto">
          <a:xfrm>
            <a:off x="2124075" y="4076700"/>
            <a:ext cx="1295400" cy="1727200"/>
            <a:chOff x="0" y="0"/>
            <a:chExt cx="816" cy="1088"/>
          </a:xfrm>
        </p:grpSpPr>
        <p:grpSp>
          <p:nvGrpSpPr>
            <p:cNvPr id="31769" name="Group 27"/>
            <p:cNvGrpSpPr/>
            <p:nvPr/>
          </p:nvGrpSpPr>
          <p:grpSpPr bwMode="auto">
            <a:xfrm>
              <a:off x="181" y="272"/>
              <a:ext cx="635" cy="227"/>
              <a:chOff x="0" y="0"/>
              <a:chExt cx="883" cy="272"/>
            </a:xfrm>
          </p:grpSpPr>
          <p:sp>
            <p:nvSpPr>
              <p:cNvPr id="31770" name="Arc 28"/>
              <p:cNvSpPr>
                <a:spLocks noChangeArrowheads="1"/>
              </p:cNvSpPr>
              <p:nvPr/>
            </p:nvSpPr>
            <p:spPr bwMode="auto">
              <a:xfrm flipV="1">
                <a:off x="0" y="4"/>
                <a:ext cx="158" cy="268"/>
              </a:xfrm>
              <a:custGeom>
                <a:avLst/>
                <a:gdLst>
                  <a:gd name="T0" fmla="*/ 0 w 25073"/>
                  <a:gd name="T1" fmla="*/ 281 h 31823"/>
                  <a:gd name="T2" fmla="*/ 3473 w 25073"/>
                  <a:gd name="T3" fmla="*/ 0 h 31823"/>
                  <a:gd name="T4" fmla="*/ 25073 w 25073"/>
                  <a:gd name="T5" fmla="*/ 21600 h 31823"/>
                  <a:gd name="T6" fmla="*/ 22500 w 25073"/>
                  <a:gd name="T7" fmla="*/ 31822 h 31823"/>
                  <a:gd name="T8" fmla="*/ 0 w 25073"/>
                  <a:gd name="T9" fmla="*/ 281 h 31823"/>
                  <a:gd name="T10" fmla="*/ 3473 w 25073"/>
                  <a:gd name="T11" fmla="*/ 0 h 31823"/>
                  <a:gd name="T12" fmla="*/ 25073 w 25073"/>
                  <a:gd name="T13" fmla="*/ 21600 h 31823"/>
                  <a:gd name="T14" fmla="*/ 22500 w 25073"/>
                  <a:gd name="T15" fmla="*/ 31822 h 31823"/>
                  <a:gd name="T16" fmla="*/ 3473 w 25073"/>
                  <a:gd name="T17" fmla="*/ 21600 h 31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73" h="31823" fill="none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</a:path>
                  <a:path w="25073" h="31823" stroke="0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  <a:lnTo>
                      <a:pt x="3473" y="2160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/>
              </a:p>
            </p:txBody>
          </p:sp>
          <p:sp>
            <p:nvSpPr>
              <p:cNvPr id="31771" name="Line 29"/>
              <p:cNvSpPr>
                <a:spLocks noChangeShapeType="1"/>
              </p:cNvSpPr>
              <p:nvPr/>
            </p:nvSpPr>
            <p:spPr bwMode="auto">
              <a:xfrm>
                <a:off x="112" y="0"/>
                <a:ext cx="771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772" name="Text Box 30"/>
            <p:cNvSpPr>
              <a:spLocks noChangeArrowheads="1"/>
            </p:cNvSpPr>
            <p:nvPr/>
          </p:nvSpPr>
          <p:spPr bwMode="auto">
            <a:xfrm>
              <a:off x="317" y="272"/>
              <a:ext cx="49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1  8</a:t>
              </a:r>
              <a:endParaRPr lang="zh-CN" altLang="en-US" sz="2800" b="1"/>
            </a:p>
          </p:txBody>
        </p:sp>
        <p:sp>
          <p:nvSpPr>
            <p:cNvPr id="31773" name="Text Box 31"/>
            <p:cNvSpPr>
              <a:spLocks noChangeArrowheads="1"/>
            </p:cNvSpPr>
            <p:nvPr/>
          </p:nvSpPr>
          <p:spPr bwMode="auto">
            <a:xfrm>
              <a:off x="317" y="499"/>
              <a:ext cx="49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1  5</a:t>
              </a:r>
              <a:endParaRPr lang="zh-CN" altLang="en-US" sz="2800" b="1"/>
            </a:p>
          </p:txBody>
        </p:sp>
        <p:sp>
          <p:nvSpPr>
            <p:cNvPr id="31774" name="Text Box 32"/>
            <p:cNvSpPr>
              <a:spLocks noChangeArrowheads="1"/>
            </p:cNvSpPr>
            <p:nvPr/>
          </p:nvSpPr>
          <p:spPr bwMode="auto">
            <a:xfrm>
              <a:off x="0" y="227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3</a:t>
              </a:r>
              <a:endParaRPr lang="zh-CN" altLang="en-US" sz="2800" b="1"/>
            </a:p>
          </p:txBody>
        </p:sp>
        <p:sp>
          <p:nvSpPr>
            <p:cNvPr id="31775" name="Text Box 33"/>
            <p:cNvSpPr>
              <a:spLocks noChangeArrowheads="1"/>
            </p:cNvSpPr>
            <p:nvPr/>
          </p:nvSpPr>
          <p:spPr bwMode="auto">
            <a:xfrm>
              <a:off x="544" y="0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5</a:t>
              </a:r>
              <a:endParaRPr lang="zh-CN" altLang="en-US" sz="2800" b="1"/>
            </a:p>
          </p:txBody>
        </p:sp>
        <p:sp>
          <p:nvSpPr>
            <p:cNvPr id="31776" name="Line 34"/>
            <p:cNvSpPr>
              <a:spLocks noChangeShapeType="1"/>
            </p:cNvSpPr>
            <p:nvPr/>
          </p:nvSpPr>
          <p:spPr bwMode="auto">
            <a:xfrm>
              <a:off x="181" y="771"/>
              <a:ext cx="635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7" name="Text Box 35"/>
            <p:cNvSpPr>
              <a:spLocks noChangeArrowheads="1"/>
            </p:cNvSpPr>
            <p:nvPr/>
          </p:nvSpPr>
          <p:spPr bwMode="auto">
            <a:xfrm>
              <a:off x="499" y="800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3</a:t>
              </a:r>
              <a:endParaRPr lang="zh-CN" altLang="en-US" sz="2800" b="1"/>
            </a:p>
          </p:txBody>
        </p:sp>
      </p:grpSp>
      <p:sp>
        <p:nvSpPr>
          <p:cNvPr id="31778" name="Text Box 36"/>
          <p:cNvSpPr>
            <a:spLocks noChangeArrowheads="1"/>
          </p:cNvSpPr>
          <p:nvPr/>
        </p:nvSpPr>
        <p:spPr bwMode="auto">
          <a:xfrm>
            <a:off x="4645025" y="3409950"/>
            <a:ext cx="1150938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600" b="1">
                <a:solidFill>
                  <a:srgbClr val="FF505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√</a:t>
            </a:r>
            <a:endParaRPr lang="zh-CN" altLang="en-US" sz="2800" b="1"/>
          </a:p>
        </p:txBody>
      </p:sp>
      <p:sp>
        <p:nvSpPr>
          <p:cNvPr id="31779" name="Text Box 37"/>
          <p:cNvSpPr>
            <a:spLocks noChangeArrowheads="1"/>
          </p:cNvSpPr>
          <p:nvPr/>
        </p:nvSpPr>
        <p:spPr bwMode="auto">
          <a:xfrm>
            <a:off x="3114675" y="5160963"/>
            <a:ext cx="1023938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505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×</a:t>
            </a:r>
            <a:endParaRPr lang="zh-CN" altLang="en-US" sz="2800" b="1"/>
          </a:p>
        </p:txBody>
      </p:sp>
      <p:sp>
        <p:nvSpPr>
          <p:cNvPr id="31780" name="Text Box 38"/>
          <p:cNvSpPr>
            <a:spLocks noChangeArrowheads="1"/>
          </p:cNvSpPr>
          <p:nvPr/>
        </p:nvSpPr>
        <p:spPr bwMode="auto">
          <a:xfrm>
            <a:off x="1908175" y="2784475"/>
            <a:ext cx="1023938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6600" b="1">
                <a:solidFill>
                  <a:srgbClr val="FF505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×</a:t>
            </a:r>
            <a:endParaRPr lang="zh-CN" altLang="en-US" sz="2800" b="1"/>
          </a:p>
        </p:txBody>
      </p:sp>
      <p:grpSp>
        <p:nvGrpSpPr>
          <p:cNvPr id="8" name="Group 39"/>
          <p:cNvGrpSpPr/>
          <p:nvPr/>
        </p:nvGrpSpPr>
        <p:grpSpPr bwMode="auto">
          <a:xfrm>
            <a:off x="2843213" y="908050"/>
            <a:ext cx="3024187" cy="519113"/>
            <a:chOff x="0" y="0"/>
            <a:chExt cx="1905" cy="327"/>
          </a:xfrm>
        </p:grpSpPr>
        <p:sp>
          <p:nvSpPr>
            <p:cNvPr id="31782" name="Text Box 40"/>
            <p:cNvSpPr>
              <a:spLocks noChangeArrowheads="1"/>
            </p:cNvSpPr>
            <p:nvPr/>
          </p:nvSpPr>
          <p:spPr bwMode="auto">
            <a:xfrm>
              <a:off x="0" y="0"/>
              <a:ext cx="190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3333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　　粗心马大哈　</a:t>
              </a:r>
              <a:endParaRPr lang="zh-CN" altLang="en-US" sz="2800" b="1"/>
            </a:p>
          </p:txBody>
        </p:sp>
        <p:sp>
          <p:nvSpPr>
            <p:cNvPr id="31783" name="Oval 41"/>
            <p:cNvSpPr>
              <a:spLocks noChangeArrowheads="1"/>
            </p:cNvSpPr>
            <p:nvPr/>
          </p:nvSpPr>
          <p:spPr bwMode="auto">
            <a:xfrm>
              <a:off x="272" y="91"/>
              <a:ext cx="182" cy="182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rgbClr val="66CCFF"/>
              </a:solidFill>
              <a:bevel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1784" name="Oval 42"/>
            <p:cNvSpPr>
              <a:spLocks noChangeArrowheads="1"/>
            </p:cNvSpPr>
            <p:nvPr/>
          </p:nvSpPr>
          <p:spPr bwMode="auto">
            <a:xfrm>
              <a:off x="1678" y="91"/>
              <a:ext cx="182" cy="182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rgbClr val="66CCFF"/>
              </a:solidFill>
              <a:bevel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1785" name="AutoShape 43"/>
          <p:cNvSpPr>
            <a:spLocks noChangeArrowheads="1"/>
          </p:cNvSpPr>
          <p:nvPr/>
        </p:nvSpPr>
        <p:spPr bwMode="auto">
          <a:xfrm>
            <a:off x="4716463" y="4076700"/>
            <a:ext cx="3887787" cy="2232025"/>
          </a:xfrm>
          <a:prstGeom prst="irregularSeal2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CC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一定要细心！</a:t>
            </a:r>
            <a:endParaRPr lang="zh-CN" altLang="en-US" sz="2800" b="1"/>
          </a:p>
        </p:txBody>
      </p:sp>
      <p:sp>
        <p:nvSpPr>
          <p:cNvPr id="31786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易错提示</a:t>
            </a:r>
            <a:endParaRPr lang="zh-CN" altLang="en-US" sz="2800" b="1"/>
          </a:p>
        </p:txBody>
      </p:sp>
      <p:sp>
        <p:nvSpPr>
          <p:cNvPr id="31787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2" dur="5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/>
      <p:bldP spid="31778" grpId="0" bldLvl="0"/>
      <p:bldP spid="31780" grpId="0" bldLvl="0"/>
      <p:bldP spid="31785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2771" name="同侧圆角矩形 4"/>
          <p:cNvSpPr>
            <a:spLocks noChangeArrowheads="1"/>
          </p:cNvSpPr>
          <p:nvPr/>
        </p:nvSpPr>
        <p:spPr bwMode="auto">
          <a:xfrm>
            <a:off x="755650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 dirty="0"/>
          </a:p>
        </p:txBody>
      </p:sp>
      <p:sp>
        <p:nvSpPr>
          <p:cNvPr id="32772" name="直线连接符 21"/>
          <p:cNvSpPr>
            <a:spLocks noChangeShapeType="1"/>
          </p:cNvSpPr>
          <p:nvPr/>
        </p:nvSpPr>
        <p:spPr bwMode="auto">
          <a:xfrm flipV="1">
            <a:off x="755650" y="1341438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Text Box 17"/>
          <p:cNvSpPr>
            <a:spLocks noChangeArrowheads="1"/>
          </p:cNvSpPr>
          <p:nvPr/>
        </p:nvSpPr>
        <p:spPr bwMode="auto">
          <a:xfrm>
            <a:off x="769938" y="1690688"/>
            <a:ext cx="72580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只兔子平均住在下面的兔笼里，每个兔笼住（          ）只，还剩（       ）只。</a:t>
            </a:r>
            <a:endParaRPr lang="zh-CN" altLang="en-US" sz="2800" b="1" dirty="0"/>
          </a:p>
        </p:txBody>
      </p:sp>
      <p:pic>
        <p:nvPicPr>
          <p:cNvPr id="32774" name="Picture 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3484563"/>
            <a:ext cx="71818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709863"/>
            <a:ext cx="59721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Text Box 21"/>
          <p:cNvSpPr>
            <a:spLocks noChangeArrowheads="1"/>
          </p:cNvSpPr>
          <p:nvPr/>
        </p:nvSpPr>
        <p:spPr bwMode="auto">
          <a:xfrm>
            <a:off x="1354138" y="2871788"/>
            <a:ext cx="53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43</a:t>
            </a:r>
            <a:endParaRPr lang="zh-CN" altLang="en-US" sz="2800" b="1"/>
          </a:p>
        </p:txBody>
      </p:sp>
      <p:sp>
        <p:nvSpPr>
          <p:cNvPr id="32777" name="Text Box 22"/>
          <p:cNvSpPr>
            <a:spLocks noChangeArrowheads="1"/>
          </p:cNvSpPr>
          <p:nvPr/>
        </p:nvSpPr>
        <p:spPr bwMode="auto">
          <a:xfrm>
            <a:off x="1946275" y="2825750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÷</a:t>
            </a:r>
            <a:endParaRPr lang="zh-CN" altLang="en-US" sz="2800" b="1"/>
          </a:p>
        </p:txBody>
      </p:sp>
      <p:sp>
        <p:nvSpPr>
          <p:cNvPr id="32778" name="Text Box 23"/>
          <p:cNvSpPr>
            <a:spLocks noChangeArrowheads="1"/>
          </p:cNvSpPr>
          <p:nvPr/>
        </p:nvSpPr>
        <p:spPr bwMode="auto">
          <a:xfrm>
            <a:off x="2424113" y="2895600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2779" name="Text Box 24"/>
          <p:cNvSpPr>
            <a:spLocks noChangeArrowheads="1"/>
          </p:cNvSpPr>
          <p:nvPr/>
        </p:nvSpPr>
        <p:spPr bwMode="auto">
          <a:xfrm>
            <a:off x="3275013" y="2852738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 b="1"/>
          </a:p>
        </p:txBody>
      </p:sp>
      <p:sp>
        <p:nvSpPr>
          <p:cNvPr id="32780" name="Text Box 25"/>
          <p:cNvSpPr>
            <a:spLocks noChangeArrowheads="1"/>
          </p:cNvSpPr>
          <p:nvPr/>
        </p:nvSpPr>
        <p:spPr bwMode="auto">
          <a:xfrm>
            <a:off x="5580063" y="2860675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 b="1"/>
          </a:p>
        </p:txBody>
      </p:sp>
      <p:sp>
        <p:nvSpPr>
          <p:cNvPr id="32781" name="Text Box 26"/>
          <p:cNvSpPr>
            <a:spLocks noChangeArrowheads="1"/>
          </p:cNvSpPr>
          <p:nvPr/>
        </p:nvSpPr>
        <p:spPr bwMode="auto">
          <a:xfrm>
            <a:off x="2266950" y="2205038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 b="1"/>
          </a:p>
        </p:txBody>
      </p:sp>
      <p:sp>
        <p:nvSpPr>
          <p:cNvPr id="32782" name="Text Box 27"/>
          <p:cNvSpPr>
            <a:spLocks noChangeArrowheads="1"/>
          </p:cNvSpPr>
          <p:nvPr/>
        </p:nvSpPr>
        <p:spPr bwMode="auto">
          <a:xfrm>
            <a:off x="5003800" y="2133600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bldLvl="0"/>
      <p:bldP spid="32777" grpId="0" bldLvl="0"/>
      <p:bldP spid="32778" grpId="0" bldLvl="0"/>
      <p:bldP spid="32779" grpId="0" bldLvl="0"/>
      <p:bldP spid="32780" grpId="0" bldLvl="0"/>
      <p:bldP spid="32781" grpId="0" bldLvl="0"/>
      <p:bldP spid="32782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379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 dirty="0"/>
          </a:p>
        </p:txBody>
      </p:sp>
      <p:sp>
        <p:nvSpPr>
          <p:cNvPr id="3379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Text Box 19"/>
          <p:cNvSpPr>
            <a:spLocks noChangeArrowheads="1"/>
          </p:cNvSpPr>
          <p:nvPr/>
        </p:nvSpPr>
        <p:spPr bwMode="auto">
          <a:xfrm>
            <a:off x="611188" y="1916113"/>
            <a:ext cx="676751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2)43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只兔子，如果每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只住一个兔笼，能住满（     ）个兔笼，还剩（      ）只</a:t>
            </a:r>
            <a:endParaRPr lang="zh-CN" altLang="en-US" sz="2800" b="1" dirty="0"/>
          </a:p>
        </p:txBody>
      </p:sp>
      <p:pic>
        <p:nvPicPr>
          <p:cNvPr id="33798" name="Picture 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0" y="3141663"/>
            <a:ext cx="589597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3933825"/>
            <a:ext cx="6245225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Text Box 22"/>
          <p:cNvSpPr>
            <a:spLocks noChangeArrowheads="1"/>
          </p:cNvSpPr>
          <p:nvPr/>
        </p:nvSpPr>
        <p:spPr bwMode="auto">
          <a:xfrm>
            <a:off x="1698625" y="3270250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÷</a:t>
            </a:r>
            <a:endParaRPr lang="zh-CN" altLang="en-US" sz="2800" b="1"/>
          </a:p>
        </p:txBody>
      </p:sp>
      <p:sp>
        <p:nvSpPr>
          <p:cNvPr id="33801" name="Text Box 23"/>
          <p:cNvSpPr>
            <a:spLocks noChangeArrowheads="1"/>
          </p:cNvSpPr>
          <p:nvPr/>
        </p:nvSpPr>
        <p:spPr bwMode="auto">
          <a:xfrm>
            <a:off x="1123950" y="3289300"/>
            <a:ext cx="53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43</a:t>
            </a:r>
            <a:endParaRPr lang="zh-CN" altLang="en-US" sz="2800" b="1"/>
          </a:p>
        </p:txBody>
      </p:sp>
      <p:sp>
        <p:nvSpPr>
          <p:cNvPr id="33802" name="Text Box 24"/>
          <p:cNvSpPr>
            <a:spLocks noChangeArrowheads="1"/>
          </p:cNvSpPr>
          <p:nvPr/>
        </p:nvSpPr>
        <p:spPr bwMode="auto">
          <a:xfrm>
            <a:off x="2195513" y="3284538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endParaRPr lang="zh-CN" altLang="en-US" sz="2800" b="1"/>
          </a:p>
        </p:txBody>
      </p:sp>
      <p:sp>
        <p:nvSpPr>
          <p:cNvPr id="33803" name="Text Box 25"/>
          <p:cNvSpPr>
            <a:spLocks noChangeArrowheads="1"/>
          </p:cNvSpPr>
          <p:nvPr/>
        </p:nvSpPr>
        <p:spPr bwMode="auto">
          <a:xfrm>
            <a:off x="3059113" y="3284538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endParaRPr lang="zh-CN" altLang="en-US" sz="2800" b="1"/>
          </a:p>
        </p:txBody>
      </p:sp>
      <p:sp>
        <p:nvSpPr>
          <p:cNvPr id="33804" name="Text Box 26"/>
          <p:cNvSpPr>
            <a:spLocks noChangeArrowheads="1"/>
          </p:cNvSpPr>
          <p:nvPr/>
        </p:nvSpPr>
        <p:spPr bwMode="auto">
          <a:xfrm>
            <a:off x="5364163" y="3284538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 b="1"/>
          </a:p>
        </p:txBody>
      </p:sp>
      <p:sp>
        <p:nvSpPr>
          <p:cNvPr id="33805" name="Text Box 27"/>
          <p:cNvSpPr>
            <a:spLocks noChangeArrowheads="1"/>
          </p:cNvSpPr>
          <p:nvPr/>
        </p:nvSpPr>
        <p:spPr bwMode="auto">
          <a:xfrm>
            <a:off x="1835150" y="2420938"/>
            <a:ext cx="357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endParaRPr lang="zh-CN" altLang="en-US" sz="2800" b="1"/>
          </a:p>
        </p:txBody>
      </p:sp>
      <p:sp>
        <p:nvSpPr>
          <p:cNvPr id="33806" name="Text Box 28"/>
          <p:cNvSpPr>
            <a:spLocks noChangeArrowheads="1"/>
          </p:cNvSpPr>
          <p:nvPr/>
        </p:nvSpPr>
        <p:spPr bwMode="auto">
          <a:xfrm>
            <a:off x="5148263" y="2420938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2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7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bldLvl="0"/>
      <p:bldP spid="33801" grpId="0" bldLvl="0"/>
      <p:bldP spid="33802" grpId="0" bldLvl="0"/>
      <p:bldP spid="33803" grpId="0" bldLvl="0"/>
      <p:bldP spid="33804" grpId="0" bldLvl="0"/>
      <p:bldP spid="33805" grpId="0" bldLvl="0"/>
      <p:bldP spid="3380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学习目标</a:t>
              </a:r>
              <a:endParaRPr lang="zh-CN" altLang="en-US" sz="2800" b="1" dirty="0"/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6"/>
          <p:cNvSpPr>
            <a:spLocks noChangeArrowheads="1"/>
          </p:cNvSpPr>
          <p:nvPr/>
        </p:nvSpPr>
        <p:spPr bwMode="auto">
          <a:xfrm>
            <a:off x="684213" y="2060575"/>
            <a:ext cx="7416800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、理解整除的意义；</a:t>
            </a:r>
            <a:endParaRPr lang="zh-CN" altLang="en-US" sz="30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、会用竖式计算有余数的除法；</a:t>
            </a:r>
            <a:endParaRPr lang="zh-CN" altLang="en-US" sz="30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、掌握有余数的除法中各部分之间的关系；</a:t>
            </a:r>
            <a:endParaRPr lang="zh-CN" altLang="en-US" sz="30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、培养分析、判断及逻辑推理能力和解决实际问题的能力。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481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/>
          </a:p>
        </p:txBody>
      </p:sp>
      <p:sp>
        <p:nvSpPr>
          <p:cNvPr id="3482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Text Box 13"/>
          <p:cNvSpPr>
            <a:spLocks noChangeArrowheads="1"/>
          </p:cNvSpPr>
          <p:nvPr/>
        </p:nvSpPr>
        <p:spPr bwMode="auto">
          <a:xfrm>
            <a:off x="950913" y="1820863"/>
            <a:ext cx="371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在       里最大能填几？</a:t>
            </a:r>
            <a:endParaRPr lang="zh-CN" altLang="en-US" sz="2800" b="1" dirty="0"/>
          </a:p>
        </p:txBody>
      </p:sp>
      <p:sp>
        <p:nvSpPr>
          <p:cNvPr id="34822" name="Rectangle 14"/>
          <p:cNvSpPr>
            <a:spLocks noChangeArrowheads="1"/>
          </p:cNvSpPr>
          <p:nvPr/>
        </p:nvSpPr>
        <p:spPr bwMode="auto">
          <a:xfrm>
            <a:off x="1547813" y="1844675"/>
            <a:ext cx="4318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pic>
        <p:nvPicPr>
          <p:cNvPr id="34823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2997200"/>
            <a:ext cx="2735262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068638"/>
            <a:ext cx="24479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Text Box 17"/>
          <p:cNvSpPr>
            <a:spLocks noChangeArrowheads="1"/>
          </p:cNvSpPr>
          <p:nvPr/>
        </p:nvSpPr>
        <p:spPr bwMode="auto">
          <a:xfrm>
            <a:off x="2176463" y="3084513"/>
            <a:ext cx="38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 b="1"/>
          </a:p>
        </p:txBody>
      </p:sp>
      <p:sp>
        <p:nvSpPr>
          <p:cNvPr id="34826" name="Text Box 18"/>
          <p:cNvSpPr>
            <a:spLocks noChangeArrowheads="1"/>
          </p:cNvSpPr>
          <p:nvPr/>
        </p:nvSpPr>
        <p:spPr bwMode="auto">
          <a:xfrm>
            <a:off x="5076825" y="3213100"/>
            <a:ext cx="38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 b="1"/>
          </a:p>
        </p:txBody>
      </p:sp>
      <p:sp>
        <p:nvSpPr>
          <p:cNvPr id="34827" name="Text Box 19"/>
          <p:cNvSpPr>
            <a:spLocks noChangeArrowheads="1"/>
          </p:cNvSpPr>
          <p:nvPr/>
        </p:nvSpPr>
        <p:spPr bwMode="auto">
          <a:xfrm>
            <a:off x="1042988" y="3775075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endParaRPr lang="zh-CN" altLang="en-US" sz="2800" b="1"/>
          </a:p>
        </p:txBody>
      </p:sp>
      <p:sp>
        <p:nvSpPr>
          <p:cNvPr id="34828" name="Text Box 20"/>
          <p:cNvSpPr>
            <a:spLocks noChangeArrowheads="1"/>
          </p:cNvSpPr>
          <p:nvPr/>
        </p:nvSpPr>
        <p:spPr bwMode="auto">
          <a:xfrm>
            <a:off x="6227763" y="3789363"/>
            <a:ext cx="38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bldLvl="0"/>
      <p:bldP spid="34826" grpId="0" bldLvl="0"/>
      <p:bldP spid="34827" grpId="0" bldLvl="0"/>
      <p:bldP spid="34828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584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/>
          </a:p>
        </p:txBody>
      </p:sp>
      <p:sp>
        <p:nvSpPr>
          <p:cNvPr id="35844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0"/>
          <p:cNvGrpSpPr/>
          <p:nvPr/>
        </p:nvGrpSpPr>
        <p:grpSpPr bwMode="auto">
          <a:xfrm>
            <a:off x="1331913" y="2997200"/>
            <a:ext cx="2735262" cy="2735263"/>
            <a:chOff x="0" y="0"/>
            <a:chExt cx="1723" cy="1723"/>
          </a:xfrm>
        </p:grpSpPr>
        <p:sp>
          <p:nvSpPr>
            <p:cNvPr id="35846" name="Line 11"/>
            <p:cNvSpPr>
              <a:spLocks noChangeShapeType="1"/>
            </p:cNvSpPr>
            <p:nvPr/>
          </p:nvSpPr>
          <p:spPr bwMode="auto">
            <a:xfrm>
              <a:off x="498" y="1360"/>
              <a:ext cx="953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847" name="Group 12"/>
            <p:cNvGrpSpPr/>
            <p:nvPr/>
          </p:nvGrpSpPr>
          <p:grpSpPr bwMode="auto">
            <a:xfrm>
              <a:off x="0" y="0"/>
              <a:ext cx="1723" cy="1723"/>
              <a:chOff x="0" y="0"/>
              <a:chExt cx="1723" cy="1723"/>
            </a:xfrm>
          </p:grpSpPr>
          <p:sp>
            <p:nvSpPr>
              <p:cNvPr id="35848" name="Text Box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61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000000"/>
                    </a:solidFill>
                    <a:latin typeface="华文新魏" pitchFamily="2" charset="-122"/>
                    <a:ea typeface="华文新魏" pitchFamily="2" charset="-122"/>
                    <a:sym typeface="华文新魏" pitchFamily="2" charset="-122"/>
                  </a:rPr>
                  <a:t>13÷3=</a:t>
                </a:r>
                <a:endParaRPr lang="zh-CN" altLang="en-US" sz="2800" b="1"/>
              </a:p>
            </p:txBody>
          </p:sp>
          <p:grpSp>
            <p:nvGrpSpPr>
              <p:cNvPr id="35849" name="Group 14"/>
              <p:cNvGrpSpPr/>
              <p:nvPr/>
            </p:nvGrpSpPr>
            <p:grpSpPr bwMode="auto">
              <a:xfrm>
                <a:off x="408" y="725"/>
                <a:ext cx="953" cy="228"/>
                <a:chOff x="0" y="0"/>
                <a:chExt cx="883" cy="272"/>
              </a:xfrm>
            </p:grpSpPr>
            <p:sp>
              <p:nvSpPr>
                <p:cNvPr id="35850" name="Arc 15"/>
                <p:cNvSpPr>
                  <a:spLocks noChangeArrowheads="1"/>
                </p:cNvSpPr>
                <p:nvPr/>
              </p:nvSpPr>
              <p:spPr bwMode="auto">
                <a:xfrm flipV="1">
                  <a:off x="0" y="4"/>
                  <a:ext cx="158" cy="268"/>
                </a:xfrm>
                <a:custGeom>
                  <a:avLst/>
                  <a:gdLst>
                    <a:gd name="T0" fmla="*/ 0 w 25073"/>
                    <a:gd name="T1" fmla="*/ 281 h 31823"/>
                    <a:gd name="T2" fmla="*/ 3473 w 25073"/>
                    <a:gd name="T3" fmla="*/ 0 h 31823"/>
                    <a:gd name="T4" fmla="*/ 25073 w 25073"/>
                    <a:gd name="T5" fmla="*/ 21600 h 31823"/>
                    <a:gd name="T6" fmla="*/ 22500 w 25073"/>
                    <a:gd name="T7" fmla="*/ 31822 h 31823"/>
                    <a:gd name="T8" fmla="*/ 0 w 25073"/>
                    <a:gd name="T9" fmla="*/ 281 h 31823"/>
                    <a:gd name="T10" fmla="*/ 3473 w 25073"/>
                    <a:gd name="T11" fmla="*/ 0 h 31823"/>
                    <a:gd name="T12" fmla="*/ 25073 w 25073"/>
                    <a:gd name="T13" fmla="*/ 21600 h 31823"/>
                    <a:gd name="T14" fmla="*/ 22500 w 25073"/>
                    <a:gd name="T15" fmla="*/ 31822 h 31823"/>
                    <a:gd name="T16" fmla="*/ 3473 w 25073"/>
                    <a:gd name="T17" fmla="*/ 21600 h 318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073" h="31823" fill="none">
                      <a:moveTo>
                        <a:pt x="0" y="281"/>
                      </a:moveTo>
                      <a:cubicBezTo>
                        <a:pt x="1148" y="93"/>
                        <a:pt x="2309" y="-1"/>
                        <a:pt x="3473" y="0"/>
                      </a:cubicBezTo>
                      <a:cubicBezTo>
                        <a:pt x="15402" y="0"/>
                        <a:pt x="25073" y="9670"/>
                        <a:pt x="25073" y="21600"/>
                      </a:cubicBezTo>
                      <a:cubicBezTo>
                        <a:pt x="25073" y="25167"/>
                        <a:pt x="24189" y="28679"/>
                        <a:pt x="22500" y="31822"/>
                      </a:cubicBezTo>
                    </a:path>
                    <a:path w="25073" h="31823" stroke="0">
                      <a:moveTo>
                        <a:pt x="0" y="281"/>
                      </a:moveTo>
                      <a:cubicBezTo>
                        <a:pt x="1148" y="93"/>
                        <a:pt x="2309" y="-1"/>
                        <a:pt x="3473" y="0"/>
                      </a:cubicBezTo>
                      <a:cubicBezTo>
                        <a:pt x="15402" y="0"/>
                        <a:pt x="25073" y="9670"/>
                        <a:pt x="25073" y="21600"/>
                      </a:cubicBezTo>
                      <a:cubicBezTo>
                        <a:pt x="25073" y="25167"/>
                        <a:pt x="24189" y="28679"/>
                        <a:pt x="22500" y="31822"/>
                      </a:cubicBezTo>
                      <a:lnTo>
                        <a:pt x="3473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2800" b="1"/>
                </a:p>
              </p:txBody>
            </p:sp>
            <p:sp>
              <p:nvSpPr>
                <p:cNvPr id="35851" name="Line 16"/>
                <p:cNvSpPr>
                  <a:spLocks noChangeShapeType="1"/>
                </p:cNvSpPr>
                <p:nvPr/>
              </p:nvSpPr>
              <p:spPr bwMode="auto">
                <a:xfrm>
                  <a:off x="112" y="0"/>
                  <a:ext cx="771" cy="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5852" name="Text Box 17"/>
              <p:cNvSpPr>
                <a:spLocks noChangeArrowheads="1"/>
              </p:cNvSpPr>
              <p:nvPr/>
            </p:nvSpPr>
            <p:spPr bwMode="auto">
              <a:xfrm>
                <a:off x="634" y="725"/>
                <a:ext cx="636" cy="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000000"/>
                    </a:solidFill>
                    <a:latin typeface="华文新魏" pitchFamily="2" charset="-122"/>
                    <a:ea typeface="华文新魏" pitchFamily="2" charset="-122"/>
                    <a:sym typeface="华文新魏" pitchFamily="2" charset="-122"/>
                  </a:rPr>
                  <a:t>1  3</a:t>
                </a:r>
                <a:endParaRPr lang="zh-CN" altLang="en-US" sz="2800" b="1"/>
              </a:p>
            </p:txBody>
          </p:sp>
          <p:sp>
            <p:nvSpPr>
              <p:cNvPr id="35853" name="Text Box 18"/>
              <p:cNvSpPr>
                <a:spLocks noChangeArrowheads="1"/>
              </p:cNvSpPr>
              <p:nvPr/>
            </p:nvSpPr>
            <p:spPr bwMode="auto">
              <a:xfrm>
                <a:off x="227" y="670"/>
                <a:ext cx="272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>
                    <a:solidFill>
                      <a:srgbClr val="000000"/>
                    </a:solidFill>
                    <a:latin typeface="华文新魏" pitchFamily="2" charset="-122"/>
                    <a:ea typeface="华文新魏" pitchFamily="2" charset="-122"/>
                    <a:sym typeface="华文新魏" pitchFamily="2" charset="-122"/>
                  </a:rPr>
                  <a:t>3</a:t>
                </a:r>
                <a:endParaRPr lang="zh-CN" altLang="en-US" sz="2800" b="1"/>
              </a:p>
            </p:txBody>
          </p:sp>
          <p:sp>
            <p:nvSpPr>
              <p:cNvPr id="35854" name="Rectangle 19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272" cy="272"/>
              </a:xfrm>
              <a:prstGeom prst="rect">
                <a:avLst/>
              </a:prstGeom>
              <a:noFill/>
              <a:ln w="9525">
                <a:solidFill>
                  <a:srgbClr val="FF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5855" name="Rectangle 20"/>
              <p:cNvSpPr>
                <a:spLocks noChangeArrowheads="1"/>
              </p:cNvSpPr>
              <p:nvPr/>
            </p:nvSpPr>
            <p:spPr bwMode="auto">
              <a:xfrm>
                <a:off x="998" y="31"/>
                <a:ext cx="500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000000"/>
                    </a:solidFill>
                    <a:latin typeface="华文新魏" pitchFamily="2" charset="-122"/>
                    <a:ea typeface="华文新魏" pitchFamily="2" charset="-122"/>
                    <a:sym typeface="华文新魏" pitchFamily="2" charset="-122"/>
                  </a:rPr>
                  <a:t>‥‥‥</a:t>
                </a:r>
                <a:endParaRPr lang="zh-CN" altLang="en-US" sz="2800" b="1"/>
              </a:p>
            </p:txBody>
          </p:sp>
          <p:sp>
            <p:nvSpPr>
              <p:cNvPr id="35856" name="Rectangle 21"/>
              <p:cNvSpPr>
                <a:spLocks noChangeArrowheads="1"/>
              </p:cNvSpPr>
              <p:nvPr/>
            </p:nvSpPr>
            <p:spPr bwMode="auto">
              <a:xfrm>
                <a:off x="1451" y="0"/>
                <a:ext cx="272" cy="272"/>
              </a:xfrm>
              <a:prstGeom prst="rect">
                <a:avLst/>
              </a:prstGeom>
              <a:noFill/>
              <a:ln w="9525">
                <a:solidFill>
                  <a:srgbClr val="FF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5857" name="Rectangle 22"/>
              <p:cNvSpPr>
                <a:spLocks noChangeArrowheads="1"/>
              </p:cNvSpPr>
              <p:nvPr/>
            </p:nvSpPr>
            <p:spPr bwMode="auto">
              <a:xfrm>
                <a:off x="590" y="998"/>
                <a:ext cx="272" cy="272"/>
              </a:xfrm>
              <a:prstGeom prst="rect">
                <a:avLst/>
              </a:prstGeom>
              <a:noFill/>
              <a:ln w="9525">
                <a:solidFill>
                  <a:srgbClr val="FF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5858" name="Rectangle 23"/>
              <p:cNvSpPr>
                <a:spLocks noChangeArrowheads="1"/>
              </p:cNvSpPr>
              <p:nvPr/>
            </p:nvSpPr>
            <p:spPr bwMode="auto">
              <a:xfrm>
                <a:off x="907" y="997"/>
                <a:ext cx="272" cy="272"/>
              </a:xfrm>
              <a:prstGeom prst="rect">
                <a:avLst/>
              </a:prstGeom>
              <a:noFill/>
              <a:ln w="9525">
                <a:solidFill>
                  <a:srgbClr val="FF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5859" name="Rectangle 24"/>
              <p:cNvSpPr>
                <a:spLocks noChangeArrowheads="1"/>
              </p:cNvSpPr>
              <p:nvPr/>
            </p:nvSpPr>
            <p:spPr bwMode="auto">
              <a:xfrm>
                <a:off x="907" y="408"/>
                <a:ext cx="272" cy="272"/>
              </a:xfrm>
              <a:prstGeom prst="rect">
                <a:avLst/>
              </a:prstGeom>
              <a:noFill/>
              <a:ln w="9525">
                <a:solidFill>
                  <a:srgbClr val="FF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35860" name="Rectangle 25"/>
              <p:cNvSpPr>
                <a:spLocks noChangeArrowheads="1"/>
              </p:cNvSpPr>
              <p:nvPr/>
            </p:nvSpPr>
            <p:spPr bwMode="auto">
              <a:xfrm>
                <a:off x="907" y="1451"/>
                <a:ext cx="272" cy="272"/>
              </a:xfrm>
              <a:prstGeom prst="rect">
                <a:avLst/>
              </a:prstGeom>
              <a:noFill/>
              <a:ln w="9525">
                <a:solidFill>
                  <a:srgbClr val="FF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35861" name="Rectangle 26"/>
          <p:cNvSpPr>
            <a:spLocks noChangeArrowheads="1"/>
          </p:cNvSpPr>
          <p:nvPr/>
        </p:nvSpPr>
        <p:spPr bwMode="auto">
          <a:xfrm>
            <a:off x="4932363" y="2060575"/>
            <a:ext cx="230346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5" name="Group 27"/>
          <p:cNvGrpSpPr/>
          <p:nvPr/>
        </p:nvGrpSpPr>
        <p:grpSpPr bwMode="auto">
          <a:xfrm>
            <a:off x="4789488" y="2924175"/>
            <a:ext cx="2735262" cy="2735263"/>
            <a:chOff x="0" y="0"/>
            <a:chExt cx="1723" cy="1723"/>
          </a:xfrm>
        </p:grpSpPr>
        <p:sp>
          <p:nvSpPr>
            <p:cNvPr id="35863" name="Text Box 28"/>
            <p:cNvSpPr>
              <a:spLocks noChangeArrowheads="1"/>
            </p:cNvSpPr>
            <p:nvPr/>
          </p:nvSpPr>
          <p:spPr bwMode="auto">
            <a:xfrm>
              <a:off x="0" y="0"/>
              <a:ext cx="136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47÷6=</a:t>
              </a:r>
              <a:endParaRPr lang="zh-CN" altLang="en-US" sz="2800" b="1"/>
            </a:p>
          </p:txBody>
        </p:sp>
        <p:grpSp>
          <p:nvGrpSpPr>
            <p:cNvPr id="35864" name="Group 29"/>
            <p:cNvGrpSpPr/>
            <p:nvPr/>
          </p:nvGrpSpPr>
          <p:grpSpPr bwMode="auto">
            <a:xfrm>
              <a:off x="408" y="725"/>
              <a:ext cx="953" cy="228"/>
              <a:chOff x="0" y="0"/>
              <a:chExt cx="883" cy="272"/>
            </a:xfrm>
          </p:grpSpPr>
          <p:sp>
            <p:nvSpPr>
              <p:cNvPr id="35865" name="Arc 30"/>
              <p:cNvSpPr>
                <a:spLocks noChangeArrowheads="1"/>
              </p:cNvSpPr>
              <p:nvPr/>
            </p:nvSpPr>
            <p:spPr bwMode="auto">
              <a:xfrm flipV="1">
                <a:off x="0" y="4"/>
                <a:ext cx="158" cy="268"/>
              </a:xfrm>
              <a:custGeom>
                <a:avLst/>
                <a:gdLst>
                  <a:gd name="T0" fmla="*/ 0 w 25073"/>
                  <a:gd name="T1" fmla="*/ 281 h 31823"/>
                  <a:gd name="T2" fmla="*/ 3473 w 25073"/>
                  <a:gd name="T3" fmla="*/ 0 h 31823"/>
                  <a:gd name="T4" fmla="*/ 25073 w 25073"/>
                  <a:gd name="T5" fmla="*/ 21600 h 31823"/>
                  <a:gd name="T6" fmla="*/ 22500 w 25073"/>
                  <a:gd name="T7" fmla="*/ 31822 h 31823"/>
                  <a:gd name="T8" fmla="*/ 0 w 25073"/>
                  <a:gd name="T9" fmla="*/ 281 h 31823"/>
                  <a:gd name="T10" fmla="*/ 3473 w 25073"/>
                  <a:gd name="T11" fmla="*/ 0 h 31823"/>
                  <a:gd name="T12" fmla="*/ 25073 w 25073"/>
                  <a:gd name="T13" fmla="*/ 21600 h 31823"/>
                  <a:gd name="T14" fmla="*/ 22500 w 25073"/>
                  <a:gd name="T15" fmla="*/ 31822 h 31823"/>
                  <a:gd name="T16" fmla="*/ 3473 w 25073"/>
                  <a:gd name="T17" fmla="*/ 21600 h 31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73" h="31823" fill="none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</a:path>
                  <a:path w="25073" h="31823" stroke="0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  <a:lnTo>
                      <a:pt x="3473" y="2160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/>
              </a:p>
            </p:txBody>
          </p:sp>
          <p:sp>
            <p:nvSpPr>
              <p:cNvPr id="35866" name="Line 31"/>
              <p:cNvSpPr>
                <a:spLocks noChangeShapeType="1"/>
              </p:cNvSpPr>
              <p:nvPr/>
            </p:nvSpPr>
            <p:spPr bwMode="auto">
              <a:xfrm>
                <a:off x="112" y="0"/>
                <a:ext cx="771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67" name="Text Box 32"/>
            <p:cNvSpPr>
              <a:spLocks noChangeArrowheads="1"/>
            </p:cNvSpPr>
            <p:nvPr/>
          </p:nvSpPr>
          <p:spPr bwMode="auto">
            <a:xfrm>
              <a:off x="634" y="725"/>
              <a:ext cx="636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4  7</a:t>
              </a:r>
              <a:endParaRPr lang="zh-CN" altLang="en-US" sz="2800" b="1"/>
            </a:p>
          </p:txBody>
        </p:sp>
        <p:sp>
          <p:nvSpPr>
            <p:cNvPr id="35868" name="Text Box 33"/>
            <p:cNvSpPr>
              <a:spLocks noChangeArrowheads="1"/>
            </p:cNvSpPr>
            <p:nvPr/>
          </p:nvSpPr>
          <p:spPr bwMode="auto">
            <a:xfrm>
              <a:off x="227" y="670"/>
              <a:ext cx="2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6</a:t>
              </a:r>
              <a:endParaRPr lang="zh-CN" altLang="en-US" sz="2800" b="1"/>
            </a:p>
          </p:txBody>
        </p:sp>
        <p:sp>
          <p:nvSpPr>
            <p:cNvPr id="35869" name="Line 34"/>
            <p:cNvSpPr>
              <a:spLocks noChangeShapeType="1"/>
            </p:cNvSpPr>
            <p:nvPr/>
          </p:nvSpPr>
          <p:spPr bwMode="auto">
            <a:xfrm>
              <a:off x="498" y="1360"/>
              <a:ext cx="953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0" name="Rectangle 35"/>
            <p:cNvSpPr>
              <a:spLocks noChangeArrowheads="1"/>
            </p:cNvSpPr>
            <p:nvPr/>
          </p:nvSpPr>
          <p:spPr bwMode="auto">
            <a:xfrm>
              <a:off x="726" y="0"/>
              <a:ext cx="272" cy="272"/>
            </a:xfrm>
            <a:prstGeom prst="rect">
              <a:avLst/>
            </a:prstGeom>
            <a:noFill/>
            <a:ln w="9525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5871" name="Rectangle 36"/>
            <p:cNvSpPr>
              <a:spLocks noChangeArrowheads="1"/>
            </p:cNvSpPr>
            <p:nvPr/>
          </p:nvSpPr>
          <p:spPr bwMode="auto">
            <a:xfrm>
              <a:off x="998" y="31"/>
              <a:ext cx="50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‥‥‥</a:t>
              </a:r>
              <a:endParaRPr lang="zh-CN" altLang="en-US" sz="2800" b="1"/>
            </a:p>
          </p:txBody>
        </p:sp>
        <p:sp>
          <p:nvSpPr>
            <p:cNvPr id="35872" name="Rectangle 37"/>
            <p:cNvSpPr>
              <a:spLocks noChangeArrowheads="1"/>
            </p:cNvSpPr>
            <p:nvPr/>
          </p:nvSpPr>
          <p:spPr bwMode="auto">
            <a:xfrm>
              <a:off x="1451" y="0"/>
              <a:ext cx="272" cy="272"/>
            </a:xfrm>
            <a:prstGeom prst="rect">
              <a:avLst/>
            </a:prstGeom>
            <a:noFill/>
            <a:ln w="9525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5873" name="Rectangle 38"/>
            <p:cNvSpPr>
              <a:spLocks noChangeArrowheads="1"/>
            </p:cNvSpPr>
            <p:nvPr/>
          </p:nvSpPr>
          <p:spPr bwMode="auto">
            <a:xfrm>
              <a:off x="590" y="998"/>
              <a:ext cx="272" cy="272"/>
            </a:xfrm>
            <a:prstGeom prst="rect">
              <a:avLst/>
            </a:prstGeom>
            <a:noFill/>
            <a:ln w="9525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5874" name="Rectangle 39"/>
            <p:cNvSpPr>
              <a:spLocks noChangeArrowheads="1"/>
            </p:cNvSpPr>
            <p:nvPr/>
          </p:nvSpPr>
          <p:spPr bwMode="auto">
            <a:xfrm>
              <a:off x="907" y="997"/>
              <a:ext cx="272" cy="272"/>
            </a:xfrm>
            <a:prstGeom prst="rect">
              <a:avLst/>
            </a:prstGeom>
            <a:noFill/>
            <a:ln w="9525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5875" name="Rectangle 40"/>
            <p:cNvSpPr>
              <a:spLocks noChangeArrowheads="1"/>
            </p:cNvSpPr>
            <p:nvPr/>
          </p:nvSpPr>
          <p:spPr bwMode="auto">
            <a:xfrm>
              <a:off x="907" y="408"/>
              <a:ext cx="272" cy="272"/>
            </a:xfrm>
            <a:prstGeom prst="rect">
              <a:avLst/>
            </a:prstGeom>
            <a:noFill/>
            <a:ln w="9525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5876" name="Rectangle 41"/>
            <p:cNvSpPr>
              <a:spLocks noChangeArrowheads="1"/>
            </p:cNvSpPr>
            <p:nvPr/>
          </p:nvSpPr>
          <p:spPr bwMode="auto">
            <a:xfrm>
              <a:off x="907" y="1451"/>
              <a:ext cx="272" cy="272"/>
            </a:xfrm>
            <a:prstGeom prst="rect">
              <a:avLst/>
            </a:prstGeom>
            <a:noFill/>
            <a:ln w="9525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5877" name="Text Box 42"/>
          <p:cNvSpPr>
            <a:spLocks noChangeArrowheads="1"/>
          </p:cNvSpPr>
          <p:nvPr/>
        </p:nvSpPr>
        <p:spPr bwMode="auto">
          <a:xfrm>
            <a:off x="2484438" y="298132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sp>
        <p:nvSpPr>
          <p:cNvPr id="35878" name="Text Box 43"/>
          <p:cNvSpPr>
            <a:spLocks noChangeArrowheads="1"/>
          </p:cNvSpPr>
          <p:nvPr/>
        </p:nvSpPr>
        <p:spPr bwMode="auto">
          <a:xfrm>
            <a:off x="2771775" y="456565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 b="1"/>
          </a:p>
        </p:txBody>
      </p:sp>
      <p:sp>
        <p:nvSpPr>
          <p:cNvPr id="35879" name="Text Box 44"/>
          <p:cNvSpPr>
            <a:spLocks noChangeArrowheads="1"/>
          </p:cNvSpPr>
          <p:nvPr/>
        </p:nvSpPr>
        <p:spPr bwMode="auto">
          <a:xfrm>
            <a:off x="2771775" y="364490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sp>
        <p:nvSpPr>
          <p:cNvPr id="35880" name="Text Box 45"/>
          <p:cNvSpPr>
            <a:spLocks noChangeArrowheads="1"/>
          </p:cNvSpPr>
          <p:nvPr/>
        </p:nvSpPr>
        <p:spPr bwMode="auto">
          <a:xfrm>
            <a:off x="2771775" y="5300663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 b="1"/>
          </a:p>
        </p:txBody>
      </p:sp>
      <p:sp>
        <p:nvSpPr>
          <p:cNvPr id="35881" name="Text Box 46"/>
          <p:cNvSpPr>
            <a:spLocks noChangeArrowheads="1"/>
          </p:cNvSpPr>
          <p:nvPr/>
        </p:nvSpPr>
        <p:spPr bwMode="auto">
          <a:xfrm>
            <a:off x="2339975" y="456565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 b="1"/>
          </a:p>
        </p:txBody>
      </p:sp>
      <p:sp>
        <p:nvSpPr>
          <p:cNvPr id="35882" name="Text Box 47"/>
          <p:cNvSpPr>
            <a:spLocks noChangeArrowheads="1"/>
          </p:cNvSpPr>
          <p:nvPr/>
        </p:nvSpPr>
        <p:spPr bwMode="auto">
          <a:xfrm>
            <a:off x="3635375" y="299720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 b="1"/>
          </a:p>
        </p:txBody>
      </p:sp>
      <p:sp>
        <p:nvSpPr>
          <p:cNvPr id="35883" name="Text Box 48"/>
          <p:cNvSpPr>
            <a:spLocks noChangeArrowheads="1"/>
          </p:cNvSpPr>
          <p:nvPr/>
        </p:nvSpPr>
        <p:spPr bwMode="auto">
          <a:xfrm>
            <a:off x="5940425" y="2909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endParaRPr lang="zh-CN" altLang="en-US" sz="2800" b="1"/>
          </a:p>
        </p:txBody>
      </p:sp>
      <p:sp>
        <p:nvSpPr>
          <p:cNvPr id="35884" name="Text Box 49"/>
          <p:cNvSpPr>
            <a:spLocks noChangeArrowheads="1"/>
          </p:cNvSpPr>
          <p:nvPr/>
        </p:nvSpPr>
        <p:spPr bwMode="auto">
          <a:xfrm>
            <a:off x="6300788" y="3573463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endParaRPr lang="zh-CN" altLang="en-US" sz="2800" b="1"/>
          </a:p>
        </p:txBody>
      </p:sp>
      <p:sp>
        <p:nvSpPr>
          <p:cNvPr id="35885" name="Text Box 50"/>
          <p:cNvSpPr>
            <a:spLocks noChangeArrowheads="1"/>
          </p:cNvSpPr>
          <p:nvPr/>
        </p:nvSpPr>
        <p:spPr bwMode="auto">
          <a:xfrm>
            <a:off x="7092950" y="29241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5886" name="Text Box 51"/>
          <p:cNvSpPr>
            <a:spLocks noChangeArrowheads="1"/>
          </p:cNvSpPr>
          <p:nvPr/>
        </p:nvSpPr>
        <p:spPr bwMode="auto">
          <a:xfrm>
            <a:off x="5795963" y="450850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sp>
        <p:nvSpPr>
          <p:cNvPr id="35887" name="Text Box 52"/>
          <p:cNvSpPr>
            <a:spLocks noChangeArrowheads="1"/>
          </p:cNvSpPr>
          <p:nvPr/>
        </p:nvSpPr>
        <p:spPr bwMode="auto">
          <a:xfrm>
            <a:off x="6227763" y="52149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5888" name="Text Box 53"/>
          <p:cNvSpPr>
            <a:spLocks noChangeArrowheads="1"/>
          </p:cNvSpPr>
          <p:nvPr/>
        </p:nvSpPr>
        <p:spPr bwMode="auto">
          <a:xfrm>
            <a:off x="6227763" y="450850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 b="1"/>
          </a:p>
        </p:txBody>
      </p:sp>
      <p:sp>
        <p:nvSpPr>
          <p:cNvPr id="35889" name="AutoShape 54"/>
          <p:cNvSpPr>
            <a:spLocks noChangeArrowheads="1"/>
          </p:cNvSpPr>
          <p:nvPr/>
        </p:nvSpPr>
        <p:spPr bwMode="auto">
          <a:xfrm>
            <a:off x="3492500" y="1989138"/>
            <a:ext cx="2016125" cy="719137"/>
          </a:xfrm>
          <a:prstGeom prst="horizontalScroll">
            <a:avLst>
              <a:gd name="adj" fmla="val 1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FF66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5890" name="Text Box 55"/>
          <p:cNvSpPr>
            <a:spLocks noChangeArrowheads="1"/>
          </p:cNvSpPr>
          <p:nvPr/>
        </p:nvSpPr>
        <p:spPr bwMode="auto">
          <a:xfrm>
            <a:off x="3851275" y="2060575"/>
            <a:ext cx="1728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601DD9"/>
                </a:solidFill>
                <a:ea typeface="华文新魏" pitchFamily="2" charset="-122"/>
              </a:rPr>
              <a:t>填一填：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.00000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5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5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7" grpId="0" bldLvl="0"/>
      <p:bldP spid="35878" grpId="0" bldLvl="0"/>
      <p:bldP spid="35879" grpId="0" bldLvl="0"/>
      <p:bldP spid="35880" grpId="0" bldLvl="0"/>
      <p:bldP spid="35881" grpId="0" bldLvl="0"/>
      <p:bldP spid="35883" grpId="0" bldLvl="0"/>
      <p:bldP spid="35884" grpId="0" bldLvl="0"/>
      <p:bldP spid="35885" grpId="0" bldLvl="0"/>
      <p:bldP spid="35886" grpId="0" bldLvl="0"/>
      <p:bldP spid="35887" grpId="0" bldLvl="0"/>
      <p:bldP spid="35888" grpId="0" bldLvl="0"/>
      <p:bldP spid="35889" grpId="0" bldLvl="0"/>
      <p:bldP spid="35890" grpId="0" bldLvl="0"/>
      <p:bldP spid="35890" grpId="1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686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/>
          </a:p>
        </p:txBody>
      </p:sp>
      <p:sp>
        <p:nvSpPr>
          <p:cNvPr id="3686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Rectangle 10"/>
          <p:cNvSpPr>
            <a:spLocks noChangeArrowheads="1"/>
          </p:cNvSpPr>
          <p:nvPr/>
        </p:nvSpPr>
        <p:spPr bwMode="auto">
          <a:xfrm>
            <a:off x="4933950" y="1628775"/>
            <a:ext cx="23034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1693863" y="2925763"/>
            <a:ext cx="5257800" cy="681037"/>
            <a:chOff x="0" y="0"/>
            <a:chExt cx="3312" cy="429"/>
          </a:xfrm>
        </p:grpSpPr>
        <p:grpSp>
          <p:nvGrpSpPr>
            <p:cNvPr id="36871" name="Group 12"/>
            <p:cNvGrpSpPr/>
            <p:nvPr/>
          </p:nvGrpSpPr>
          <p:grpSpPr bwMode="auto">
            <a:xfrm>
              <a:off x="181" y="101"/>
              <a:ext cx="953" cy="228"/>
              <a:chOff x="0" y="0"/>
              <a:chExt cx="883" cy="272"/>
            </a:xfrm>
          </p:grpSpPr>
          <p:sp>
            <p:nvSpPr>
              <p:cNvPr id="36872" name="Arc 13"/>
              <p:cNvSpPr>
                <a:spLocks noChangeArrowheads="1"/>
              </p:cNvSpPr>
              <p:nvPr/>
            </p:nvSpPr>
            <p:spPr bwMode="auto">
              <a:xfrm flipV="1">
                <a:off x="0" y="4"/>
                <a:ext cx="158" cy="268"/>
              </a:xfrm>
              <a:custGeom>
                <a:avLst/>
                <a:gdLst>
                  <a:gd name="T0" fmla="*/ 0 w 25073"/>
                  <a:gd name="T1" fmla="*/ 281 h 31823"/>
                  <a:gd name="T2" fmla="*/ 3473 w 25073"/>
                  <a:gd name="T3" fmla="*/ 0 h 31823"/>
                  <a:gd name="T4" fmla="*/ 25073 w 25073"/>
                  <a:gd name="T5" fmla="*/ 21600 h 31823"/>
                  <a:gd name="T6" fmla="*/ 22500 w 25073"/>
                  <a:gd name="T7" fmla="*/ 31822 h 31823"/>
                  <a:gd name="T8" fmla="*/ 0 w 25073"/>
                  <a:gd name="T9" fmla="*/ 281 h 31823"/>
                  <a:gd name="T10" fmla="*/ 3473 w 25073"/>
                  <a:gd name="T11" fmla="*/ 0 h 31823"/>
                  <a:gd name="T12" fmla="*/ 25073 w 25073"/>
                  <a:gd name="T13" fmla="*/ 21600 h 31823"/>
                  <a:gd name="T14" fmla="*/ 22500 w 25073"/>
                  <a:gd name="T15" fmla="*/ 31822 h 31823"/>
                  <a:gd name="T16" fmla="*/ 3473 w 25073"/>
                  <a:gd name="T17" fmla="*/ 21600 h 31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73" h="31823" fill="none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</a:path>
                  <a:path w="25073" h="31823" stroke="0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  <a:lnTo>
                      <a:pt x="3473" y="2160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/>
              </a:p>
            </p:txBody>
          </p:sp>
          <p:sp>
            <p:nvSpPr>
              <p:cNvPr id="36873" name="Line 14"/>
              <p:cNvSpPr>
                <a:spLocks noChangeShapeType="1"/>
              </p:cNvSpPr>
              <p:nvPr/>
            </p:nvSpPr>
            <p:spPr bwMode="auto">
              <a:xfrm>
                <a:off x="112" y="0"/>
                <a:ext cx="771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874" name="Text Box 15"/>
            <p:cNvSpPr>
              <a:spLocks noChangeArrowheads="1"/>
            </p:cNvSpPr>
            <p:nvPr/>
          </p:nvSpPr>
          <p:spPr bwMode="auto">
            <a:xfrm>
              <a:off x="407" y="101"/>
              <a:ext cx="636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7  4</a:t>
              </a:r>
              <a:endParaRPr lang="zh-CN" altLang="en-US" sz="2800" b="1"/>
            </a:p>
          </p:txBody>
        </p:sp>
        <p:sp>
          <p:nvSpPr>
            <p:cNvPr id="36875" name="Text Box 16"/>
            <p:cNvSpPr>
              <a:spLocks noChangeArrowheads="1"/>
            </p:cNvSpPr>
            <p:nvPr/>
          </p:nvSpPr>
          <p:spPr bwMode="auto">
            <a:xfrm>
              <a:off x="0" y="46"/>
              <a:ext cx="2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9</a:t>
              </a:r>
              <a:endParaRPr lang="zh-CN" altLang="en-US" sz="2800" b="1"/>
            </a:p>
          </p:txBody>
        </p:sp>
        <p:grpSp>
          <p:nvGrpSpPr>
            <p:cNvPr id="36876" name="Group 17"/>
            <p:cNvGrpSpPr/>
            <p:nvPr/>
          </p:nvGrpSpPr>
          <p:grpSpPr bwMode="auto">
            <a:xfrm>
              <a:off x="2359" y="55"/>
              <a:ext cx="953" cy="228"/>
              <a:chOff x="0" y="0"/>
              <a:chExt cx="883" cy="272"/>
            </a:xfrm>
          </p:grpSpPr>
          <p:sp>
            <p:nvSpPr>
              <p:cNvPr id="36877" name="Arc 18"/>
              <p:cNvSpPr>
                <a:spLocks noChangeArrowheads="1"/>
              </p:cNvSpPr>
              <p:nvPr/>
            </p:nvSpPr>
            <p:spPr bwMode="auto">
              <a:xfrm flipV="1">
                <a:off x="0" y="4"/>
                <a:ext cx="158" cy="268"/>
              </a:xfrm>
              <a:custGeom>
                <a:avLst/>
                <a:gdLst>
                  <a:gd name="T0" fmla="*/ 0 w 25073"/>
                  <a:gd name="T1" fmla="*/ 281 h 31823"/>
                  <a:gd name="T2" fmla="*/ 3473 w 25073"/>
                  <a:gd name="T3" fmla="*/ 0 h 31823"/>
                  <a:gd name="T4" fmla="*/ 25073 w 25073"/>
                  <a:gd name="T5" fmla="*/ 21600 h 31823"/>
                  <a:gd name="T6" fmla="*/ 22500 w 25073"/>
                  <a:gd name="T7" fmla="*/ 31822 h 31823"/>
                  <a:gd name="T8" fmla="*/ 0 w 25073"/>
                  <a:gd name="T9" fmla="*/ 281 h 31823"/>
                  <a:gd name="T10" fmla="*/ 3473 w 25073"/>
                  <a:gd name="T11" fmla="*/ 0 h 31823"/>
                  <a:gd name="T12" fmla="*/ 25073 w 25073"/>
                  <a:gd name="T13" fmla="*/ 21600 h 31823"/>
                  <a:gd name="T14" fmla="*/ 22500 w 25073"/>
                  <a:gd name="T15" fmla="*/ 31822 h 31823"/>
                  <a:gd name="T16" fmla="*/ 3473 w 25073"/>
                  <a:gd name="T17" fmla="*/ 21600 h 31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73" h="31823" fill="none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</a:path>
                  <a:path w="25073" h="31823" stroke="0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  <a:lnTo>
                      <a:pt x="3473" y="2160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2800" b="1"/>
              </a:p>
            </p:txBody>
          </p:sp>
          <p:sp>
            <p:nvSpPr>
              <p:cNvPr id="36878" name="Line 19"/>
              <p:cNvSpPr>
                <a:spLocks noChangeShapeType="1"/>
              </p:cNvSpPr>
              <p:nvPr/>
            </p:nvSpPr>
            <p:spPr bwMode="auto">
              <a:xfrm>
                <a:off x="112" y="0"/>
                <a:ext cx="771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879" name="Text Box 20"/>
            <p:cNvSpPr>
              <a:spLocks noChangeArrowheads="1"/>
            </p:cNvSpPr>
            <p:nvPr/>
          </p:nvSpPr>
          <p:spPr bwMode="auto">
            <a:xfrm>
              <a:off x="2585" y="55"/>
              <a:ext cx="636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1  7</a:t>
              </a:r>
              <a:endParaRPr lang="zh-CN" altLang="en-US" sz="2800" b="1"/>
            </a:p>
          </p:txBody>
        </p:sp>
        <p:sp>
          <p:nvSpPr>
            <p:cNvPr id="36880" name="Text Box 21"/>
            <p:cNvSpPr>
              <a:spLocks noChangeArrowheads="1"/>
            </p:cNvSpPr>
            <p:nvPr/>
          </p:nvSpPr>
          <p:spPr bwMode="auto">
            <a:xfrm>
              <a:off x="2178" y="0"/>
              <a:ext cx="2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2</a:t>
              </a:r>
              <a:endParaRPr lang="zh-CN" altLang="en-US" sz="2800" b="1"/>
            </a:p>
          </p:txBody>
        </p:sp>
      </p:grpSp>
      <p:sp>
        <p:nvSpPr>
          <p:cNvPr id="36881" name="AutoShape 22"/>
          <p:cNvSpPr>
            <a:spLocks noChangeArrowheads="1"/>
          </p:cNvSpPr>
          <p:nvPr/>
        </p:nvSpPr>
        <p:spPr bwMode="auto">
          <a:xfrm>
            <a:off x="3205163" y="1557338"/>
            <a:ext cx="2592387" cy="719137"/>
          </a:xfrm>
          <a:prstGeom prst="horizontalScroll">
            <a:avLst>
              <a:gd name="adj" fmla="val 1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FF66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6882" name="Text Box 23"/>
          <p:cNvSpPr>
            <a:spLocks noChangeArrowheads="1"/>
          </p:cNvSpPr>
          <p:nvPr/>
        </p:nvSpPr>
        <p:spPr bwMode="auto">
          <a:xfrm>
            <a:off x="3492500" y="1628775"/>
            <a:ext cx="2232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601DD9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用竖式计算</a:t>
            </a:r>
            <a:endParaRPr lang="zh-CN" altLang="en-US" sz="2800" b="1"/>
          </a:p>
        </p:txBody>
      </p:sp>
      <p:sp>
        <p:nvSpPr>
          <p:cNvPr id="36883" name="Text Box 24"/>
          <p:cNvSpPr>
            <a:spLocks noChangeArrowheads="1"/>
          </p:cNvSpPr>
          <p:nvPr/>
        </p:nvSpPr>
        <p:spPr bwMode="auto">
          <a:xfrm>
            <a:off x="2339975" y="3517900"/>
            <a:ext cx="10096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7  2</a:t>
            </a:r>
            <a:endParaRPr lang="zh-CN" altLang="en-US" sz="2800" b="1"/>
          </a:p>
        </p:txBody>
      </p:sp>
      <p:sp>
        <p:nvSpPr>
          <p:cNvPr id="36884" name="Text Box 25"/>
          <p:cNvSpPr>
            <a:spLocks noChangeArrowheads="1"/>
          </p:cNvSpPr>
          <p:nvPr/>
        </p:nvSpPr>
        <p:spPr bwMode="auto">
          <a:xfrm>
            <a:off x="5797550" y="3556000"/>
            <a:ext cx="10096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1  6</a:t>
            </a:r>
            <a:endParaRPr lang="zh-CN" altLang="en-US" sz="2800" b="1"/>
          </a:p>
        </p:txBody>
      </p:sp>
      <p:sp>
        <p:nvSpPr>
          <p:cNvPr id="26645" name="Line 26"/>
          <p:cNvSpPr>
            <a:spLocks noChangeShapeType="1"/>
          </p:cNvSpPr>
          <p:nvPr/>
        </p:nvSpPr>
        <p:spPr bwMode="auto">
          <a:xfrm>
            <a:off x="1909763" y="4076700"/>
            <a:ext cx="1584325" cy="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6" name="Line 27"/>
          <p:cNvSpPr>
            <a:spLocks noChangeShapeType="1"/>
          </p:cNvSpPr>
          <p:nvPr/>
        </p:nvSpPr>
        <p:spPr bwMode="auto">
          <a:xfrm>
            <a:off x="5437188" y="4076700"/>
            <a:ext cx="1584325" cy="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7" name="Text Box 28"/>
          <p:cNvSpPr>
            <a:spLocks noChangeArrowheads="1"/>
          </p:cNvSpPr>
          <p:nvPr/>
        </p:nvSpPr>
        <p:spPr bwMode="auto">
          <a:xfrm>
            <a:off x="2701925" y="4168775"/>
            <a:ext cx="38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 b="1"/>
          </a:p>
        </p:txBody>
      </p:sp>
      <p:sp>
        <p:nvSpPr>
          <p:cNvPr id="36888" name="Text Box 29"/>
          <p:cNvSpPr>
            <a:spLocks noChangeArrowheads="1"/>
          </p:cNvSpPr>
          <p:nvPr/>
        </p:nvSpPr>
        <p:spPr bwMode="auto">
          <a:xfrm>
            <a:off x="6157913" y="4168775"/>
            <a:ext cx="3254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endParaRPr lang="zh-CN" altLang="en-US" sz="2800" b="1"/>
          </a:p>
        </p:txBody>
      </p:sp>
      <p:sp>
        <p:nvSpPr>
          <p:cNvPr id="36889" name="Text Box 30"/>
          <p:cNvSpPr>
            <a:spLocks noChangeArrowheads="1"/>
          </p:cNvSpPr>
          <p:nvPr/>
        </p:nvSpPr>
        <p:spPr bwMode="auto">
          <a:xfrm>
            <a:off x="2751138" y="2570163"/>
            <a:ext cx="38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 b="1"/>
          </a:p>
        </p:txBody>
      </p:sp>
      <p:sp>
        <p:nvSpPr>
          <p:cNvPr id="36890" name="Text Box 31"/>
          <p:cNvSpPr>
            <a:spLocks noChangeArrowheads="1"/>
          </p:cNvSpPr>
          <p:nvPr/>
        </p:nvSpPr>
        <p:spPr bwMode="auto">
          <a:xfrm>
            <a:off x="6207125" y="2511425"/>
            <a:ext cx="38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 b="1"/>
          </a:p>
        </p:txBody>
      </p:sp>
      <p:sp>
        <p:nvSpPr>
          <p:cNvPr id="36891" name="AutoShape 32"/>
          <p:cNvSpPr>
            <a:spLocks noChangeArrowheads="1"/>
          </p:cNvSpPr>
          <p:nvPr/>
        </p:nvSpPr>
        <p:spPr bwMode="auto">
          <a:xfrm>
            <a:off x="2628900" y="4581525"/>
            <a:ext cx="3960813" cy="1511300"/>
          </a:xfrm>
          <a:prstGeom prst="irregularSeal2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900CC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再接再励！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.00000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.00000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" dur="10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" dur="10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" dur="10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" dur="10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" dur="10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" dur="1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10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4" dur="10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1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1" grpId="0" bldLvl="0"/>
      <p:bldP spid="36882" grpId="0" bldLvl="0"/>
      <p:bldP spid="36882" grpId="1" bldLvl="0"/>
      <p:bldP spid="36883" grpId="0" bldLvl="0"/>
      <p:bldP spid="36884" grpId="0" bldLvl="0"/>
      <p:bldP spid="26645" grpId="0" animBg="1"/>
      <p:bldP spid="26646" grpId="0" animBg="1"/>
      <p:bldP spid="36887" grpId="0" bldLvl="0"/>
      <p:bldP spid="36888" grpId="0" bldLvl="0"/>
      <p:bldP spid="36889" grpId="0" bldLvl="0"/>
      <p:bldP spid="36890" grpId="0" bldLvl="0"/>
      <p:bldP spid="36891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789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/>
          </a:p>
        </p:txBody>
      </p:sp>
      <p:sp>
        <p:nvSpPr>
          <p:cNvPr id="3789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3" name="Text Box 11"/>
          <p:cNvSpPr>
            <a:spLocks noChangeArrowheads="1"/>
          </p:cNvSpPr>
          <p:nvPr/>
        </p:nvSpPr>
        <p:spPr bwMode="auto">
          <a:xfrm>
            <a:off x="827088" y="1773238"/>
            <a:ext cx="11525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F00FF"/>
                </a:solidFill>
                <a:ea typeface="华文新魏" pitchFamily="2" charset="-122"/>
              </a:rPr>
              <a:t>小试身手</a:t>
            </a:r>
            <a:endParaRPr lang="zh-CN" altLang="en-US" sz="2800" b="1"/>
          </a:p>
        </p:txBody>
      </p:sp>
      <p:grpSp>
        <p:nvGrpSpPr>
          <p:cNvPr id="2" name="Group 12"/>
          <p:cNvGrpSpPr/>
          <p:nvPr/>
        </p:nvGrpSpPr>
        <p:grpSpPr bwMode="auto">
          <a:xfrm>
            <a:off x="2698750" y="2062163"/>
            <a:ext cx="4105275" cy="503237"/>
            <a:chOff x="0" y="0"/>
            <a:chExt cx="2586" cy="317"/>
          </a:xfrm>
        </p:grpSpPr>
        <p:sp>
          <p:nvSpPr>
            <p:cNvPr id="37895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2586" cy="317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FF00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       把下面除法算式写成竖式。</a:t>
              </a:r>
              <a:endParaRPr lang="zh-CN" altLang="en-US" sz="2800" b="1"/>
            </a:p>
          </p:txBody>
        </p:sp>
        <p:sp>
          <p:nvSpPr>
            <p:cNvPr id="37896" name="Oval 14"/>
            <p:cNvSpPr>
              <a:spLocks noChangeArrowheads="1"/>
            </p:cNvSpPr>
            <p:nvPr/>
          </p:nvSpPr>
          <p:spPr bwMode="auto">
            <a:xfrm>
              <a:off x="91" y="90"/>
              <a:ext cx="181" cy="181"/>
            </a:xfrm>
            <a:prstGeom prst="ellipse">
              <a:avLst/>
            </a:prstGeom>
            <a:solidFill>
              <a:srgbClr val="601DD9"/>
            </a:solidFill>
            <a:ln w="9525">
              <a:solidFill>
                <a:srgbClr val="66FFFF"/>
              </a:solidFill>
              <a:bevel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sp>
        <p:nvSpPr>
          <p:cNvPr id="37897" name="Text Box 15"/>
          <p:cNvSpPr>
            <a:spLocks noChangeArrowheads="1"/>
          </p:cNvSpPr>
          <p:nvPr/>
        </p:nvSpPr>
        <p:spPr bwMode="auto">
          <a:xfrm>
            <a:off x="2771775" y="3068638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27÷3=</a:t>
            </a:r>
            <a:endParaRPr lang="zh-CN" altLang="en-US" sz="2800" b="1"/>
          </a:p>
        </p:txBody>
      </p:sp>
      <p:sp>
        <p:nvSpPr>
          <p:cNvPr id="37898" name="Text Box 16"/>
          <p:cNvSpPr>
            <a:spLocks noChangeArrowheads="1"/>
          </p:cNvSpPr>
          <p:nvPr/>
        </p:nvSpPr>
        <p:spPr bwMode="auto">
          <a:xfrm>
            <a:off x="5076825" y="3068638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28÷4=</a:t>
            </a:r>
            <a:endParaRPr lang="zh-CN" altLang="en-US" sz="2800" b="1"/>
          </a:p>
        </p:txBody>
      </p:sp>
      <p:grpSp>
        <p:nvGrpSpPr>
          <p:cNvPr id="3" name="Group 17"/>
          <p:cNvGrpSpPr/>
          <p:nvPr/>
        </p:nvGrpSpPr>
        <p:grpSpPr bwMode="auto">
          <a:xfrm>
            <a:off x="2843213" y="4005263"/>
            <a:ext cx="1008062" cy="360362"/>
            <a:chOff x="0" y="0"/>
            <a:chExt cx="883" cy="272"/>
          </a:xfrm>
        </p:grpSpPr>
        <p:sp>
          <p:nvSpPr>
            <p:cNvPr id="37900" name="Arc 18"/>
            <p:cNvSpPr>
              <a:spLocks noChangeArrowheads="1"/>
            </p:cNvSpPr>
            <p:nvPr/>
          </p:nvSpPr>
          <p:spPr bwMode="auto">
            <a:xfrm flipV="1">
              <a:off x="0" y="4"/>
              <a:ext cx="158" cy="268"/>
            </a:xfrm>
            <a:custGeom>
              <a:avLst/>
              <a:gdLst>
                <a:gd name="T0" fmla="*/ 0 w 25073"/>
                <a:gd name="T1" fmla="*/ 281 h 31823"/>
                <a:gd name="T2" fmla="*/ 3473 w 25073"/>
                <a:gd name="T3" fmla="*/ 0 h 31823"/>
                <a:gd name="T4" fmla="*/ 25073 w 25073"/>
                <a:gd name="T5" fmla="*/ 21600 h 31823"/>
                <a:gd name="T6" fmla="*/ 22500 w 25073"/>
                <a:gd name="T7" fmla="*/ 31822 h 31823"/>
                <a:gd name="T8" fmla="*/ 0 w 25073"/>
                <a:gd name="T9" fmla="*/ 281 h 31823"/>
                <a:gd name="T10" fmla="*/ 3473 w 25073"/>
                <a:gd name="T11" fmla="*/ 0 h 31823"/>
                <a:gd name="T12" fmla="*/ 25073 w 25073"/>
                <a:gd name="T13" fmla="*/ 21600 h 31823"/>
                <a:gd name="T14" fmla="*/ 22500 w 25073"/>
                <a:gd name="T15" fmla="*/ 31822 h 31823"/>
                <a:gd name="T16" fmla="*/ 3473 w 25073"/>
                <a:gd name="T17" fmla="*/ 21600 h 3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73" h="31823" fill="none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</a:path>
                <a:path w="25073" h="31823" stroke="0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  <a:lnTo>
                    <a:pt x="3473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/>
            </a:p>
          </p:txBody>
        </p:sp>
        <p:sp>
          <p:nvSpPr>
            <p:cNvPr id="37901" name="Line 19"/>
            <p:cNvSpPr>
              <a:spLocks noChangeShapeType="1"/>
            </p:cNvSpPr>
            <p:nvPr/>
          </p:nvSpPr>
          <p:spPr bwMode="auto">
            <a:xfrm>
              <a:off x="112" y="0"/>
              <a:ext cx="771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02" name="Text Box 20"/>
          <p:cNvSpPr>
            <a:spLocks noChangeArrowheads="1"/>
          </p:cNvSpPr>
          <p:nvPr/>
        </p:nvSpPr>
        <p:spPr bwMode="auto">
          <a:xfrm>
            <a:off x="3059113" y="4005263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2  7</a:t>
            </a:r>
            <a:endParaRPr lang="zh-CN" altLang="en-US" sz="2800" b="1"/>
          </a:p>
        </p:txBody>
      </p:sp>
      <p:sp>
        <p:nvSpPr>
          <p:cNvPr id="37903" name="Text Box 21"/>
          <p:cNvSpPr>
            <a:spLocks noChangeArrowheads="1"/>
          </p:cNvSpPr>
          <p:nvPr/>
        </p:nvSpPr>
        <p:spPr bwMode="auto">
          <a:xfrm>
            <a:off x="3059113" y="4365625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2  7</a:t>
            </a:r>
            <a:endParaRPr lang="zh-CN" altLang="en-US" sz="2800" b="1"/>
          </a:p>
        </p:txBody>
      </p:sp>
      <p:sp>
        <p:nvSpPr>
          <p:cNvPr id="37904" name="Text Box 22"/>
          <p:cNvSpPr>
            <a:spLocks noChangeArrowheads="1"/>
          </p:cNvSpPr>
          <p:nvPr/>
        </p:nvSpPr>
        <p:spPr bwMode="auto">
          <a:xfrm>
            <a:off x="2555875" y="3933825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3</a:t>
            </a:r>
            <a:endParaRPr lang="zh-CN" altLang="en-US" sz="2800" b="1"/>
          </a:p>
        </p:txBody>
      </p:sp>
      <p:sp>
        <p:nvSpPr>
          <p:cNvPr id="37905" name="Text Box 23"/>
          <p:cNvSpPr>
            <a:spLocks noChangeArrowheads="1"/>
          </p:cNvSpPr>
          <p:nvPr/>
        </p:nvSpPr>
        <p:spPr bwMode="auto">
          <a:xfrm>
            <a:off x="3419475" y="3573463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9</a:t>
            </a:r>
            <a:endParaRPr lang="zh-CN" altLang="en-US" sz="2800" b="1"/>
          </a:p>
        </p:txBody>
      </p:sp>
      <p:sp>
        <p:nvSpPr>
          <p:cNvPr id="27666" name="Line 24"/>
          <p:cNvSpPr>
            <a:spLocks noChangeShapeType="1"/>
          </p:cNvSpPr>
          <p:nvPr/>
        </p:nvSpPr>
        <p:spPr bwMode="auto">
          <a:xfrm>
            <a:off x="2843213" y="4797425"/>
            <a:ext cx="1008062" cy="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7" name="Text Box 25"/>
          <p:cNvSpPr>
            <a:spLocks noChangeArrowheads="1"/>
          </p:cNvSpPr>
          <p:nvPr/>
        </p:nvSpPr>
        <p:spPr bwMode="auto">
          <a:xfrm>
            <a:off x="3348038" y="4843463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0</a:t>
            </a:r>
            <a:endParaRPr lang="zh-CN" altLang="en-US" sz="2800" b="1"/>
          </a:p>
        </p:txBody>
      </p:sp>
      <p:sp>
        <p:nvSpPr>
          <p:cNvPr id="37908" name="Text Box 26"/>
          <p:cNvSpPr>
            <a:spLocks noChangeArrowheads="1"/>
          </p:cNvSpPr>
          <p:nvPr/>
        </p:nvSpPr>
        <p:spPr bwMode="auto">
          <a:xfrm>
            <a:off x="3852863" y="3068638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9</a:t>
            </a:r>
            <a:endParaRPr lang="zh-CN" altLang="en-US" sz="2800" b="1"/>
          </a:p>
        </p:txBody>
      </p:sp>
      <p:sp>
        <p:nvSpPr>
          <p:cNvPr id="37909" name="Text Box 27"/>
          <p:cNvSpPr>
            <a:spLocks noChangeArrowheads="1"/>
          </p:cNvSpPr>
          <p:nvPr/>
        </p:nvSpPr>
        <p:spPr bwMode="auto">
          <a:xfrm>
            <a:off x="6156325" y="3068638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7</a:t>
            </a:r>
            <a:endParaRPr lang="zh-CN" altLang="en-US" sz="2800" b="1"/>
          </a:p>
        </p:txBody>
      </p:sp>
      <p:grpSp>
        <p:nvGrpSpPr>
          <p:cNvPr id="4" name="Group 28"/>
          <p:cNvGrpSpPr/>
          <p:nvPr/>
        </p:nvGrpSpPr>
        <p:grpSpPr bwMode="auto">
          <a:xfrm>
            <a:off x="5364163" y="4005263"/>
            <a:ext cx="1008062" cy="360362"/>
            <a:chOff x="0" y="0"/>
            <a:chExt cx="883" cy="272"/>
          </a:xfrm>
        </p:grpSpPr>
        <p:sp>
          <p:nvSpPr>
            <p:cNvPr id="37911" name="Arc 29"/>
            <p:cNvSpPr>
              <a:spLocks noChangeArrowheads="1"/>
            </p:cNvSpPr>
            <p:nvPr/>
          </p:nvSpPr>
          <p:spPr bwMode="auto">
            <a:xfrm flipV="1">
              <a:off x="0" y="4"/>
              <a:ext cx="158" cy="268"/>
            </a:xfrm>
            <a:custGeom>
              <a:avLst/>
              <a:gdLst>
                <a:gd name="T0" fmla="*/ 0 w 25073"/>
                <a:gd name="T1" fmla="*/ 281 h 31823"/>
                <a:gd name="T2" fmla="*/ 3473 w 25073"/>
                <a:gd name="T3" fmla="*/ 0 h 31823"/>
                <a:gd name="T4" fmla="*/ 25073 w 25073"/>
                <a:gd name="T5" fmla="*/ 21600 h 31823"/>
                <a:gd name="T6" fmla="*/ 22500 w 25073"/>
                <a:gd name="T7" fmla="*/ 31822 h 31823"/>
                <a:gd name="T8" fmla="*/ 0 w 25073"/>
                <a:gd name="T9" fmla="*/ 281 h 31823"/>
                <a:gd name="T10" fmla="*/ 3473 w 25073"/>
                <a:gd name="T11" fmla="*/ 0 h 31823"/>
                <a:gd name="T12" fmla="*/ 25073 w 25073"/>
                <a:gd name="T13" fmla="*/ 21600 h 31823"/>
                <a:gd name="T14" fmla="*/ 22500 w 25073"/>
                <a:gd name="T15" fmla="*/ 31822 h 31823"/>
                <a:gd name="T16" fmla="*/ 3473 w 25073"/>
                <a:gd name="T17" fmla="*/ 21600 h 3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73" h="31823" fill="none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</a:path>
                <a:path w="25073" h="31823" stroke="0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  <a:lnTo>
                    <a:pt x="3473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/>
            </a:p>
          </p:txBody>
        </p:sp>
        <p:sp>
          <p:nvSpPr>
            <p:cNvPr id="37912" name="Line 30"/>
            <p:cNvSpPr>
              <a:spLocks noChangeShapeType="1"/>
            </p:cNvSpPr>
            <p:nvPr/>
          </p:nvSpPr>
          <p:spPr bwMode="auto">
            <a:xfrm>
              <a:off x="112" y="0"/>
              <a:ext cx="771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13" name="Text Box 31"/>
          <p:cNvSpPr>
            <a:spLocks noChangeArrowheads="1"/>
          </p:cNvSpPr>
          <p:nvPr/>
        </p:nvSpPr>
        <p:spPr bwMode="auto">
          <a:xfrm>
            <a:off x="5580063" y="4005263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2  8</a:t>
            </a:r>
            <a:endParaRPr lang="zh-CN" altLang="en-US" sz="2800" b="1"/>
          </a:p>
        </p:txBody>
      </p:sp>
      <p:sp>
        <p:nvSpPr>
          <p:cNvPr id="37914" name="Text Box 32"/>
          <p:cNvSpPr>
            <a:spLocks noChangeArrowheads="1"/>
          </p:cNvSpPr>
          <p:nvPr/>
        </p:nvSpPr>
        <p:spPr bwMode="auto">
          <a:xfrm>
            <a:off x="5580063" y="4365625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2  8</a:t>
            </a:r>
            <a:endParaRPr lang="zh-CN" altLang="en-US" sz="2800" b="1"/>
          </a:p>
        </p:txBody>
      </p:sp>
      <p:sp>
        <p:nvSpPr>
          <p:cNvPr id="37915" name="Text Box 33"/>
          <p:cNvSpPr>
            <a:spLocks noChangeArrowheads="1"/>
          </p:cNvSpPr>
          <p:nvPr/>
        </p:nvSpPr>
        <p:spPr bwMode="auto">
          <a:xfrm>
            <a:off x="5076825" y="3933825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4</a:t>
            </a:r>
            <a:endParaRPr lang="zh-CN" altLang="en-US" sz="2800" b="1"/>
          </a:p>
        </p:txBody>
      </p:sp>
      <p:sp>
        <p:nvSpPr>
          <p:cNvPr id="37916" name="Text Box 34"/>
          <p:cNvSpPr>
            <a:spLocks noChangeArrowheads="1"/>
          </p:cNvSpPr>
          <p:nvPr/>
        </p:nvSpPr>
        <p:spPr bwMode="auto">
          <a:xfrm>
            <a:off x="5940425" y="3573463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7</a:t>
            </a:r>
            <a:endParaRPr lang="zh-CN" altLang="en-US" sz="2800" b="1"/>
          </a:p>
        </p:txBody>
      </p:sp>
      <p:sp>
        <p:nvSpPr>
          <p:cNvPr id="27677" name="Line 35"/>
          <p:cNvSpPr>
            <a:spLocks noChangeShapeType="1"/>
          </p:cNvSpPr>
          <p:nvPr/>
        </p:nvSpPr>
        <p:spPr bwMode="auto">
          <a:xfrm>
            <a:off x="5364163" y="4797425"/>
            <a:ext cx="1008062" cy="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8" name="Text Box 36"/>
          <p:cNvSpPr>
            <a:spLocks noChangeArrowheads="1"/>
          </p:cNvSpPr>
          <p:nvPr/>
        </p:nvSpPr>
        <p:spPr bwMode="auto">
          <a:xfrm>
            <a:off x="5868988" y="4843463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0</a:t>
            </a:r>
            <a:endParaRPr lang="zh-CN" altLang="en-US" sz="2800" b="1"/>
          </a:p>
        </p:txBody>
      </p:sp>
      <p:pic>
        <p:nvPicPr>
          <p:cNvPr id="27679" name="Picture 37" descr="图片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92588" y="3789363"/>
            <a:ext cx="739775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>
                                      <p:cBhvr>
                                        <p:cTn id="28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Right)">
                                      <p:cBhvr>
                                        <p:cTn id="31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7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2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7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7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8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3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8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3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8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3" dur="5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0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bldLvl="0"/>
      <p:bldP spid="37897" grpId="0" bldLvl="0"/>
      <p:bldP spid="37898" grpId="0" bldLvl="0"/>
      <p:bldP spid="37902" grpId="0" bldLvl="0"/>
      <p:bldP spid="37903" grpId="0" bldLvl="0"/>
      <p:bldP spid="37904" grpId="0" bldLvl="0"/>
      <p:bldP spid="37905" grpId="0" bldLvl="0"/>
      <p:bldP spid="27666" grpId="0" animBg="1"/>
      <p:bldP spid="37907" grpId="0" bldLvl="0"/>
      <p:bldP spid="37908" grpId="0" bldLvl="0"/>
      <p:bldP spid="37909" grpId="0" bldLvl="0"/>
      <p:bldP spid="37913" grpId="0" bldLvl="0"/>
      <p:bldP spid="37914" grpId="0" bldLvl="0"/>
      <p:bldP spid="37915" grpId="0" bldLvl="0"/>
      <p:bldP spid="37916" grpId="0" bldLvl="0"/>
      <p:bldP spid="27677" grpId="0" animBg="1"/>
      <p:bldP spid="37918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891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b="1"/>
          </a:p>
        </p:txBody>
      </p:sp>
      <p:sp>
        <p:nvSpPr>
          <p:cNvPr id="3891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2420938"/>
            <a:ext cx="21431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33600"/>
            <a:ext cx="25717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Text Box 6"/>
          <p:cNvSpPr>
            <a:spLocks noChangeArrowheads="1"/>
          </p:cNvSpPr>
          <p:nvPr/>
        </p:nvSpPr>
        <p:spPr bwMode="auto">
          <a:xfrm>
            <a:off x="2219325" y="2493963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8920" name="Text Box 7"/>
          <p:cNvSpPr>
            <a:spLocks noChangeArrowheads="1"/>
          </p:cNvSpPr>
          <p:nvPr/>
        </p:nvSpPr>
        <p:spPr bwMode="auto">
          <a:xfrm>
            <a:off x="1662113" y="348615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sp>
        <p:nvSpPr>
          <p:cNvPr id="38921" name="Text Box 8"/>
          <p:cNvSpPr>
            <a:spLocks noChangeArrowheads="1"/>
          </p:cNvSpPr>
          <p:nvPr/>
        </p:nvSpPr>
        <p:spPr bwMode="auto">
          <a:xfrm>
            <a:off x="2195513" y="3500438"/>
            <a:ext cx="393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endParaRPr lang="zh-CN" altLang="en-US" sz="2800" b="1"/>
          </a:p>
        </p:txBody>
      </p:sp>
      <p:sp>
        <p:nvSpPr>
          <p:cNvPr id="38922" name="Text Box 9"/>
          <p:cNvSpPr>
            <a:spLocks noChangeArrowheads="1"/>
          </p:cNvSpPr>
          <p:nvPr/>
        </p:nvSpPr>
        <p:spPr bwMode="auto">
          <a:xfrm>
            <a:off x="2224088" y="413385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 b="1"/>
          </a:p>
        </p:txBody>
      </p:sp>
      <p:sp>
        <p:nvSpPr>
          <p:cNvPr id="38923" name="Text Box 10"/>
          <p:cNvSpPr>
            <a:spLocks noChangeArrowheads="1"/>
          </p:cNvSpPr>
          <p:nvPr/>
        </p:nvSpPr>
        <p:spPr bwMode="auto">
          <a:xfrm>
            <a:off x="6011863" y="2420938"/>
            <a:ext cx="38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endParaRPr lang="zh-CN" altLang="en-US" sz="2800" b="1"/>
          </a:p>
        </p:txBody>
      </p:sp>
      <p:sp>
        <p:nvSpPr>
          <p:cNvPr id="38924" name="Text Box 11"/>
          <p:cNvSpPr>
            <a:spLocks noChangeArrowheads="1"/>
          </p:cNvSpPr>
          <p:nvPr/>
        </p:nvSpPr>
        <p:spPr bwMode="auto">
          <a:xfrm>
            <a:off x="5508625" y="3429000"/>
            <a:ext cx="38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 b="1"/>
          </a:p>
        </p:txBody>
      </p:sp>
      <p:sp>
        <p:nvSpPr>
          <p:cNvPr id="38925" name="Text Box 12"/>
          <p:cNvSpPr>
            <a:spLocks noChangeArrowheads="1"/>
          </p:cNvSpPr>
          <p:nvPr/>
        </p:nvSpPr>
        <p:spPr bwMode="auto">
          <a:xfrm>
            <a:off x="6011863" y="3414713"/>
            <a:ext cx="38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38926" name="Text Box 13"/>
          <p:cNvSpPr>
            <a:spLocks noChangeArrowheads="1"/>
          </p:cNvSpPr>
          <p:nvPr/>
        </p:nvSpPr>
        <p:spPr bwMode="auto">
          <a:xfrm>
            <a:off x="6011863" y="407670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9939" name="同侧圆角矩形 2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课堂小结</a:t>
            </a:r>
            <a:endParaRPr lang="zh-CN" altLang="en-US" sz="2800" b="1"/>
          </a:p>
        </p:txBody>
      </p:sp>
      <p:sp>
        <p:nvSpPr>
          <p:cNvPr id="3994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9941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69113" y="4176713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533400" y="2233613"/>
            <a:ext cx="6264275" cy="3671887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A21D5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2476500" y="3975100"/>
            <a:ext cx="2160588" cy="647700"/>
            <a:chOff x="0" y="0"/>
            <a:chExt cx="883" cy="272"/>
          </a:xfrm>
        </p:grpSpPr>
        <p:sp>
          <p:nvSpPr>
            <p:cNvPr id="39944" name="Arc 8"/>
            <p:cNvSpPr>
              <a:spLocks noChangeArrowheads="1"/>
            </p:cNvSpPr>
            <p:nvPr/>
          </p:nvSpPr>
          <p:spPr bwMode="auto">
            <a:xfrm flipV="1">
              <a:off x="0" y="4"/>
              <a:ext cx="158" cy="268"/>
            </a:xfrm>
            <a:custGeom>
              <a:avLst/>
              <a:gdLst>
                <a:gd name="T0" fmla="*/ 0 w 25073"/>
                <a:gd name="T1" fmla="*/ 281 h 31823"/>
                <a:gd name="T2" fmla="*/ 3473 w 25073"/>
                <a:gd name="T3" fmla="*/ 0 h 31823"/>
                <a:gd name="T4" fmla="*/ 25073 w 25073"/>
                <a:gd name="T5" fmla="*/ 21600 h 31823"/>
                <a:gd name="T6" fmla="*/ 22500 w 25073"/>
                <a:gd name="T7" fmla="*/ 31822 h 31823"/>
                <a:gd name="T8" fmla="*/ 0 w 25073"/>
                <a:gd name="T9" fmla="*/ 281 h 31823"/>
                <a:gd name="T10" fmla="*/ 3473 w 25073"/>
                <a:gd name="T11" fmla="*/ 0 h 31823"/>
                <a:gd name="T12" fmla="*/ 25073 w 25073"/>
                <a:gd name="T13" fmla="*/ 21600 h 31823"/>
                <a:gd name="T14" fmla="*/ 22500 w 25073"/>
                <a:gd name="T15" fmla="*/ 31822 h 31823"/>
                <a:gd name="T16" fmla="*/ 3473 w 25073"/>
                <a:gd name="T17" fmla="*/ 21600 h 3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73" h="31823" fill="none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</a:path>
                <a:path w="25073" h="31823" stroke="0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  <a:lnTo>
                    <a:pt x="3473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/>
            </a:p>
          </p:txBody>
        </p:sp>
        <p:sp>
          <p:nvSpPr>
            <p:cNvPr id="39945" name="Line 9"/>
            <p:cNvSpPr>
              <a:spLocks noChangeShapeType="1"/>
            </p:cNvSpPr>
            <p:nvPr/>
          </p:nvSpPr>
          <p:spPr bwMode="auto">
            <a:xfrm>
              <a:off x="112" y="0"/>
              <a:ext cx="771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46" name="Text Box 10"/>
          <p:cNvSpPr>
            <a:spLocks noChangeArrowheads="1"/>
          </p:cNvSpPr>
          <p:nvPr/>
        </p:nvSpPr>
        <p:spPr bwMode="auto">
          <a:xfrm>
            <a:off x="3052763" y="3975100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sym typeface="Calibri" panose="020F0502020204030204" pitchFamily="34" charset="0"/>
              </a:rPr>
              <a:t>1    5</a:t>
            </a:r>
            <a:endParaRPr lang="zh-CN" altLang="en-US" sz="2800" b="1"/>
          </a:p>
        </p:txBody>
      </p:sp>
      <p:sp>
        <p:nvSpPr>
          <p:cNvPr id="39947" name="Text Box 11"/>
          <p:cNvSpPr>
            <a:spLocks noChangeArrowheads="1"/>
          </p:cNvSpPr>
          <p:nvPr/>
        </p:nvSpPr>
        <p:spPr bwMode="auto">
          <a:xfrm>
            <a:off x="3052763" y="4557713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sym typeface="Calibri" panose="020F0502020204030204" pitchFamily="34" charset="0"/>
              </a:rPr>
              <a:t>1    5</a:t>
            </a:r>
            <a:endParaRPr lang="zh-CN" altLang="en-US" sz="2800" b="1"/>
          </a:p>
        </p:txBody>
      </p:sp>
      <p:sp>
        <p:nvSpPr>
          <p:cNvPr id="29709" name="Line 12"/>
          <p:cNvSpPr>
            <a:spLocks noChangeShapeType="1"/>
          </p:cNvSpPr>
          <p:nvPr/>
        </p:nvSpPr>
        <p:spPr bwMode="auto">
          <a:xfrm>
            <a:off x="2692400" y="5200650"/>
            <a:ext cx="1873250" cy="1588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9" name="Text Box 13"/>
          <p:cNvSpPr>
            <a:spLocks noChangeArrowheads="1"/>
          </p:cNvSpPr>
          <p:nvPr/>
        </p:nvSpPr>
        <p:spPr bwMode="auto">
          <a:xfrm>
            <a:off x="3773488" y="5254625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000000"/>
                </a:solidFill>
                <a:sym typeface="Calibri" panose="020F0502020204030204" pitchFamily="34" charset="0"/>
              </a:rPr>
              <a:t>0 </a:t>
            </a:r>
            <a:endParaRPr lang="zh-CN" altLang="en-US" sz="2800" b="1" dirty="0"/>
          </a:p>
        </p:txBody>
      </p:sp>
      <p:sp>
        <p:nvSpPr>
          <p:cNvPr id="39950" name="Text Box 14"/>
          <p:cNvSpPr>
            <a:spLocks noChangeArrowheads="1"/>
          </p:cNvSpPr>
          <p:nvPr/>
        </p:nvSpPr>
        <p:spPr bwMode="auto">
          <a:xfrm>
            <a:off x="3844925" y="3327400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sym typeface="Calibri" panose="020F0502020204030204" pitchFamily="34" charset="0"/>
              </a:rPr>
              <a:t>3</a:t>
            </a:r>
            <a:endParaRPr lang="zh-CN" altLang="en-US" sz="2800" b="1"/>
          </a:p>
        </p:txBody>
      </p:sp>
      <p:sp>
        <p:nvSpPr>
          <p:cNvPr id="39951" name="Text Box 15"/>
          <p:cNvSpPr>
            <a:spLocks noChangeArrowheads="1"/>
          </p:cNvSpPr>
          <p:nvPr/>
        </p:nvSpPr>
        <p:spPr bwMode="auto">
          <a:xfrm>
            <a:off x="2189163" y="3910013"/>
            <a:ext cx="576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sym typeface="Calibri" panose="020F0502020204030204" pitchFamily="34" charset="0"/>
              </a:rPr>
              <a:t>5</a:t>
            </a:r>
            <a:endParaRPr lang="zh-CN" altLang="en-US" sz="2800" b="1"/>
          </a:p>
        </p:txBody>
      </p:sp>
      <p:grpSp>
        <p:nvGrpSpPr>
          <p:cNvPr id="3" name="Group 16"/>
          <p:cNvGrpSpPr/>
          <p:nvPr/>
        </p:nvGrpSpPr>
        <p:grpSpPr bwMode="auto">
          <a:xfrm>
            <a:off x="4492625" y="4046538"/>
            <a:ext cx="2089150" cy="457200"/>
            <a:chOff x="0" y="0"/>
            <a:chExt cx="1316" cy="288"/>
          </a:xfrm>
        </p:grpSpPr>
        <p:sp>
          <p:nvSpPr>
            <p:cNvPr id="39953" name="Line 17"/>
            <p:cNvSpPr>
              <a:spLocks noChangeShapeType="1"/>
            </p:cNvSpPr>
            <p:nvPr/>
          </p:nvSpPr>
          <p:spPr bwMode="auto">
            <a:xfrm flipH="1" flipV="1">
              <a:off x="0" y="151"/>
              <a:ext cx="545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4" name="Text Box 18"/>
            <p:cNvSpPr>
              <a:spLocks noChangeArrowheads="1"/>
            </p:cNvSpPr>
            <p:nvPr/>
          </p:nvSpPr>
          <p:spPr bwMode="auto">
            <a:xfrm>
              <a:off x="545" y="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ea typeface="华文新魏" pitchFamily="2" charset="-122"/>
                </a:rPr>
                <a:t>被除数</a:t>
              </a:r>
              <a:endParaRPr lang="zh-CN" altLang="en-US" sz="2800" b="1"/>
            </a:p>
          </p:txBody>
        </p:sp>
      </p:grpSp>
      <p:grpSp>
        <p:nvGrpSpPr>
          <p:cNvPr id="4" name="Group 19"/>
          <p:cNvGrpSpPr/>
          <p:nvPr/>
        </p:nvGrpSpPr>
        <p:grpSpPr bwMode="auto">
          <a:xfrm>
            <a:off x="676275" y="3949700"/>
            <a:ext cx="1512888" cy="457200"/>
            <a:chOff x="0" y="0"/>
            <a:chExt cx="953" cy="288"/>
          </a:xfrm>
        </p:grpSpPr>
        <p:sp>
          <p:nvSpPr>
            <p:cNvPr id="39956" name="Text Box 20"/>
            <p:cNvSpPr>
              <a:spLocks noChangeArrowheads="1"/>
            </p:cNvSpPr>
            <p:nvPr/>
          </p:nvSpPr>
          <p:spPr bwMode="auto">
            <a:xfrm>
              <a:off x="0" y="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ea typeface="华文新魏" pitchFamily="2" charset="-122"/>
                </a:rPr>
                <a:t>除数</a:t>
              </a:r>
              <a:endParaRPr lang="zh-CN" altLang="en-US" sz="2800" b="1"/>
            </a:p>
          </p:txBody>
        </p:sp>
        <p:sp>
          <p:nvSpPr>
            <p:cNvPr id="39957" name="Line 21"/>
            <p:cNvSpPr>
              <a:spLocks noChangeShapeType="1"/>
            </p:cNvSpPr>
            <p:nvPr/>
          </p:nvSpPr>
          <p:spPr bwMode="auto">
            <a:xfrm>
              <a:off x="454" y="152"/>
              <a:ext cx="499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22"/>
          <p:cNvGrpSpPr/>
          <p:nvPr/>
        </p:nvGrpSpPr>
        <p:grpSpPr bwMode="auto">
          <a:xfrm>
            <a:off x="4492625" y="3398838"/>
            <a:ext cx="2160588" cy="457200"/>
            <a:chOff x="0" y="0"/>
            <a:chExt cx="1361" cy="288"/>
          </a:xfrm>
        </p:grpSpPr>
        <p:sp>
          <p:nvSpPr>
            <p:cNvPr id="39959" name="Line 23"/>
            <p:cNvSpPr>
              <a:spLocks noChangeShapeType="1"/>
            </p:cNvSpPr>
            <p:nvPr/>
          </p:nvSpPr>
          <p:spPr bwMode="auto">
            <a:xfrm flipH="1">
              <a:off x="0" y="152"/>
              <a:ext cx="545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0" name="Text Box 24"/>
            <p:cNvSpPr>
              <a:spLocks noChangeArrowheads="1"/>
            </p:cNvSpPr>
            <p:nvPr/>
          </p:nvSpPr>
          <p:spPr bwMode="auto">
            <a:xfrm>
              <a:off x="590" y="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ea typeface="华文新魏" pitchFamily="2" charset="-122"/>
                </a:rPr>
                <a:t>商</a:t>
              </a:r>
              <a:endParaRPr lang="zh-CN" altLang="en-US" sz="2800" b="1"/>
            </a:p>
          </p:txBody>
        </p:sp>
      </p:grpSp>
      <p:sp>
        <p:nvSpPr>
          <p:cNvPr id="39961" name="Rectangle 25"/>
          <p:cNvSpPr>
            <a:spLocks noChangeArrowheads="1"/>
          </p:cNvSpPr>
          <p:nvPr/>
        </p:nvSpPr>
        <p:spPr bwMode="auto">
          <a:xfrm>
            <a:off x="3773488" y="3398838"/>
            <a:ext cx="5762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FF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6" name="Group 26"/>
          <p:cNvGrpSpPr/>
          <p:nvPr/>
        </p:nvGrpSpPr>
        <p:grpSpPr bwMode="auto">
          <a:xfrm>
            <a:off x="1181100" y="3201988"/>
            <a:ext cx="2592388" cy="701675"/>
            <a:chOff x="0" y="0"/>
            <a:chExt cx="1633" cy="442"/>
          </a:xfrm>
        </p:grpSpPr>
        <p:sp>
          <p:nvSpPr>
            <p:cNvPr id="39963" name="Line 27"/>
            <p:cNvSpPr>
              <a:spLocks noChangeShapeType="1"/>
            </p:cNvSpPr>
            <p:nvPr/>
          </p:nvSpPr>
          <p:spPr bwMode="auto">
            <a:xfrm>
              <a:off x="952" y="260"/>
              <a:ext cx="681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4" name="Text Box 28"/>
            <p:cNvSpPr>
              <a:spLocks noChangeArrowheads="1"/>
            </p:cNvSpPr>
            <p:nvPr/>
          </p:nvSpPr>
          <p:spPr bwMode="auto">
            <a:xfrm>
              <a:off x="0" y="0"/>
              <a:ext cx="1043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00FF"/>
                  </a:solidFill>
                  <a:ea typeface="华文新魏" pitchFamily="2" charset="-122"/>
                </a:rPr>
                <a:t>商要对着被除数的个位</a:t>
              </a:r>
              <a:endParaRPr lang="zh-CN" altLang="en-US" sz="2800" b="1"/>
            </a:p>
          </p:txBody>
        </p:sp>
      </p:grpSp>
      <p:sp>
        <p:nvSpPr>
          <p:cNvPr id="39965" name="Text Box 29"/>
          <p:cNvSpPr>
            <a:spLocks noChangeArrowheads="1"/>
          </p:cNvSpPr>
          <p:nvPr/>
        </p:nvSpPr>
        <p:spPr bwMode="auto">
          <a:xfrm>
            <a:off x="2908300" y="2233613"/>
            <a:ext cx="2089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601DD9"/>
                </a:solidFill>
                <a:ea typeface="华文新魏" pitchFamily="2" charset="-122"/>
              </a:rPr>
              <a:t>除法竖式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12" dur="500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fmla" valueType="clr">
                                      <p:cBhvr>
                                        <p:cTn id="13" dur="500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1" dur="5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5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6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Effect filter="fade">
                                      <p:cBhvr>
                                        <p:cTn id="62" dur="1000" tmFilter="0, 0; .2, .5; .8, .5; 1, 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399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8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73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7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bldLvl="0"/>
      <p:bldP spid="39946" grpId="0" bldLvl="0"/>
      <p:bldP spid="39947" grpId="0" bldLvl="0"/>
      <p:bldP spid="29709" grpId="0" animBg="1"/>
      <p:bldP spid="39949" grpId="0" bldLvl="0"/>
      <p:bldP spid="39950" grpId="0" bldLvl="0"/>
      <p:bldP spid="39951" grpId="0" bldLvl="0"/>
      <p:bldP spid="39961" grpId="0" bldLvl="0"/>
      <p:bldP spid="39961" grpId="1" bldLvl="0"/>
      <p:bldP spid="39965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7864" y="3645024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b="1" dirty="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628775"/>
            <a:ext cx="7672387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b="1" dirty="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349500"/>
            <a:ext cx="36576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5"/>
          <p:cNvSpPr>
            <a:spLocks noChangeArrowheads="1"/>
          </p:cNvSpPr>
          <p:nvPr/>
        </p:nvSpPr>
        <p:spPr bwMode="auto">
          <a:xfrm>
            <a:off x="4787900" y="2565400"/>
            <a:ext cx="29511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每</a:t>
            </a: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只穿一串，正好穿成</a:t>
            </a: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串。</a:t>
            </a:r>
            <a:endParaRPr lang="zh-CN" altLang="en-US" sz="2800" b="1" dirty="0"/>
          </a:p>
        </p:txBody>
      </p:sp>
      <p:sp>
        <p:nvSpPr>
          <p:cNvPr id="18439" name="Text Box 6"/>
          <p:cNvSpPr>
            <a:spLocks noChangeArrowheads="1"/>
          </p:cNvSpPr>
          <p:nvPr/>
        </p:nvSpPr>
        <p:spPr bwMode="auto">
          <a:xfrm>
            <a:off x="4787900" y="5373688"/>
            <a:ext cx="32400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30÷ 6=5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（串）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/>
      <p:bldP spid="1843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b="1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773238"/>
            <a:ext cx="353377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AutoShape 7"/>
          <p:cNvSpPr>
            <a:spLocks noChangeArrowheads="1"/>
          </p:cNvSpPr>
          <p:nvPr/>
        </p:nvSpPr>
        <p:spPr bwMode="auto">
          <a:xfrm>
            <a:off x="4427538" y="1916113"/>
            <a:ext cx="3889375" cy="1584325"/>
          </a:xfrm>
          <a:prstGeom prst="cloudCallout">
            <a:avLst>
              <a:gd name="adj1" fmla="val 12241"/>
              <a:gd name="adj2" fmla="val 11121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每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只穿成一串，能穿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串，还剩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只</a:t>
            </a:r>
            <a:endParaRPr lang="zh-CN" altLang="en-US" sz="2800" b="1" dirty="0"/>
          </a:p>
        </p:txBody>
      </p:sp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3860800"/>
            <a:ext cx="12001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Text Box 9"/>
          <p:cNvSpPr>
            <a:spLocks noChangeArrowheads="1"/>
          </p:cNvSpPr>
          <p:nvPr/>
        </p:nvSpPr>
        <p:spPr bwMode="auto">
          <a:xfrm>
            <a:off x="1023938" y="5156200"/>
            <a:ext cx="5346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30÷7=4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（串）</a:t>
            </a:r>
            <a:r>
              <a:rPr lang="en-US" altLang="zh-CN" sz="3200" dirty="0">
                <a:solidFill>
                  <a:srgbClr val="000000"/>
                </a:solidFill>
                <a:ea typeface="华文新魏" pitchFamily="2" charset="-122"/>
              </a:rPr>
              <a:t>……</a:t>
            </a:r>
            <a:r>
              <a:rPr lang="en-US" altLang="zh-CN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（只）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b="1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060575"/>
            <a:ext cx="159067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2124075" y="1628775"/>
            <a:ext cx="5327650" cy="1152525"/>
          </a:xfrm>
          <a:prstGeom prst="cloudCallout">
            <a:avLst>
              <a:gd name="adj1" fmla="val -42907"/>
              <a:gd name="adj2" fmla="val 7878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30÷7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可以写成竖式计算</a:t>
            </a:r>
            <a:endParaRPr lang="zh-CN" altLang="en-US" sz="2800" b="1"/>
          </a:p>
        </p:txBody>
      </p:sp>
      <p:pic>
        <p:nvPicPr>
          <p:cNvPr id="10247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482975"/>
            <a:ext cx="5473700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 b="1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9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2771775" y="2565400"/>
            <a:ext cx="3959225" cy="2087563"/>
          </a:xfrm>
          <a:prstGeom prst="cloudCallout">
            <a:avLst>
              <a:gd name="adj1" fmla="val 56690"/>
              <a:gd name="adj2" fmla="val 7593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ea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有余数的除法</a:t>
            </a:r>
            <a:endParaRPr lang="zh-CN" altLang="en-US" sz="2800">
              <a:solidFill>
                <a:srgbClr val="000000"/>
              </a:solidFill>
              <a:ea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用竖式计算</a:t>
            </a:r>
            <a:endParaRPr lang="zh-CN" altLang="en-US" sz="2800">
              <a:solidFill>
                <a:srgbClr val="000000"/>
              </a:solidFill>
              <a:ea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 dirty="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3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2997200"/>
            <a:ext cx="20097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7"/>
          <p:cNvSpPr>
            <a:spLocks noChangeArrowheads="1"/>
          </p:cNvSpPr>
          <p:nvPr/>
        </p:nvSpPr>
        <p:spPr bwMode="auto">
          <a:xfrm>
            <a:off x="1116013" y="1812925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试一试</a:t>
            </a:r>
            <a:endParaRPr lang="zh-CN" altLang="en-US" sz="2800" b="1"/>
          </a:p>
        </p:txBody>
      </p:sp>
      <p:pic>
        <p:nvPicPr>
          <p:cNvPr id="2253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3068638"/>
            <a:ext cx="21907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3141663"/>
            <a:ext cx="203835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Text Box 10"/>
          <p:cNvSpPr>
            <a:spLocks noChangeArrowheads="1"/>
          </p:cNvSpPr>
          <p:nvPr/>
        </p:nvSpPr>
        <p:spPr bwMode="auto">
          <a:xfrm>
            <a:off x="1989138" y="305435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22538" name="Text Box 11"/>
          <p:cNvSpPr>
            <a:spLocks noChangeArrowheads="1"/>
          </p:cNvSpPr>
          <p:nvPr/>
        </p:nvSpPr>
        <p:spPr bwMode="auto">
          <a:xfrm>
            <a:off x="1360488" y="413385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sp>
        <p:nvSpPr>
          <p:cNvPr id="22539" name="Text Box 12"/>
          <p:cNvSpPr>
            <a:spLocks noChangeArrowheads="1"/>
          </p:cNvSpPr>
          <p:nvPr/>
        </p:nvSpPr>
        <p:spPr bwMode="auto">
          <a:xfrm>
            <a:off x="1979613" y="4149725"/>
            <a:ext cx="393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endParaRPr lang="zh-CN" altLang="en-US" sz="2800" b="1"/>
          </a:p>
        </p:txBody>
      </p:sp>
      <p:sp>
        <p:nvSpPr>
          <p:cNvPr id="22540" name="Text Box 13"/>
          <p:cNvSpPr>
            <a:spLocks noChangeArrowheads="1"/>
          </p:cNvSpPr>
          <p:nvPr/>
        </p:nvSpPr>
        <p:spPr bwMode="auto">
          <a:xfrm>
            <a:off x="1979613" y="4868863"/>
            <a:ext cx="38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 b="1"/>
          </a:p>
        </p:txBody>
      </p:sp>
      <p:sp>
        <p:nvSpPr>
          <p:cNvPr id="22541" name="Text Box 14"/>
          <p:cNvSpPr>
            <a:spLocks noChangeArrowheads="1"/>
          </p:cNvSpPr>
          <p:nvPr/>
        </p:nvSpPr>
        <p:spPr bwMode="auto">
          <a:xfrm>
            <a:off x="4500563" y="321310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22542" name="Text Box 15"/>
          <p:cNvSpPr>
            <a:spLocks noChangeArrowheads="1"/>
          </p:cNvSpPr>
          <p:nvPr/>
        </p:nvSpPr>
        <p:spPr bwMode="auto">
          <a:xfrm>
            <a:off x="3995738" y="4149725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 b="1"/>
          </a:p>
        </p:txBody>
      </p:sp>
      <p:sp>
        <p:nvSpPr>
          <p:cNvPr id="22543" name="Text Box 16"/>
          <p:cNvSpPr>
            <a:spLocks noChangeArrowheads="1"/>
          </p:cNvSpPr>
          <p:nvPr/>
        </p:nvSpPr>
        <p:spPr bwMode="auto">
          <a:xfrm>
            <a:off x="4500563" y="4149725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22544" name="Text Box 17"/>
          <p:cNvSpPr>
            <a:spLocks noChangeArrowheads="1"/>
          </p:cNvSpPr>
          <p:nvPr/>
        </p:nvSpPr>
        <p:spPr bwMode="auto">
          <a:xfrm>
            <a:off x="4500563" y="4797425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22545" name="Text Box 18"/>
          <p:cNvSpPr>
            <a:spLocks noChangeArrowheads="1"/>
          </p:cNvSpPr>
          <p:nvPr/>
        </p:nvSpPr>
        <p:spPr bwMode="auto">
          <a:xfrm>
            <a:off x="7380288" y="321310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</a:t>
            </a:r>
            <a:endParaRPr lang="zh-CN" altLang="en-US" sz="2800" b="1"/>
          </a:p>
        </p:txBody>
      </p:sp>
      <p:sp>
        <p:nvSpPr>
          <p:cNvPr id="22546" name="Text Box 19"/>
          <p:cNvSpPr>
            <a:spLocks noChangeArrowheads="1"/>
          </p:cNvSpPr>
          <p:nvPr/>
        </p:nvSpPr>
        <p:spPr bwMode="auto">
          <a:xfrm>
            <a:off x="6877050" y="4292600"/>
            <a:ext cx="385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 b="1"/>
          </a:p>
        </p:txBody>
      </p:sp>
      <p:sp>
        <p:nvSpPr>
          <p:cNvPr id="22547" name="Text Box 20"/>
          <p:cNvSpPr>
            <a:spLocks noChangeArrowheads="1"/>
          </p:cNvSpPr>
          <p:nvPr/>
        </p:nvSpPr>
        <p:spPr bwMode="auto">
          <a:xfrm>
            <a:off x="7380288" y="429260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sp>
        <p:nvSpPr>
          <p:cNvPr id="22548" name="Text Box 21"/>
          <p:cNvSpPr>
            <a:spLocks noChangeArrowheads="1"/>
          </p:cNvSpPr>
          <p:nvPr/>
        </p:nvSpPr>
        <p:spPr bwMode="auto">
          <a:xfrm>
            <a:off x="7380288" y="4997450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4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4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52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57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62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 bldLvl="0"/>
      <p:bldP spid="22538" grpId="0" bldLvl="0"/>
      <p:bldP spid="22539" grpId="0" bldLvl="0"/>
      <p:bldP spid="22540" grpId="0" bldLvl="0"/>
      <p:bldP spid="22541" grpId="0" bldLvl="0"/>
      <p:bldP spid="22542" grpId="0" bldLvl="0"/>
      <p:bldP spid="22543" grpId="0" bldLvl="0"/>
      <p:bldP spid="22544" grpId="0" bldLvl="0"/>
      <p:bldP spid="22545" grpId="0" bldLvl="0"/>
      <p:bldP spid="22546" grpId="0" bldLvl="0"/>
      <p:bldP spid="22547" grpId="0" bldLvl="0"/>
      <p:bldP spid="22548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b="1" dirty="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1403350" y="1268413"/>
            <a:ext cx="61214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用竖式计算</a:t>
            </a:r>
            <a:b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</a:b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b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</a:b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20÷5=          24÷6= </a:t>
            </a:r>
            <a:endParaRPr lang="zh-CN" altLang="en-US" sz="2800" b="1" dirty="0"/>
          </a:p>
        </p:txBody>
      </p:sp>
      <p:grpSp>
        <p:nvGrpSpPr>
          <p:cNvPr id="2" name="Group 7"/>
          <p:cNvGrpSpPr/>
          <p:nvPr/>
        </p:nvGrpSpPr>
        <p:grpSpPr bwMode="auto">
          <a:xfrm>
            <a:off x="2700338" y="4221163"/>
            <a:ext cx="2160587" cy="647700"/>
            <a:chOff x="0" y="0"/>
            <a:chExt cx="883" cy="272"/>
          </a:xfrm>
        </p:grpSpPr>
        <p:sp>
          <p:nvSpPr>
            <p:cNvPr id="23559" name="Arc 8"/>
            <p:cNvSpPr>
              <a:spLocks noChangeArrowheads="1"/>
            </p:cNvSpPr>
            <p:nvPr/>
          </p:nvSpPr>
          <p:spPr bwMode="auto">
            <a:xfrm flipV="1">
              <a:off x="0" y="4"/>
              <a:ext cx="158" cy="268"/>
            </a:xfrm>
            <a:custGeom>
              <a:avLst/>
              <a:gdLst>
                <a:gd name="T0" fmla="*/ 0 w 25073"/>
                <a:gd name="T1" fmla="*/ 281 h 31823"/>
                <a:gd name="T2" fmla="*/ 3473 w 25073"/>
                <a:gd name="T3" fmla="*/ 0 h 31823"/>
                <a:gd name="T4" fmla="*/ 25073 w 25073"/>
                <a:gd name="T5" fmla="*/ 21600 h 31823"/>
                <a:gd name="T6" fmla="*/ 22500 w 25073"/>
                <a:gd name="T7" fmla="*/ 31822 h 31823"/>
                <a:gd name="T8" fmla="*/ 0 w 25073"/>
                <a:gd name="T9" fmla="*/ 281 h 31823"/>
                <a:gd name="T10" fmla="*/ 3473 w 25073"/>
                <a:gd name="T11" fmla="*/ 0 h 31823"/>
                <a:gd name="T12" fmla="*/ 25073 w 25073"/>
                <a:gd name="T13" fmla="*/ 21600 h 31823"/>
                <a:gd name="T14" fmla="*/ 22500 w 25073"/>
                <a:gd name="T15" fmla="*/ 31822 h 31823"/>
                <a:gd name="T16" fmla="*/ 3473 w 25073"/>
                <a:gd name="T17" fmla="*/ 21600 h 3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73" h="31823" fill="none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</a:path>
                <a:path w="25073" h="31823" stroke="0">
                  <a:moveTo>
                    <a:pt x="0" y="281"/>
                  </a:moveTo>
                  <a:cubicBezTo>
                    <a:pt x="1148" y="93"/>
                    <a:pt x="2309" y="-1"/>
                    <a:pt x="3473" y="0"/>
                  </a:cubicBezTo>
                  <a:cubicBezTo>
                    <a:pt x="15402" y="0"/>
                    <a:pt x="25073" y="9670"/>
                    <a:pt x="25073" y="21600"/>
                  </a:cubicBezTo>
                  <a:cubicBezTo>
                    <a:pt x="25073" y="25167"/>
                    <a:pt x="24189" y="28679"/>
                    <a:pt x="22500" y="31822"/>
                  </a:cubicBezTo>
                  <a:lnTo>
                    <a:pt x="3473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/>
            </a:p>
          </p:txBody>
        </p:sp>
        <p:sp>
          <p:nvSpPr>
            <p:cNvPr id="23560" name="Line 9"/>
            <p:cNvSpPr>
              <a:spLocks noChangeShapeType="1"/>
            </p:cNvSpPr>
            <p:nvPr/>
          </p:nvSpPr>
          <p:spPr bwMode="auto">
            <a:xfrm>
              <a:off x="112" y="0"/>
              <a:ext cx="771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1" name="Text Box 10"/>
          <p:cNvSpPr>
            <a:spLocks noChangeArrowheads="1"/>
          </p:cNvSpPr>
          <p:nvPr/>
        </p:nvSpPr>
        <p:spPr bwMode="auto">
          <a:xfrm>
            <a:off x="3276600" y="4221163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2    0</a:t>
            </a:r>
            <a:endParaRPr lang="zh-CN" altLang="en-US" sz="2800" b="1"/>
          </a:p>
        </p:txBody>
      </p:sp>
      <p:sp>
        <p:nvSpPr>
          <p:cNvPr id="23562" name="Text Box 11"/>
          <p:cNvSpPr>
            <a:spLocks noChangeArrowheads="1"/>
          </p:cNvSpPr>
          <p:nvPr/>
        </p:nvSpPr>
        <p:spPr bwMode="auto">
          <a:xfrm>
            <a:off x="3276600" y="4803775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2    0</a:t>
            </a:r>
            <a:endParaRPr lang="zh-CN" altLang="en-US" sz="2800" b="1"/>
          </a:p>
        </p:txBody>
      </p:sp>
      <p:sp>
        <p:nvSpPr>
          <p:cNvPr id="13323" name="Line 12"/>
          <p:cNvSpPr>
            <a:spLocks noChangeShapeType="1"/>
          </p:cNvSpPr>
          <p:nvPr/>
        </p:nvSpPr>
        <p:spPr bwMode="auto">
          <a:xfrm>
            <a:off x="2916238" y="5446713"/>
            <a:ext cx="1873250" cy="1587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Text Box 13"/>
          <p:cNvSpPr>
            <a:spLocks noChangeArrowheads="1"/>
          </p:cNvSpPr>
          <p:nvPr/>
        </p:nvSpPr>
        <p:spPr bwMode="auto">
          <a:xfrm>
            <a:off x="3997325" y="5500688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0</a:t>
            </a:r>
            <a:endParaRPr lang="zh-CN" altLang="en-US" sz="2800" b="1"/>
          </a:p>
        </p:txBody>
      </p:sp>
      <p:sp>
        <p:nvSpPr>
          <p:cNvPr id="23565" name="Text Box 14"/>
          <p:cNvSpPr>
            <a:spLocks noChangeArrowheads="1"/>
          </p:cNvSpPr>
          <p:nvPr/>
        </p:nvSpPr>
        <p:spPr bwMode="auto">
          <a:xfrm>
            <a:off x="4068763" y="3573463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sp>
        <p:nvSpPr>
          <p:cNvPr id="23566" name="Text Box 15"/>
          <p:cNvSpPr>
            <a:spLocks noChangeArrowheads="1"/>
          </p:cNvSpPr>
          <p:nvPr/>
        </p:nvSpPr>
        <p:spPr bwMode="auto">
          <a:xfrm>
            <a:off x="2413000" y="4156075"/>
            <a:ext cx="576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 b="1"/>
          </a:p>
        </p:txBody>
      </p:sp>
      <p:grpSp>
        <p:nvGrpSpPr>
          <p:cNvPr id="3" name="Group 16"/>
          <p:cNvGrpSpPr/>
          <p:nvPr/>
        </p:nvGrpSpPr>
        <p:grpSpPr bwMode="auto">
          <a:xfrm>
            <a:off x="4716463" y="4292600"/>
            <a:ext cx="2089150" cy="457200"/>
            <a:chOff x="0" y="0"/>
            <a:chExt cx="1316" cy="288"/>
          </a:xfrm>
        </p:grpSpPr>
        <p:sp>
          <p:nvSpPr>
            <p:cNvPr id="23568" name="Line 17"/>
            <p:cNvSpPr>
              <a:spLocks noChangeShapeType="1"/>
            </p:cNvSpPr>
            <p:nvPr/>
          </p:nvSpPr>
          <p:spPr bwMode="auto">
            <a:xfrm flipH="1" flipV="1">
              <a:off x="0" y="151"/>
              <a:ext cx="545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9" name="Text Box 18"/>
            <p:cNvSpPr>
              <a:spLocks noChangeArrowheads="1"/>
            </p:cNvSpPr>
            <p:nvPr/>
          </p:nvSpPr>
          <p:spPr bwMode="auto">
            <a:xfrm>
              <a:off x="545" y="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被除数</a:t>
              </a:r>
              <a:endParaRPr lang="zh-CN" altLang="en-US" sz="2800" b="1"/>
            </a:p>
          </p:txBody>
        </p:sp>
      </p:grpSp>
      <p:grpSp>
        <p:nvGrpSpPr>
          <p:cNvPr id="4" name="Group 19"/>
          <p:cNvGrpSpPr/>
          <p:nvPr/>
        </p:nvGrpSpPr>
        <p:grpSpPr bwMode="auto">
          <a:xfrm>
            <a:off x="4716463" y="4940300"/>
            <a:ext cx="3384550" cy="457200"/>
            <a:chOff x="0" y="0"/>
            <a:chExt cx="1635" cy="288"/>
          </a:xfrm>
        </p:grpSpPr>
        <p:sp>
          <p:nvSpPr>
            <p:cNvPr id="23571" name="Line 20"/>
            <p:cNvSpPr>
              <a:spLocks noChangeShapeType="1"/>
            </p:cNvSpPr>
            <p:nvPr/>
          </p:nvSpPr>
          <p:spPr bwMode="auto">
            <a:xfrm flipH="1">
              <a:off x="0" y="135"/>
              <a:ext cx="545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Text Box 21"/>
            <p:cNvSpPr>
              <a:spLocks noChangeArrowheads="1"/>
            </p:cNvSpPr>
            <p:nvPr/>
          </p:nvSpPr>
          <p:spPr bwMode="auto">
            <a:xfrm>
              <a:off x="546" y="0"/>
              <a:ext cx="10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商和除数的积</a:t>
              </a:r>
              <a:endParaRPr lang="zh-CN" altLang="en-US" sz="2800" b="1"/>
            </a:p>
          </p:txBody>
        </p:sp>
      </p:grpSp>
      <p:grpSp>
        <p:nvGrpSpPr>
          <p:cNvPr id="5" name="Group 22"/>
          <p:cNvGrpSpPr/>
          <p:nvPr/>
        </p:nvGrpSpPr>
        <p:grpSpPr bwMode="auto">
          <a:xfrm>
            <a:off x="900113" y="4195763"/>
            <a:ext cx="1512887" cy="457200"/>
            <a:chOff x="0" y="0"/>
            <a:chExt cx="953" cy="288"/>
          </a:xfrm>
        </p:grpSpPr>
        <p:sp>
          <p:nvSpPr>
            <p:cNvPr id="23574" name="Text Box 23"/>
            <p:cNvSpPr>
              <a:spLocks noChangeArrowheads="1"/>
            </p:cNvSpPr>
            <p:nvPr/>
          </p:nvSpPr>
          <p:spPr bwMode="auto">
            <a:xfrm>
              <a:off x="0" y="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除数</a:t>
              </a:r>
              <a:endParaRPr lang="zh-CN" altLang="en-US" sz="2800" b="1"/>
            </a:p>
          </p:txBody>
        </p:sp>
        <p:sp>
          <p:nvSpPr>
            <p:cNvPr id="23575" name="Line 24"/>
            <p:cNvSpPr>
              <a:spLocks noChangeShapeType="1"/>
            </p:cNvSpPr>
            <p:nvPr/>
          </p:nvSpPr>
          <p:spPr bwMode="auto">
            <a:xfrm>
              <a:off x="454" y="152"/>
              <a:ext cx="499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25"/>
          <p:cNvGrpSpPr/>
          <p:nvPr/>
        </p:nvGrpSpPr>
        <p:grpSpPr bwMode="auto">
          <a:xfrm>
            <a:off x="4716463" y="3644900"/>
            <a:ext cx="2160587" cy="457200"/>
            <a:chOff x="0" y="0"/>
            <a:chExt cx="1361" cy="288"/>
          </a:xfrm>
        </p:grpSpPr>
        <p:sp>
          <p:nvSpPr>
            <p:cNvPr id="23577" name="Line 26"/>
            <p:cNvSpPr>
              <a:spLocks noChangeShapeType="1"/>
            </p:cNvSpPr>
            <p:nvPr/>
          </p:nvSpPr>
          <p:spPr bwMode="auto">
            <a:xfrm flipH="1">
              <a:off x="0" y="152"/>
              <a:ext cx="545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Text Box 27"/>
            <p:cNvSpPr>
              <a:spLocks noChangeArrowheads="1"/>
            </p:cNvSpPr>
            <p:nvPr/>
          </p:nvSpPr>
          <p:spPr bwMode="auto">
            <a:xfrm>
              <a:off x="590" y="0"/>
              <a:ext cx="7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商</a:t>
              </a:r>
              <a:endParaRPr lang="zh-CN" altLang="en-US" sz="2800" b="1"/>
            </a:p>
          </p:txBody>
        </p:sp>
      </p:grpSp>
      <p:sp>
        <p:nvSpPr>
          <p:cNvPr id="23579" name="Rectangle 28"/>
          <p:cNvSpPr>
            <a:spLocks noChangeArrowheads="1"/>
          </p:cNvSpPr>
          <p:nvPr/>
        </p:nvSpPr>
        <p:spPr bwMode="auto">
          <a:xfrm>
            <a:off x="3997325" y="3644900"/>
            <a:ext cx="5762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FF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7" name="Group 29"/>
          <p:cNvGrpSpPr/>
          <p:nvPr/>
        </p:nvGrpSpPr>
        <p:grpSpPr bwMode="auto">
          <a:xfrm>
            <a:off x="1404938" y="3448050"/>
            <a:ext cx="2592387" cy="701675"/>
            <a:chOff x="0" y="0"/>
            <a:chExt cx="1633" cy="442"/>
          </a:xfrm>
        </p:grpSpPr>
        <p:sp>
          <p:nvSpPr>
            <p:cNvPr id="23581" name="Line 30"/>
            <p:cNvSpPr>
              <a:spLocks noChangeShapeType="1"/>
            </p:cNvSpPr>
            <p:nvPr/>
          </p:nvSpPr>
          <p:spPr bwMode="auto">
            <a:xfrm>
              <a:off x="952" y="260"/>
              <a:ext cx="681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Text Box 31"/>
            <p:cNvSpPr>
              <a:spLocks noChangeArrowheads="1"/>
            </p:cNvSpPr>
            <p:nvPr/>
          </p:nvSpPr>
          <p:spPr bwMode="auto">
            <a:xfrm>
              <a:off x="0" y="0"/>
              <a:ext cx="1043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商要对着被除数的个位</a:t>
              </a:r>
              <a:endParaRPr lang="zh-CN" altLang="en-US" sz="2800" b="1"/>
            </a:p>
          </p:txBody>
        </p:sp>
      </p:grpSp>
      <p:sp>
        <p:nvSpPr>
          <p:cNvPr id="23583" name="Text Box 32"/>
          <p:cNvSpPr>
            <a:spLocks noChangeArrowheads="1"/>
          </p:cNvSpPr>
          <p:nvPr/>
        </p:nvSpPr>
        <p:spPr bwMode="auto">
          <a:xfrm>
            <a:off x="2843213" y="2478088"/>
            <a:ext cx="647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 b="1"/>
          </a:p>
        </p:txBody>
      </p:sp>
      <p:grpSp>
        <p:nvGrpSpPr>
          <p:cNvPr id="8" name="Group 33"/>
          <p:cNvGrpSpPr/>
          <p:nvPr/>
        </p:nvGrpSpPr>
        <p:grpSpPr bwMode="auto">
          <a:xfrm>
            <a:off x="4643438" y="5516563"/>
            <a:ext cx="4500562" cy="822325"/>
            <a:chOff x="0" y="0"/>
            <a:chExt cx="1635" cy="518"/>
          </a:xfrm>
        </p:grpSpPr>
        <p:sp>
          <p:nvSpPr>
            <p:cNvPr id="23585" name="Line 34"/>
            <p:cNvSpPr>
              <a:spLocks noChangeShapeType="1"/>
            </p:cNvSpPr>
            <p:nvPr/>
          </p:nvSpPr>
          <p:spPr bwMode="auto">
            <a:xfrm flipH="1">
              <a:off x="0" y="135"/>
              <a:ext cx="545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Text Box 35"/>
            <p:cNvSpPr>
              <a:spLocks noChangeArrowheads="1"/>
            </p:cNvSpPr>
            <p:nvPr/>
          </p:nvSpPr>
          <p:spPr bwMode="auto">
            <a:xfrm>
              <a:off x="546" y="0"/>
              <a:ext cx="1089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被除数</a:t>
              </a:r>
              <a:r>
                <a:rPr lang="en-US" altLang="zh-CN" sz="2400" b="1">
                  <a:solidFill>
                    <a:srgbClr val="FF00FF"/>
                  </a:solidFill>
                  <a:ea typeface="华文新魏" pitchFamily="2" charset="-122"/>
                </a:rPr>
                <a:t>——</a:t>
              </a:r>
              <a:r>
                <a:rPr lang="zh-CN" altLang="en-US" sz="2400" b="1">
                  <a:solidFill>
                    <a:srgbClr val="FF00FF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商和除数的积</a:t>
              </a:r>
              <a:endParaRPr lang="zh-CN" altLang="en-US" sz="28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4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6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animEffect filter="fade">
                                      <p:cBhvr>
                                        <p:cTn id="50" dur="1000" tmFilter="0, 0; .2, .5; .8, .5; 1, 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235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6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9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4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/>
      <p:bldP spid="23562" grpId="0" bldLvl="0"/>
      <p:bldP spid="13323" grpId="0" animBg="1"/>
      <p:bldP spid="23564" grpId="0" bldLvl="0"/>
      <p:bldP spid="23565" grpId="0" bldLvl="0"/>
      <p:bldP spid="23566" grpId="0" bldLvl="0"/>
      <p:bldP spid="23579" grpId="0" bldLvl="0"/>
      <p:bldP spid="23579" grpId="1" bldLvl="0"/>
      <p:bldP spid="23583" grpId="0" bldLvl="0"/>
    </p:bldLst>
  </p:timing>
</p:sld>
</file>

<file path=ppt/tags/tag1.xml><?xml version="1.0" encoding="utf-8"?>
<p:tagLst xmlns:p="http://schemas.openxmlformats.org/presentationml/2006/main">
  <p:tag name="KSO_WPP_MARK_KEY" val="19bff24e-8b13-4016-8a1f-38be6c9e5a3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1964</Words>
  <Application>WPS 演示</Application>
  <PresentationFormat>全屏显示(4:3)</PresentationFormat>
  <Paragraphs>505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2023-02-02T02:54:34Z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C4BD45690CFE4361AAAD0A0B4FF71870</vt:lpwstr>
  </property>
  <property fmtid="{D5CDD505-2E9C-101B-9397-08002B2CF9AE}" pid="3" name="KSOProductBuildVer">
    <vt:lpwstr>2052-11.1.0.13703</vt:lpwstr>
  </property>
</Properties>
</file>