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3"/>
  </p:handoutMasterIdLst>
  <p:sldIdLst>
    <p:sldId id="266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99E1403-362F-4AD8-9E33-9E6CBB2D45B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F292943-30FB-492F-BD7A-A7A3D8A7558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53E5F1FA-7469-4975-8F8E-9B0176EF2885}" type="datetimeFigureOut">
              <a:rPr lang="zh-CN" altLang="en-US"/>
            </a:fld>
            <a:endParaRPr lang="en-US" altLang="zh-CN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A7CBE5C-B2D7-4DB0-89FB-5344F40AFD7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CBE5C-B2D7-4DB0-89FB-5344F40AFD7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24443F4E-1F3A-4C84-9DA3-B5AE4CDDD7DC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941984" y="281520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7504" y="2859658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9050" y="1412776"/>
            <a:ext cx="9051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单元   </a:t>
            </a:r>
            <a:r>
              <a:rPr lang="zh-CN" altLang="en-US" sz="48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认识</a:t>
            </a:r>
            <a:r>
              <a:rPr lang="en-US" altLang="zh-CN" sz="48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48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48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626475" cy="1143000"/>
          </a:xfrm>
          <a:noFill/>
        </p:spPr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latin typeface="Times New Roman" panose="02020603050405020304" pitchFamily="18" charset="0"/>
              </a:rPr>
              <a:t>　数一数：一共有多少枚纽扣电池？</a:t>
            </a:r>
            <a:endParaRPr lang="zh-CN" altLang="en-US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6387" name="圆角矩形标注 6"/>
          <p:cNvSpPr>
            <a:spLocks noChangeArrowheads="1"/>
          </p:cNvSpPr>
          <p:nvPr/>
        </p:nvSpPr>
        <p:spPr bwMode="auto">
          <a:xfrm>
            <a:off x="2992438" y="4719638"/>
            <a:ext cx="3673475" cy="647700"/>
          </a:xfrm>
          <a:prstGeom prst="wedgeRoundRectCallout">
            <a:avLst>
              <a:gd name="adj1" fmla="val 55838"/>
              <a:gd name="adj2" fmla="val 2354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说一说你是怎样数的。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24700" y="4424363"/>
            <a:ext cx="126206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1236663"/>
            <a:ext cx="45212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1219200" y="5457825"/>
            <a:ext cx="5545138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生活中有许多比</a:t>
            </a:r>
            <a:r>
              <a:rPr lang="en-US" altLang="zh-CN" sz="2800" b="1" dirty="0">
                <a:latin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</a:rPr>
              <a:t>大的数，你能举出几个吗</a:t>
            </a:r>
            <a:r>
              <a:rPr lang="en-US" altLang="zh-CN" sz="2800" b="1" dirty="0">
                <a:latin typeface="宋体" panose="02010600030101010101" pitchFamily="2" charset="-122"/>
              </a:rPr>
              <a:t>?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163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50863"/>
            <a:ext cx="7859713" cy="1143000"/>
          </a:xfrm>
          <a:noFill/>
        </p:spPr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例２</a:t>
            </a:r>
            <a:r>
              <a:rPr lang="zh-CN" altLang="en-US" sz="3600" b="1" dirty="0" smtClean="0">
                <a:latin typeface="Times New Roman" panose="02020603050405020304" pitchFamily="18" charset="0"/>
              </a:rPr>
              <a:t>　盛一杯黄豆，先估一估有多少粒，再倒出来数一数。</a:t>
            </a:r>
            <a:endParaRPr lang="zh-CN" altLang="en-US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7411" name="圆角矩形标注 3"/>
          <p:cNvSpPr>
            <a:spLocks noChangeArrowheads="1"/>
          </p:cNvSpPr>
          <p:nvPr/>
        </p:nvSpPr>
        <p:spPr bwMode="auto">
          <a:xfrm>
            <a:off x="1703388" y="5089525"/>
            <a:ext cx="2714625" cy="1085850"/>
          </a:xfrm>
          <a:prstGeom prst="wedgeRoundRectCallout">
            <a:avLst>
              <a:gd name="adj1" fmla="val -57116"/>
              <a:gd name="adj2" fmla="val 3042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有更简便的估计方法吗？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12" name="圆角矩形标注 4"/>
          <p:cNvSpPr>
            <a:spLocks noChangeArrowheads="1"/>
          </p:cNvSpPr>
          <p:nvPr/>
        </p:nvSpPr>
        <p:spPr bwMode="auto">
          <a:xfrm>
            <a:off x="4800600" y="5084763"/>
            <a:ext cx="2663825" cy="1003300"/>
          </a:xfrm>
          <a:prstGeom prst="wedgeRoundRectCallout">
            <a:avLst>
              <a:gd name="adj1" fmla="val 61426"/>
              <a:gd name="adj2" fmla="val 4350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先抓一把数一数多少粒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741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6650" y="2063750"/>
            <a:ext cx="322897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7763" y="1865313"/>
            <a:ext cx="3346450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" descr="C:\Users\RAIN\Desktop\XJOTW`EFSU%R~%2CW9_C9X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463" y="4959350"/>
            <a:ext cx="1309687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3" descr="C:\Users\RAIN\Desktop\5D_7Z9I@U9)Y{SIMKGB6$@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85075" y="4956175"/>
            <a:ext cx="15303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986525" y="237014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650875" y="1006475"/>
            <a:ext cx="3167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练一练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69900" y="2205038"/>
            <a:ext cx="5111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</a:rPr>
              <a:t>在下面的　　里填上合适的数。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2413000" y="2254250"/>
            <a:ext cx="43338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973138" y="3932238"/>
            <a:ext cx="771366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117600" y="3644900"/>
            <a:ext cx="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56288" y="3621088"/>
            <a:ext cx="0" cy="287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884363" y="3632200"/>
            <a:ext cx="0" cy="288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28900" y="3644900"/>
            <a:ext cx="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421063" y="3606800"/>
            <a:ext cx="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213225" y="3592513"/>
            <a:ext cx="0" cy="287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662738" y="3644900"/>
            <a:ext cx="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999038" y="3608388"/>
            <a:ext cx="0" cy="288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526338" y="3621088"/>
            <a:ext cx="0" cy="287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318500" y="3606800"/>
            <a:ext cx="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8" name="TextBox 39"/>
          <p:cNvSpPr txBox="1">
            <a:spLocks noChangeArrowheads="1"/>
          </p:cNvSpPr>
          <p:nvPr/>
        </p:nvSpPr>
        <p:spPr bwMode="auto">
          <a:xfrm>
            <a:off x="649288" y="4149725"/>
            <a:ext cx="93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234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9" name="TextBox 41"/>
          <p:cNvSpPr txBox="1">
            <a:spLocks noChangeArrowheads="1"/>
          </p:cNvSpPr>
          <p:nvPr/>
        </p:nvSpPr>
        <p:spPr bwMode="auto">
          <a:xfrm>
            <a:off x="1441450" y="4149725"/>
            <a:ext cx="792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236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0" name="TextBox 42"/>
          <p:cNvSpPr txBox="1">
            <a:spLocks noChangeArrowheads="1"/>
          </p:cNvSpPr>
          <p:nvPr/>
        </p:nvSpPr>
        <p:spPr bwMode="auto">
          <a:xfrm>
            <a:off x="2233613" y="4149725"/>
            <a:ext cx="720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238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1" name="矩形 43"/>
          <p:cNvSpPr>
            <a:spLocks noChangeArrowheads="1"/>
          </p:cNvSpPr>
          <p:nvPr/>
        </p:nvSpPr>
        <p:spPr bwMode="auto">
          <a:xfrm>
            <a:off x="2989263" y="4149725"/>
            <a:ext cx="795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240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2" name="矩形 44"/>
          <p:cNvSpPr>
            <a:spLocks noChangeArrowheads="1"/>
          </p:cNvSpPr>
          <p:nvPr/>
        </p:nvSpPr>
        <p:spPr bwMode="auto">
          <a:xfrm>
            <a:off x="3854450" y="4149725"/>
            <a:ext cx="86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242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3" name="矩形 45"/>
          <p:cNvSpPr>
            <a:spLocks noChangeArrowheads="1"/>
          </p:cNvSpPr>
          <p:nvPr/>
        </p:nvSpPr>
        <p:spPr bwMode="auto">
          <a:xfrm>
            <a:off x="4805363" y="4133850"/>
            <a:ext cx="776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244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4" name="矩形 47"/>
          <p:cNvSpPr>
            <a:spLocks noChangeArrowheads="1"/>
          </p:cNvSpPr>
          <p:nvPr/>
        </p:nvSpPr>
        <p:spPr bwMode="auto">
          <a:xfrm>
            <a:off x="5627688" y="4133850"/>
            <a:ext cx="719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246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5" name="矩形 48"/>
          <p:cNvSpPr>
            <a:spLocks noChangeArrowheads="1"/>
          </p:cNvSpPr>
          <p:nvPr/>
        </p:nvSpPr>
        <p:spPr bwMode="auto">
          <a:xfrm>
            <a:off x="6402388" y="4125913"/>
            <a:ext cx="720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248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6" name="矩形 50"/>
          <p:cNvSpPr>
            <a:spLocks noChangeArrowheads="1"/>
          </p:cNvSpPr>
          <p:nvPr/>
        </p:nvSpPr>
        <p:spPr bwMode="auto">
          <a:xfrm>
            <a:off x="7165975" y="4124325"/>
            <a:ext cx="720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250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7" name="矩形 51"/>
          <p:cNvSpPr>
            <a:spLocks noChangeArrowheads="1"/>
          </p:cNvSpPr>
          <p:nvPr/>
        </p:nvSpPr>
        <p:spPr bwMode="auto">
          <a:xfrm>
            <a:off x="7924800" y="4122738"/>
            <a:ext cx="719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252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bldLvl="0"/>
      <p:bldP spid="18452" grpId="0" bldLvl="0"/>
      <p:bldP spid="18453" grpId="0" bldLvl="0"/>
      <p:bldP spid="18454" grpId="0" bldLvl="0"/>
      <p:bldP spid="18455" grpId="0" bldLvl="0"/>
      <p:bldP spid="18456" grpId="0" bldLvl="0"/>
      <p:bldP spid="1845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9625" y="1512888"/>
            <a:ext cx="7031038" cy="389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93700" y="674688"/>
            <a:ext cx="68103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Times New Roman" panose="02020603050405020304" pitchFamily="18" charset="0"/>
              </a:rPr>
              <a:t>2.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Calibri" panose="020F0502020204030204" pitchFamily="34" charset="0"/>
              </a:rPr>
              <a:t>估计蚂蚁的只数。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sp>
        <p:nvSpPr>
          <p:cNvPr id="19460" name="TextBox 21"/>
          <p:cNvSpPr txBox="1">
            <a:spLocks noChangeArrowheads="1"/>
          </p:cNvSpPr>
          <p:nvPr/>
        </p:nvSpPr>
        <p:spPr bwMode="auto">
          <a:xfrm>
            <a:off x="3000375" y="1357313"/>
            <a:ext cx="1785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461" name="TextBox 9"/>
          <p:cNvSpPr txBox="1">
            <a:spLocks noChangeArrowheads="1"/>
          </p:cNvSpPr>
          <p:nvPr/>
        </p:nvSpPr>
        <p:spPr bwMode="auto">
          <a:xfrm>
            <a:off x="704850" y="5492750"/>
            <a:ext cx="7708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一个格里约有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只蚂蚁，一共有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个格子，所以蚂蚁约有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278438" y="541338"/>
            <a:ext cx="3792537" cy="1562100"/>
            <a:chOff x="5318150" y="137649"/>
            <a:chExt cx="3792827" cy="1562318"/>
          </a:xfrm>
        </p:grpSpPr>
        <p:sp>
          <p:nvSpPr>
            <p:cNvPr id="32" name="圆角矩形标注 31"/>
            <p:cNvSpPr>
              <a:spLocks noChangeArrowheads="1"/>
            </p:cNvSpPr>
            <p:nvPr/>
          </p:nvSpPr>
          <p:spPr bwMode="auto">
            <a:xfrm>
              <a:off x="5318150" y="190043"/>
              <a:ext cx="2119474" cy="1052660"/>
            </a:xfrm>
            <a:prstGeom prst="wedgeRoundRectCallout">
              <a:avLst>
                <a:gd name="adj1" fmla="val 67240"/>
                <a:gd name="adj2" fmla="val 12738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先数一个格里</a:t>
              </a:r>
              <a:r>
                <a:rPr lang="zh-CN" alt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的</a:t>
              </a:r>
              <a:r>
                <a:rPr lang="en-US" altLang="zh-CN" sz="2800" b="1" dirty="0" smtClean="0">
                  <a:latin typeface="+mn-ea"/>
                  <a:ea typeface="+mn-ea"/>
                  <a:cs typeface="Times New Roman" panose="02020603050405020304" pitchFamily="18" charset="0"/>
                  <a:sym typeface="宋体" panose="02010600030101010101" pitchFamily="2" charset="-122"/>
                </a:rPr>
                <a:t>……</a:t>
              </a:r>
              <a:endParaRPr lang="zh-CN" altLang="en-US" sz="2800" dirty="0" smtClean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9464" name="图片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777291" y="137649"/>
              <a:ext cx="1333686" cy="1562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728663" y="1776413"/>
            <a:ext cx="43211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</a:rPr>
              <a:t>按规律填空。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873125" y="2928938"/>
            <a:ext cx="784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996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997</a:t>
            </a:r>
            <a:r>
              <a:rPr lang="zh-CN" altLang="en-US" sz="2800" b="1" dirty="0">
                <a:latin typeface="Times New Roman" panose="02020603050405020304" pitchFamily="18" charset="0"/>
              </a:rPr>
              <a:t>、          、         、　       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25875" y="3319463"/>
            <a:ext cx="6477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92688" y="3336925"/>
            <a:ext cx="6477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205538" y="3346450"/>
            <a:ext cx="647700" cy="7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5" name="TextBox 9"/>
          <p:cNvSpPr txBox="1">
            <a:spLocks noChangeArrowheads="1"/>
          </p:cNvSpPr>
          <p:nvPr/>
        </p:nvSpPr>
        <p:spPr bwMode="auto">
          <a:xfrm>
            <a:off x="873125" y="4035425"/>
            <a:ext cx="784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250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260</a:t>
            </a:r>
            <a:r>
              <a:rPr lang="zh-CN" altLang="en-US" sz="2800" b="1" dirty="0">
                <a:latin typeface="Times New Roman" panose="02020603050405020304" pitchFamily="18" charset="0"/>
              </a:rPr>
              <a:t>、 </a:t>
            </a:r>
            <a:r>
              <a:rPr lang="en-US" altLang="zh-CN" sz="28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 、 </a:t>
            </a:r>
            <a:r>
              <a:rPr lang="en-US" altLang="zh-CN" sz="28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、 </a:t>
            </a:r>
            <a:r>
              <a:rPr lang="en-US" altLang="zh-CN" sz="28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 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25875" y="4419600"/>
            <a:ext cx="6477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92688" y="4433888"/>
            <a:ext cx="647700" cy="7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205538" y="4400550"/>
            <a:ext cx="6477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9" name="TextBox 4"/>
          <p:cNvSpPr txBox="1">
            <a:spLocks noChangeArrowheads="1"/>
          </p:cNvSpPr>
          <p:nvPr/>
        </p:nvSpPr>
        <p:spPr bwMode="auto">
          <a:xfrm>
            <a:off x="3825875" y="2928938"/>
            <a:ext cx="97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0" name="TextBox 6"/>
          <p:cNvSpPr txBox="1">
            <a:spLocks noChangeArrowheads="1"/>
          </p:cNvSpPr>
          <p:nvPr/>
        </p:nvSpPr>
        <p:spPr bwMode="auto">
          <a:xfrm>
            <a:off x="4992688" y="2954338"/>
            <a:ext cx="1187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999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6180138" y="2911475"/>
            <a:ext cx="1101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2" name="TextBox 14"/>
          <p:cNvSpPr txBox="1">
            <a:spLocks noChangeArrowheads="1"/>
          </p:cNvSpPr>
          <p:nvPr/>
        </p:nvSpPr>
        <p:spPr bwMode="auto">
          <a:xfrm>
            <a:off x="3819525" y="4021138"/>
            <a:ext cx="93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3" name="TextBox 15"/>
          <p:cNvSpPr txBox="1">
            <a:spLocks noChangeArrowheads="1"/>
          </p:cNvSpPr>
          <p:nvPr/>
        </p:nvSpPr>
        <p:spPr bwMode="auto">
          <a:xfrm>
            <a:off x="4992688" y="4021138"/>
            <a:ext cx="84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4" name="TextBox 16"/>
          <p:cNvSpPr txBox="1">
            <a:spLocks noChangeArrowheads="1"/>
          </p:cNvSpPr>
          <p:nvPr/>
        </p:nvSpPr>
        <p:spPr bwMode="auto">
          <a:xfrm>
            <a:off x="6205538" y="4021138"/>
            <a:ext cx="860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2540" grpId="0"/>
      <p:bldP spid="22541" grpId="0"/>
      <p:bldP spid="22542" grpId="0"/>
      <p:bldP spid="22543" grpId="0"/>
      <p:bldP spid="225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539750" y="885825"/>
            <a:ext cx="49688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3200" b="1">
                <a:latin typeface="Times New Roman" panose="02020603050405020304" pitchFamily="18" charset="0"/>
              </a:rPr>
              <a:t>  </a:t>
            </a:r>
            <a:r>
              <a:rPr lang="zh-CN" altLang="en-US" sz="3200" b="1">
                <a:latin typeface="Times New Roman" panose="02020603050405020304" pitchFamily="18" charset="0"/>
              </a:rPr>
              <a:t>数一数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5775" y="1577975"/>
            <a:ext cx="6326188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2"/>
          <p:cNvSpPr txBox="1">
            <a:spLocks noChangeArrowheads="1"/>
          </p:cNvSpPr>
          <p:nvPr/>
        </p:nvSpPr>
        <p:spPr bwMode="auto">
          <a:xfrm>
            <a:off x="696913" y="3133725"/>
            <a:ext cx="24939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个一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3557" name="TextBox 3"/>
          <p:cNvSpPr txBox="1">
            <a:spLocks noChangeArrowheads="1"/>
          </p:cNvSpPr>
          <p:nvPr/>
        </p:nvSpPr>
        <p:spPr bwMode="auto">
          <a:xfrm>
            <a:off x="5586413" y="3140075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个十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3558" name="圆角矩形标注 4"/>
          <p:cNvSpPr>
            <a:spLocks noChangeArrowheads="1"/>
          </p:cNvSpPr>
          <p:nvPr/>
        </p:nvSpPr>
        <p:spPr bwMode="auto">
          <a:xfrm>
            <a:off x="6727825" y="1539875"/>
            <a:ext cx="2197100" cy="996950"/>
          </a:xfrm>
          <a:prstGeom prst="wedgeRoundRectCallout">
            <a:avLst>
              <a:gd name="adj1" fmla="val 36130"/>
              <a:gd name="adj2" fmla="val 7248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个一可以说是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个十。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58100" y="2801938"/>
            <a:ext cx="144938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1650" y="3940175"/>
            <a:ext cx="696436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2051050" y="5721350"/>
            <a:ext cx="4537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个十是一百。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 bldLvl="0"/>
      <p:bldP spid="235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3638" y="452438"/>
            <a:ext cx="6115050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1419225" y="2746375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个百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5724525" y="2697163"/>
            <a:ext cx="2268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个千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4581" name="圆角矩形标注 4"/>
          <p:cNvSpPr>
            <a:spLocks noChangeArrowheads="1"/>
          </p:cNvSpPr>
          <p:nvPr/>
        </p:nvSpPr>
        <p:spPr bwMode="auto">
          <a:xfrm>
            <a:off x="1817688" y="3633788"/>
            <a:ext cx="2592387" cy="1223962"/>
          </a:xfrm>
          <a:prstGeom prst="wedgeRoundRectCallout">
            <a:avLst>
              <a:gd name="adj1" fmla="val -38190"/>
              <a:gd name="adj2" fmla="val 6605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有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排，每排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个。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圆角矩形标注 5"/>
          <p:cNvSpPr>
            <a:spLocks noChangeArrowheads="1"/>
          </p:cNvSpPr>
          <p:nvPr/>
        </p:nvSpPr>
        <p:spPr bwMode="auto">
          <a:xfrm>
            <a:off x="5183188" y="3608388"/>
            <a:ext cx="2590800" cy="1223962"/>
          </a:xfrm>
          <a:prstGeom prst="wedgeRoundRectCallout">
            <a:avLst>
              <a:gd name="adj1" fmla="val 30745"/>
              <a:gd name="adj2" fmla="val 71713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200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300……900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313" y="4618038"/>
            <a:ext cx="124301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12038" y="4810125"/>
            <a:ext cx="133032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TextBox 9"/>
          <p:cNvSpPr txBox="1">
            <a:spLocks noChangeArrowheads="1"/>
          </p:cNvSpPr>
          <p:nvPr/>
        </p:nvSpPr>
        <p:spPr bwMode="auto">
          <a:xfrm>
            <a:off x="2987675" y="5661025"/>
            <a:ext cx="3024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个一百是一千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 bldLvl="0"/>
      <p:bldP spid="24582" grpId="0" bldLvl="0"/>
      <p:bldP spid="245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58b427f-77a3-4331-81d8-6083130547c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1269</Words>
  <Application>WPS 演示</Application>
  <PresentationFormat>全屏显示(4:3)</PresentationFormat>
  <Paragraphs>96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例1　数一数：一共有多少枚纽扣电池？</vt:lpstr>
      <vt:lpstr>例２　盛一杯黄豆，先估一估有多少粒，再倒出来数一数。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2023-02-02T02:56:38Z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1DFE47E0E1AD4D79B103D91DE8C57E6A</vt:lpwstr>
  </property>
  <property fmtid="{D5CDD505-2E9C-101B-9397-08002B2CF9AE}" pid="3" name="KSOProductBuildVer">
    <vt:lpwstr>2052-11.1.0.13703</vt:lpwstr>
  </property>
</Properties>
</file>