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0"/>
  </p:handoutMasterIdLst>
  <p:sldIdLst>
    <p:sldId id="263" r:id="rId3"/>
    <p:sldId id="258" r:id="rId4"/>
    <p:sldId id="259" r:id="rId6"/>
    <p:sldId id="260" r:id="rId7"/>
    <p:sldId id="261" r:id="rId8"/>
    <p:sldId id="262" r:id="rId9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D99ACBE-4E9B-4611-AD24-E2D0D00D401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A844AB-2F82-41C7-8843-017ADDECBF4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1CB79954-5DE0-4EB1-93EC-B73A05E66BC1}" type="datetimeFigureOut">
              <a:rPr lang="zh-CN" altLang="en-US"/>
            </a:fld>
            <a:endParaRPr lang="en-US" altLang="zh-CN"/>
          </a:p>
        </p:txBody>
      </p:sp>
      <p:sp>
        <p:nvSpPr>
          <p:cNvPr id="1741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D4B77F76-01DD-48D9-A459-545E30D7EFD3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843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843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0880F137-3B61-4DC0-B7AC-0E3E3990DABC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B77F76-01DD-48D9-A459-545E30D7EFD3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1763688" y="2815208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4" name="单圆角矩形 13"/>
          <p:cNvSpPr/>
          <p:nvPr/>
        </p:nvSpPr>
        <p:spPr>
          <a:xfrm>
            <a:off x="0" y="1268760"/>
            <a:ext cx="3468688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5" name="Line 10"/>
          <p:cNvSpPr>
            <a:spLocks noChangeShapeType="1"/>
          </p:cNvSpPr>
          <p:nvPr/>
        </p:nvSpPr>
        <p:spPr bwMode="auto">
          <a:xfrm flipV="1">
            <a:off x="3143250" y="2229197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-19050" y="1412776"/>
            <a:ext cx="90519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8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三 单元   </a:t>
            </a:r>
            <a:r>
              <a:rPr lang="zh-CN" altLang="en-US" sz="4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认识</a:t>
            </a:r>
            <a:r>
              <a:rPr lang="en-US" altLang="zh-CN" sz="4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4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以内的数</a:t>
            </a:r>
            <a:endParaRPr lang="zh-CN" altLang="en-US" sz="4800" b="1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77637" y="2847264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   1000以内数的读、写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9638" y="2660650"/>
            <a:ext cx="6918325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Box 3"/>
          <p:cNvSpPr txBox="1">
            <a:spLocks noChangeArrowheads="1"/>
          </p:cNvSpPr>
          <p:nvPr/>
        </p:nvSpPr>
        <p:spPr bwMode="auto">
          <a:xfrm>
            <a:off x="1017588" y="885825"/>
            <a:ext cx="6810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</a:rPr>
              <a:t>写出计算器上的数，并读一读。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  <p:sp>
        <p:nvSpPr>
          <p:cNvPr id="16388" name="TextBox 21"/>
          <p:cNvSpPr txBox="1">
            <a:spLocks noChangeArrowheads="1"/>
          </p:cNvSpPr>
          <p:nvPr/>
        </p:nvSpPr>
        <p:spPr bwMode="auto">
          <a:xfrm>
            <a:off x="3160713" y="1809750"/>
            <a:ext cx="17859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6389" name="圆角矩形标注 31"/>
          <p:cNvSpPr>
            <a:spLocks noChangeArrowheads="1"/>
          </p:cNvSpPr>
          <p:nvPr/>
        </p:nvSpPr>
        <p:spPr bwMode="auto">
          <a:xfrm>
            <a:off x="4119563" y="1481138"/>
            <a:ext cx="3165475" cy="1054100"/>
          </a:xfrm>
          <a:prstGeom prst="wedgeRoundRectCallout">
            <a:avLst>
              <a:gd name="adj1" fmla="val 67241"/>
              <a:gd name="adj2" fmla="val 12736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DEAD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sym typeface="宋体" panose="02010600030101010101" pitchFamily="2" charset="-122"/>
              </a:rPr>
              <a:t>先说一说计算器上数位的顺序。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16390" name="TextBox 9"/>
          <p:cNvSpPr txBox="1">
            <a:spLocks noChangeArrowheads="1"/>
          </p:cNvSpPr>
          <p:nvPr/>
        </p:nvSpPr>
        <p:spPr bwMode="auto">
          <a:xfrm>
            <a:off x="798513" y="5448300"/>
            <a:ext cx="37084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写作：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1" name="TextBox 9"/>
          <p:cNvSpPr txBox="1">
            <a:spLocks noChangeArrowheads="1"/>
          </p:cNvSpPr>
          <p:nvPr/>
        </p:nvSpPr>
        <p:spPr bwMode="auto">
          <a:xfrm>
            <a:off x="2444750" y="5364163"/>
            <a:ext cx="8334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503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92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15263" y="1241425"/>
            <a:ext cx="1152525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3" name="TextBox 9"/>
          <p:cNvSpPr txBox="1">
            <a:spLocks noChangeArrowheads="1"/>
          </p:cNvSpPr>
          <p:nvPr/>
        </p:nvSpPr>
        <p:spPr bwMode="auto">
          <a:xfrm>
            <a:off x="4551363" y="5448300"/>
            <a:ext cx="37084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写作：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4" name="TextBox 9"/>
          <p:cNvSpPr txBox="1">
            <a:spLocks noChangeArrowheads="1"/>
          </p:cNvSpPr>
          <p:nvPr/>
        </p:nvSpPr>
        <p:spPr bwMode="auto">
          <a:xfrm>
            <a:off x="6153150" y="5391150"/>
            <a:ext cx="8334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5" name="TextBox 1"/>
          <p:cNvSpPr txBox="1">
            <a:spLocks noChangeArrowheads="1"/>
          </p:cNvSpPr>
          <p:nvPr/>
        </p:nvSpPr>
        <p:spPr bwMode="auto">
          <a:xfrm>
            <a:off x="160338" y="822325"/>
            <a:ext cx="9366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259632" y="2167966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468313" y="912813"/>
            <a:ext cx="3816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</a:rPr>
              <a:t>练一练</a:t>
            </a:r>
            <a:endParaRPr lang="zh-CN" altLang="en-US" sz="4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469900" y="1987550"/>
            <a:ext cx="6624638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1.</a:t>
            </a:r>
            <a:r>
              <a:rPr lang="zh-CN" altLang="en-US" sz="3600" b="1" dirty="0">
                <a:latin typeface="Times New Roman" panose="02020603050405020304" pitchFamily="18" charset="0"/>
              </a:rPr>
              <a:t>读出下面各数。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36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308   512  817  450   1000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411163" y="4003675"/>
            <a:ext cx="8123237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2.</a:t>
            </a:r>
            <a:r>
              <a:rPr lang="zh-CN" altLang="en-US" sz="3600" b="1" dirty="0">
                <a:latin typeface="Times New Roman" panose="02020603050405020304" pitchFamily="18" charset="0"/>
              </a:rPr>
              <a:t>写出下面各数。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五百二十七（　　） 四百三十六（　　）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二百零六（　　）     七百四十（　　）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9461" name="TextBox 4"/>
          <p:cNvSpPr txBox="1">
            <a:spLocks noChangeArrowheads="1"/>
          </p:cNvSpPr>
          <p:nvPr/>
        </p:nvSpPr>
        <p:spPr bwMode="auto">
          <a:xfrm>
            <a:off x="3257550" y="4557713"/>
            <a:ext cx="1050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527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2" name="TextBox 5"/>
          <p:cNvSpPr txBox="1">
            <a:spLocks noChangeArrowheads="1"/>
          </p:cNvSpPr>
          <p:nvPr/>
        </p:nvSpPr>
        <p:spPr bwMode="auto">
          <a:xfrm>
            <a:off x="7454900" y="4557713"/>
            <a:ext cx="13684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436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3" name="TextBox 6"/>
          <p:cNvSpPr txBox="1">
            <a:spLocks noChangeArrowheads="1"/>
          </p:cNvSpPr>
          <p:nvPr/>
        </p:nvSpPr>
        <p:spPr bwMode="auto">
          <a:xfrm>
            <a:off x="2789238" y="5111750"/>
            <a:ext cx="9350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206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4" name="TextBox 7"/>
          <p:cNvSpPr txBox="1">
            <a:spLocks noChangeArrowheads="1"/>
          </p:cNvSpPr>
          <p:nvPr/>
        </p:nvSpPr>
        <p:spPr bwMode="auto">
          <a:xfrm>
            <a:off x="7094538" y="5111750"/>
            <a:ext cx="12969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740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  <p:bldP spid="19461" grpId="0"/>
      <p:bldP spid="19462" grpId="0"/>
      <p:bldP spid="19463" grpId="0"/>
      <p:bldP spid="194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254000" y="2563813"/>
            <a:ext cx="870585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</a:rPr>
              <a:t>10</a:t>
            </a:r>
            <a:r>
              <a:rPr lang="zh-CN" altLang="en-US" sz="2800" b="1" dirty="0">
                <a:latin typeface="Times New Roman" panose="02020603050405020304" pitchFamily="18" charset="0"/>
              </a:rPr>
              <a:t>个一是（   　 ），</a:t>
            </a:r>
            <a:r>
              <a:rPr lang="en-US" altLang="zh-CN" sz="2800" b="1" dirty="0">
                <a:latin typeface="Times New Roman" panose="02020603050405020304" pitchFamily="18" charset="0"/>
              </a:rPr>
              <a:t>10</a:t>
            </a:r>
            <a:r>
              <a:rPr lang="zh-CN" altLang="en-US" sz="2800" b="1" dirty="0">
                <a:latin typeface="Times New Roman" panose="02020603050405020304" pitchFamily="18" charset="0"/>
              </a:rPr>
              <a:t>里面有（   　 ）</a:t>
            </a: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</a:rPr>
              <a:t>10</a:t>
            </a:r>
            <a:r>
              <a:rPr lang="zh-CN" altLang="en-US" sz="2800" b="1" dirty="0">
                <a:latin typeface="Times New Roman" panose="02020603050405020304" pitchFamily="18" charset="0"/>
              </a:rPr>
              <a:t>个十是（   　  ），</a:t>
            </a:r>
            <a:r>
              <a:rPr lang="en-US" altLang="zh-CN" sz="2800" b="1" dirty="0">
                <a:latin typeface="Times New Roman" panose="02020603050405020304" pitchFamily="18" charset="0"/>
              </a:rPr>
              <a:t>100</a:t>
            </a:r>
            <a:r>
              <a:rPr lang="zh-CN" altLang="en-US" sz="2800" b="1" dirty="0">
                <a:latin typeface="Times New Roman" panose="02020603050405020304" pitchFamily="18" charset="0"/>
              </a:rPr>
              <a:t>里面有（    　 ）个十。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</a:rPr>
              <a:t>10</a:t>
            </a:r>
            <a:r>
              <a:rPr lang="zh-CN" altLang="en-US" sz="2800" b="1" dirty="0">
                <a:latin typeface="Times New Roman" panose="02020603050405020304" pitchFamily="18" charset="0"/>
              </a:rPr>
              <a:t>个一百是（    　  ），</a:t>
            </a:r>
            <a:r>
              <a:rPr lang="en-US" altLang="zh-CN" sz="2800" b="1" dirty="0">
                <a:latin typeface="Times New Roman" panose="02020603050405020304" pitchFamily="18" charset="0"/>
              </a:rPr>
              <a:t>1000</a:t>
            </a:r>
            <a:r>
              <a:rPr lang="zh-CN" altLang="en-US" sz="2800" b="1" dirty="0">
                <a:latin typeface="Times New Roman" panose="02020603050405020304" pitchFamily="18" charset="0"/>
              </a:rPr>
              <a:t>里面有（  　  ）个一百。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522288" y="1203325"/>
            <a:ext cx="23034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</a:rPr>
              <a:t>3.</a:t>
            </a:r>
            <a:r>
              <a:rPr lang="zh-CN" altLang="en-US" sz="3200" b="1" dirty="0">
                <a:latin typeface="Times New Roman" panose="02020603050405020304" pitchFamily="18" charset="0"/>
              </a:rPr>
              <a:t>填空。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3062288" y="2563813"/>
            <a:ext cx="6477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5" name="TextBox 4"/>
          <p:cNvSpPr txBox="1">
            <a:spLocks noChangeArrowheads="1"/>
          </p:cNvSpPr>
          <p:nvPr/>
        </p:nvSpPr>
        <p:spPr bwMode="auto">
          <a:xfrm>
            <a:off x="6267450" y="2563813"/>
            <a:ext cx="5762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6" name="TextBox 5"/>
          <p:cNvSpPr txBox="1">
            <a:spLocks noChangeArrowheads="1"/>
          </p:cNvSpPr>
          <p:nvPr/>
        </p:nvSpPr>
        <p:spPr bwMode="auto">
          <a:xfrm>
            <a:off x="3062288" y="2995613"/>
            <a:ext cx="863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7" name="TextBox 6"/>
          <p:cNvSpPr txBox="1">
            <a:spLocks noChangeArrowheads="1"/>
          </p:cNvSpPr>
          <p:nvPr/>
        </p:nvSpPr>
        <p:spPr bwMode="auto">
          <a:xfrm>
            <a:off x="6575425" y="2995613"/>
            <a:ext cx="682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8" name="TextBox 7"/>
          <p:cNvSpPr txBox="1">
            <a:spLocks noChangeArrowheads="1"/>
          </p:cNvSpPr>
          <p:nvPr/>
        </p:nvSpPr>
        <p:spPr bwMode="auto">
          <a:xfrm>
            <a:off x="3327400" y="3414713"/>
            <a:ext cx="1079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9" name="TextBox 8"/>
          <p:cNvSpPr txBox="1">
            <a:spLocks noChangeArrowheads="1"/>
          </p:cNvSpPr>
          <p:nvPr/>
        </p:nvSpPr>
        <p:spPr bwMode="auto">
          <a:xfrm>
            <a:off x="7148513" y="3414713"/>
            <a:ext cx="7921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4" grpId="0"/>
      <p:bldP spid="20485" grpId="0"/>
      <p:bldP spid="20486" grpId="0"/>
      <p:bldP spid="20487" grpId="0"/>
      <p:bldP spid="20488" grpId="0"/>
      <p:bldP spid="2048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24" name="Group 32"/>
          <p:cNvGrpSpPr/>
          <p:nvPr/>
        </p:nvGrpSpPr>
        <p:grpSpPr bwMode="auto">
          <a:xfrm>
            <a:off x="865188" y="1508125"/>
            <a:ext cx="6537325" cy="3989388"/>
            <a:chOff x="612" y="482"/>
            <a:chExt cx="4264" cy="2602"/>
          </a:xfrm>
        </p:grpSpPr>
        <p:sp>
          <p:nvSpPr>
            <p:cNvPr id="21507" name="Oval 34"/>
            <p:cNvSpPr>
              <a:spLocks noChangeArrowheads="1"/>
            </p:cNvSpPr>
            <p:nvPr/>
          </p:nvSpPr>
          <p:spPr bwMode="auto">
            <a:xfrm>
              <a:off x="1202" y="482"/>
              <a:ext cx="387" cy="35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1508" name="Oval 35"/>
            <p:cNvSpPr>
              <a:spLocks noChangeArrowheads="1"/>
            </p:cNvSpPr>
            <p:nvPr/>
          </p:nvSpPr>
          <p:spPr bwMode="auto">
            <a:xfrm>
              <a:off x="1903" y="492"/>
              <a:ext cx="387" cy="35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1509" name="Oval 36"/>
            <p:cNvSpPr>
              <a:spLocks noChangeArrowheads="1"/>
            </p:cNvSpPr>
            <p:nvPr/>
          </p:nvSpPr>
          <p:spPr bwMode="auto">
            <a:xfrm>
              <a:off x="2601" y="492"/>
              <a:ext cx="387" cy="35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1510" name="Oval 37"/>
            <p:cNvSpPr>
              <a:spLocks noChangeArrowheads="1"/>
            </p:cNvSpPr>
            <p:nvPr/>
          </p:nvSpPr>
          <p:spPr bwMode="auto">
            <a:xfrm>
              <a:off x="3309" y="483"/>
              <a:ext cx="387" cy="35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1511" name="Oval 38"/>
            <p:cNvSpPr>
              <a:spLocks noChangeArrowheads="1"/>
            </p:cNvSpPr>
            <p:nvPr/>
          </p:nvSpPr>
          <p:spPr bwMode="auto">
            <a:xfrm>
              <a:off x="4035" y="485"/>
              <a:ext cx="387" cy="35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1512" name="Rectangle 39"/>
            <p:cNvSpPr>
              <a:spLocks noChangeArrowheads="1"/>
            </p:cNvSpPr>
            <p:nvPr/>
          </p:nvSpPr>
          <p:spPr bwMode="auto">
            <a:xfrm>
              <a:off x="975" y="658"/>
              <a:ext cx="3629" cy="240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1513" name="Line 40"/>
            <p:cNvSpPr>
              <a:spLocks noChangeShapeType="1"/>
            </p:cNvSpPr>
            <p:nvPr/>
          </p:nvSpPr>
          <p:spPr bwMode="auto">
            <a:xfrm>
              <a:off x="1900" y="640"/>
              <a:ext cx="0" cy="22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4" name="Line 41"/>
            <p:cNvSpPr>
              <a:spLocks noChangeShapeType="1"/>
            </p:cNvSpPr>
            <p:nvPr/>
          </p:nvSpPr>
          <p:spPr bwMode="auto">
            <a:xfrm>
              <a:off x="2608" y="631"/>
              <a:ext cx="0" cy="22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5" name="Line 42"/>
            <p:cNvSpPr>
              <a:spLocks noChangeShapeType="1"/>
            </p:cNvSpPr>
            <p:nvPr/>
          </p:nvSpPr>
          <p:spPr bwMode="auto">
            <a:xfrm>
              <a:off x="3316" y="649"/>
              <a:ext cx="0" cy="22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6" name="Line 43"/>
            <p:cNvSpPr>
              <a:spLocks noChangeShapeType="1"/>
            </p:cNvSpPr>
            <p:nvPr/>
          </p:nvSpPr>
          <p:spPr bwMode="auto">
            <a:xfrm>
              <a:off x="4038" y="640"/>
              <a:ext cx="0" cy="22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7" name="Line 44"/>
            <p:cNvSpPr>
              <a:spLocks noChangeShapeType="1"/>
            </p:cNvSpPr>
            <p:nvPr/>
          </p:nvSpPr>
          <p:spPr bwMode="auto">
            <a:xfrm>
              <a:off x="1202" y="622"/>
              <a:ext cx="0" cy="22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8" name="Rectangle 33"/>
            <p:cNvSpPr>
              <a:spLocks noChangeArrowheads="1"/>
            </p:cNvSpPr>
            <p:nvPr/>
          </p:nvSpPr>
          <p:spPr bwMode="auto">
            <a:xfrm>
              <a:off x="612" y="2664"/>
              <a:ext cx="4264" cy="420"/>
            </a:xfrm>
            <a:prstGeom prst="rect">
              <a:avLst/>
            </a:prstGeom>
            <a:solidFill>
              <a:srgbClr val="FF6600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Times New Roman" panose="02020603050405020304" pitchFamily="18" charset="0"/>
                </a:rPr>
                <a:t>万       千      百       十       个   </a:t>
              </a:r>
              <a:endParaRPr lang="zh-CN" altLang="en-US" sz="32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21519" name="AutoShape 46"/>
          <p:cNvSpPr>
            <a:spLocks noChangeArrowheads="1"/>
          </p:cNvSpPr>
          <p:nvPr/>
        </p:nvSpPr>
        <p:spPr bwMode="auto">
          <a:xfrm>
            <a:off x="3467100" y="4527550"/>
            <a:ext cx="914400" cy="327025"/>
          </a:xfrm>
          <a:prstGeom prst="flowChartConnector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66"/>
                    </a:gs>
                    <a:gs pos="100000">
                      <a:srgbClr val="FF0000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520" name="AutoShape 47"/>
          <p:cNvSpPr>
            <a:spLocks noChangeArrowheads="1"/>
          </p:cNvSpPr>
          <p:nvPr/>
        </p:nvSpPr>
        <p:spPr bwMode="auto">
          <a:xfrm>
            <a:off x="4554538" y="4530725"/>
            <a:ext cx="912812" cy="325438"/>
          </a:xfrm>
          <a:prstGeom prst="flowChartConnector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66"/>
                    </a:gs>
                    <a:gs pos="100000">
                      <a:srgbClr val="FF0000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521" name="AutoShape 48"/>
          <p:cNvSpPr>
            <a:spLocks noChangeArrowheads="1"/>
          </p:cNvSpPr>
          <p:nvPr/>
        </p:nvSpPr>
        <p:spPr bwMode="auto">
          <a:xfrm>
            <a:off x="3414713" y="3525838"/>
            <a:ext cx="912812" cy="327025"/>
          </a:xfrm>
          <a:prstGeom prst="flowChartConnector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66"/>
                    </a:gs>
                    <a:gs pos="100000">
                      <a:srgbClr val="FF0000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522" name="AutoShape 49"/>
          <p:cNvSpPr>
            <a:spLocks noChangeArrowheads="1"/>
          </p:cNvSpPr>
          <p:nvPr/>
        </p:nvSpPr>
        <p:spPr bwMode="auto">
          <a:xfrm>
            <a:off x="4554538" y="4191000"/>
            <a:ext cx="912812" cy="327025"/>
          </a:xfrm>
          <a:prstGeom prst="flowChartConnector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66"/>
                    </a:gs>
                    <a:gs pos="100000">
                      <a:srgbClr val="FF0000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523" name="AutoShape 50"/>
          <p:cNvSpPr>
            <a:spLocks noChangeArrowheads="1"/>
          </p:cNvSpPr>
          <p:nvPr/>
        </p:nvSpPr>
        <p:spPr bwMode="auto">
          <a:xfrm>
            <a:off x="3414713" y="3209925"/>
            <a:ext cx="912812" cy="327025"/>
          </a:xfrm>
          <a:prstGeom prst="flowChartConnector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66"/>
                    </a:gs>
                    <a:gs pos="100000">
                      <a:srgbClr val="FF0000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524" name="AutoShape 51"/>
          <p:cNvSpPr>
            <a:spLocks noChangeArrowheads="1"/>
          </p:cNvSpPr>
          <p:nvPr/>
        </p:nvSpPr>
        <p:spPr bwMode="auto">
          <a:xfrm>
            <a:off x="4548188" y="3898900"/>
            <a:ext cx="912812" cy="327025"/>
          </a:xfrm>
          <a:prstGeom prst="flowChartConnector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66"/>
                    </a:gs>
                    <a:gs pos="100000">
                      <a:srgbClr val="FF0000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525" name="AutoShape 52"/>
          <p:cNvSpPr>
            <a:spLocks noChangeArrowheads="1"/>
          </p:cNvSpPr>
          <p:nvPr/>
        </p:nvSpPr>
        <p:spPr bwMode="auto">
          <a:xfrm>
            <a:off x="5678488" y="4524375"/>
            <a:ext cx="912812" cy="327025"/>
          </a:xfrm>
          <a:prstGeom prst="flowChartConnector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66"/>
                    </a:gs>
                    <a:gs pos="100000">
                      <a:srgbClr val="FF0000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526" name="AutoShape 53"/>
          <p:cNvSpPr>
            <a:spLocks noChangeArrowheads="1"/>
          </p:cNvSpPr>
          <p:nvPr/>
        </p:nvSpPr>
        <p:spPr bwMode="auto">
          <a:xfrm>
            <a:off x="3446463" y="3857625"/>
            <a:ext cx="912812" cy="327025"/>
          </a:xfrm>
          <a:prstGeom prst="flowChartConnector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66"/>
                    </a:gs>
                    <a:gs pos="100000">
                      <a:srgbClr val="FF0000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527" name="AutoShape 54"/>
          <p:cNvSpPr>
            <a:spLocks noChangeArrowheads="1"/>
          </p:cNvSpPr>
          <p:nvPr/>
        </p:nvSpPr>
        <p:spPr bwMode="auto">
          <a:xfrm>
            <a:off x="3446463" y="4195763"/>
            <a:ext cx="912812" cy="327025"/>
          </a:xfrm>
          <a:prstGeom prst="flowChartConnector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66"/>
                    </a:gs>
                    <a:gs pos="100000">
                      <a:srgbClr val="FF0000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528" name="Text Box 55"/>
          <p:cNvSpPr txBox="1">
            <a:spLocks noChangeArrowheads="1"/>
          </p:cNvSpPr>
          <p:nvPr/>
        </p:nvSpPr>
        <p:spPr bwMode="auto">
          <a:xfrm>
            <a:off x="928688" y="5768975"/>
            <a:ext cx="24098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Calibri" panose="020F0502020204030204" pitchFamily="34" charset="0"/>
              </a:rPr>
              <a:t>写作：</a:t>
            </a:r>
            <a:r>
              <a:rPr lang="en-US" altLang="zh-CN" sz="3200" b="1" dirty="0">
                <a:latin typeface="Calibri" panose="020F0502020204030204" pitchFamily="34" charset="0"/>
              </a:rPr>
              <a:t>531</a:t>
            </a:r>
            <a:endParaRPr lang="en-US" altLang="zh-CN" sz="3200" b="1" dirty="0">
              <a:latin typeface="Calibri" panose="020F0502020204030204" pitchFamily="34" charset="0"/>
            </a:endParaRPr>
          </a:p>
        </p:txBody>
      </p:sp>
      <p:sp>
        <p:nvSpPr>
          <p:cNvPr id="21529" name="Text Box 56"/>
          <p:cNvSpPr txBox="1">
            <a:spLocks noChangeArrowheads="1"/>
          </p:cNvSpPr>
          <p:nvPr/>
        </p:nvSpPr>
        <p:spPr bwMode="auto">
          <a:xfrm>
            <a:off x="4354513" y="5768975"/>
            <a:ext cx="34559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Calibri" panose="020F0502020204030204" pitchFamily="34" charset="0"/>
              </a:rPr>
              <a:t>读作：五百三十一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21530" name="TextBox 1"/>
          <p:cNvSpPr txBox="1">
            <a:spLocks noChangeArrowheads="1"/>
          </p:cNvSpPr>
          <p:nvPr/>
        </p:nvSpPr>
        <p:spPr bwMode="auto">
          <a:xfrm>
            <a:off x="323850" y="619125"/>
            <a:ext cx="47434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4.</a:t>
            </a:r>
            <a:r>
              <a:rPr lang="zh-CN" altLang="en-US" sz="2800" b="1" dirty="0">
                <a:latin typeface="Times New Roman" panose="02020603050405020304" pitchFamily="18" charset="0"/>
              </a:rPr>
              <a:t>写出计数器上的数。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9" grpId="0" bldLvl="0"/>
      <p:bldP spid="21520" grpId="0" bldLvl="0"/>
      <p:bldP spid="21521" grpId="0" bldLvl="0"/>
      <p:bldP spid="21522" grpId="0" bldLvl="0"/>
      <p:bldP spid="21523" grpId="0" bldLvl="0"/>
      <p:bldP spid="21524" grpId="0" bldLvl="0"/>
      <p:bldP spid="21525" grpId="0" bldLvl="0"/>
      <p:bldP spid="21526" grpId="0" bldLvl="0"/>
      <p:bldP spid="21527" grpId="0" bldLvl="0"/>
      <p:bldP spid="21528" grpId="0"/>
      <p:bldP spid="215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e6c7b2a2-5a48-4f0b-b617-19de2b9ccf2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1221</Words>
  <Application>WPS 演示</Application>
  <PresentationFormat>全屏显示(4:3)</PresentationFormat>
  <Paragraphs>75</Paragraphs>
  <Slides>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2023-02-02T02:57:34Z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4A823AA0653144E0B49EEA0B01FEC04A</vt:lpwstr>
  </property>
  <property fmtid="{D5CDD505-2E9C-101B-9397-08002B2CF9AE}" pid="3" name="KSOProductBuildVer">
    <vt:lpwstr>2052-11.1.0.13703</vt:lpwstr>
  </property>
</Properties>
</file>