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3"/>
  </p:handoutMasterIdLst>
  <p:sldIdLst>
    <p:sldId id="266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42C0604-3C70-414C-B3EC-4B001D53FF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D584DEF-58DC-43FB-BBDD-FB974A05B0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F2AD3-265D-49B8-8C66-377D47AA8D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4B86D-399E-4565-A8DA-2ADB0A20A5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4B86D-399E-4565-A8DA-2ADB0A20A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051720" y="2815208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9050" y="1412776"/>
            <a:ext cx="9051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单元   </a:t>
            </a:r>
            <a:r>
              <a:rPr lang="zh-CN" altLang="en-US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认识</a:t>
            </a:r>
            <a:r>
              <a:rPr lang="en-US" altLang="zh-CN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48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4800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06250" y="285293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</a:t>
            </a:r>
            <a:r>
              <a:rPr lang="en-US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以内数的组成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8912" y="476672"/>
            <a:ext cx="8703568" cy="1143000"/>
          </a:xfrm>
          <a:noFill/>
        </p:spPr>
        <p:txBody>
          <a:bodyPr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用下面的数字卡片摆出不同的三位数，并读出来。</a:t>
            </a:r>
            <a:endParaRPr lang="zh-CN" altLang="en-US" sz="28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1336675" y="1531938"/>
            <a:ext cx="10080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0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  <p:sp>
        <p:nvSpPr>
          <p:cNvPr id="16388" name="矩形 4"/>
          <p:cNvSpPr>
            <a:spLocks noChangeArrowheads="1"/>
          </p:cNvSpPr>
          <p:nvPr/>
        </p:nvSpPr>
        <p:spPr bwMode="auto">
          <a:xfrm>
            <a:off x="2555875" y="1531938"/>
            <a:ext cx="10080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dirty="0">
                <a:latin typeface="Times New Roman" panose="02020603050405020304" pitchFamily="18" charset="0"/>
              </a:rPr>
              <a:t>2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3830638" y="1531938"/>
            <a:ext cx="10080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3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991100" y="1535113"/>
          <a:ext cx="3771901" cy="184325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3134"/>
                <a:gridCol w="943134"/>
                <a:gridCol w="942499"/>
                <a:gridCol w="943134"/>
              </a:tblGrid>
              <a:tr h="944736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千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百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十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个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67" marR="91467" marT="45731" marB="45731"/>
                </a:tc>
              </a:tr>
              <a:tr h="898351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67" marR="91467" marT="45731" marB="45731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67" marR="91467" marT="45731" marB="45731"/>
                </a:tc>
              </a:tr>
            </a:tbl>
          </a:graphicData>
        </a:graphic>
      </p:graphicFrame>
      <p:sp>
        <p:nvSpPr>
          <p:cNvPr id="16407" name="圆角矩形标注 7"/>
          <p:cNvSpPr>
            <a:spLocks noChangeArrowheads="1"/>
          </p:cNvSpPr>
          <p:nvPr/>
        </p:nvSpPr>
        <p:spPr bwMode="auto">
          <a:xfrm>
            <a:off x="1895475" y="2871788"/>
            <a:ext cx="2370138" cy="1111250"/>
          </a:xfrm>
          <a:prstGeom prst="wedgeRoundRectCallout">
            <a:avLst>
              <a:gd name="adj1" fmla="val -61634"/>
              <a:gd name="adj2" fmla="val 2565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可以摆在百位上吗？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913" y="2643188"/>
            <a:ext cx="1709737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4616450"/>
            <a:ext cx="13462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0" name="圆角矩形标注 10"/>
          <p:cNvSpPr>
            <a:spLocks noChangeArrowheads="1"/>
          </p:cNvSpPr>
          <p:nvPr/>
        </p:nvSpPr>
        <p:spPr bwMode="auto">
          <a:xfrm>
            <a:off x="1909763" y="4826000"/>
            <a:ext cx="2520950" cy="1244600"/>
          </a:xfrm>
          <a:prstGeom prst="wedgeRoundRectCallout">
            <a:avLst>
              <a:gd name="adj1" fmla="val -67819"/>
              <a:gd name="adj2" fmla="val 647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我这样摆，读作：三百零二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919663" y="4387850"/>
          <a:ext cx="3805238" cy="17987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51151"/>
                <a:gridCol w="951785"/>
                <a:gridCol w="951151"/>
                <a:gridCol w="951151"/>
              </a:tblGrid>
              <a:tr h="944713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千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百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十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个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44" marR="91444" marT="45699" marB="45699"/>
                </a:tc>
              </a:tr>
              <a:tr h="85392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699" marB="45699"/>
                </a:tc>
                <a:tc>
                  <a:txBody>
                    <a:bodyPr/>
                    <a:lstStyle/>
                    <a:p>
                      <a:r>
                        <a:rPr lang="en-US" altLang="zh-CN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4" marR="91444" marT="45699" marB="4569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407" grpId="0" bldLvl="0"/>
      <p:bldP spid="1641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标注 3"/>
          <p:cNvSpPr>
            <a:spLocks noChangeArrowheads="1"/>
          </p:cNvSpPr>
          <p:nvPr/>
        </p:nvSpPr>
        <p:spPr bwMode="auto">
          <a:xfrm>
            <a:off x="1619250" y="908050"/>
            <a:ext cx="2665413" cy="2016125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说一说每个数位上的数字各表示什么。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475" y="2901950"/>
            <a:ext cx="16351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圆角矩形标注 5"/>
          <p:cNvSpPr>
            <a:spLocks noChangeArrowheads="1"/>
          </p:cNvSpPr>
          <p:nvPr/>
        </p:nvSpPr>
        <p:spPr bwMode="auto">
          <a:xfrm>
            <a:off x="5508625" y="874713"/>
            <a:ext cx="2735263" cy="2016125"/>
          </a:xfrm>
          <a:prstGeom prst="wedgeRoundRectCallout">
            <a:avLst>
              <a:gd name="adj1" fmla="val 21602"/>
              <a:gd name="adj2" fmla="val 65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百位上的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个百，个位上的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表示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个一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21450" y="3262313"/>
            <a:ext cx="16002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6375" y="2974975"/>
          <a:ext cx="5530849" cy="24653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82871"/>
                <a:gridCol w="1382871"/>
                <a:gridCol w="1382236"/>
                <a:gridCol w="1382871"/>
              </a:tblGrid>
              <a:tr h="1232377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千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百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十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个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422" marR="91422" marT="45706" marB="45706"/>
                </a:tc>
              </a:tr>
              <a:tr h="1233011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06" marB="45706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06" marB="45706"/>
                </a:tc>
              </a:tr>
            </a:tbl>
          </a:graphicData>
        </a:graphic>
      </p:graphicFrame>
      <p:sp>
        <p:nvSpPr>
          <p:cNvPr id="18451" name="TextBox 3"/>
          <p:cNvSpPr txBox="1">
            <a:spLocks noChangeArrowheads="1"/>
          </p:cNvSpPr>
          <p:nvPr/>
        </p:nvSpPr>
        <p:spPr bwMode="auto">
          <a:xfrm>
            <a:off x="715963" y="809625"/>
            <a:ext cx="7345362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任选三种图形分别表示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个百、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个十和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个一，在数位表中画图形表示出</a:t>
            </a:r>
            <a:r>
              <a:rPr lang="en-US" altLang="zh-CN" sz="3600" b="1" dirty="0">
                <a:latin typeface="Times New Roman" panose="02020603050405020304" pitchFamily="18" charset="0"/>
              </a:rPr>
              <a:t>325</a:t>
            </a:r>
            <a:r>
              <a:rPr lang="zh-CN" altLang="en-US" sz="3600" b="1" dirty="0">
                <a:latin typeface="Times New Roman" panose="02020603050405020304" pitchFamily="18" charset="0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6263" y="631825"/>
            <a:ext cx="1208087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47813" y="2559050"/>
          <a:ext cx="2860674" cy="36083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15486"/>
                <a:gridCol w="714851"/>
                <a:gridCol w="714851"/>
                <a:gridCol w="715486"/>
              </a:tblGrid>
              <a:tr h="1804511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千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百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十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个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77"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476" name="圆角矩形标注 3"/>
          <p:cNvSpPr>
            <a:spLocks noChangeArrowheads="1"/>
          </p:cNvSpPr>
          <p:nvPr/>
        </p:nvSpPr>
        <p:spPr bwMode="auto">
          <a:xfrm>
            <a:off x="2154238" y="822325"/>
            <a:ext cx="2016125" cy="1079500"/>
          </a:xfrm>
          <a:prstGeom prst="wedgeRoundRectCallout">
            <a:avLst>
              <a:gd name="adj1" fmla="val -74102"/>
              <a:gd name="adj2" fmla="val -1409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2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看，我这样做。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77" name="矩形 4"/>
          <p:cNvSpPr>
            <a:spLocks noChangeArrowheads="1"/>
          </p:cNvSpPr>
          <p:nvPr/>
        </p:nvSpPr>
        <p:spPr bwMode="auto">
          <a:xfrm>
            <a:off x="2436813" y="5032375"/>
            <a:ext cx="334962" cy="149225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A2A1"/>
                    </a:gs>
                    <a:gs pos="35001">
                      <a:srgbClr val="FFBEBD"/>
                    </a:gs>
                    <a:gs pos="100000">
                      <a:srgbClr val="FFE5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E4B48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78" name="矩形 5"/>
          <p:cNvSpPr>
            <a:spLocks noChangeArrowheads="1"/>
          </p:cNvSpPr>
          <p:nvPr/>
        </p:nvSpPr>
        <p:spPr bwMode="auto">
          <a:xfrm>
            <a:off x="3235325" y="4664075"/>
            <a:ext cx="26352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BBB5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71893F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79" name="椭圆 6"/>
          <p:cNvSpPr>
            <a:spLocks noChangeArrowheads="1"/>
          </p:cNvSpPr>
          <p:nvPr/>
        </p:nvSpPr>
        <p:spPr bwMode="auto">
          <a:xfrm>
            <a:off x="3876675" y="5126038"/>
            <a:ext cx="239713" cy="2492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7964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B66D3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0" name="矩形 7"/>
          <p:cNvSpPr>
            <a:spLocks noChangeArrowheads="1"/>
          </p:cNvSpPr>
          <p:nvPr/>
        </p:nvSpPr>
        <p:spPr bwMode="auto">
          <a:xfrm>
            <a:off x="2436813" y="4643438"/>
            <a:ext cx="334962" cy="149225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A2A1"/>
                    </a:gs>
                    <a:gs pos="35001">
                      <a:srgbClr val="FFBEBD"/>
                    </a:gs>
                    <a:gs pos="100000">
                      <a:srgbClr val="FFE5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E4B48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81" name="矩形 8"/>
          <p:cNvSpPr>
            <a:spLocks noChangeArrowheads="1"/>
          </p:cNvSpPr>
          <p:nvPr/>
        </p:nvSpPr>
        <p:spPr bwMode="auto">
          <a:xfrm>
            <a:off x="2436813" y="5461000"/>
            <a:ext cx="334962" cy="147638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A2A1"/>
                    </a:gs>
                    <a:gs pos="35001">
                      <a:srgbClr val="FFBEBD"/>
                    </a:gs>
                    <a:gs pos="100000">
                      <a:srgbClr val="FFE5E5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E4B48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82" name="矩形 9"/>
          <p:cNvSpPr>
            <a:spLocks noChangeArrowheads="1"/>
          </p:cNvSpPr>
          <p:nvPr/>
        </p:nvSpPr>
        <p:spPr bwMode="auto">
          <a:xfrm>
            <a:off x="3235325" y="5167313"/>
            <a:ext cx="26352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BBB5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71893F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3" name="椭圆 10"/>
          <p:cNvSpPr>
            <a:spLocks noChangeArrowheads="1"/>
          </p:cNvSpPr>
          <p:nvPr/>
        </p:nvSpPr>
        <p:spPr bwMode="auto">
          <a:xfrm>
            <a:off x="3876675" y="4427538"/>
            <a:ext cx="239713" cy="2508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7964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B66D3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4" name="椭圆 11"/>
          <p:cNvSpPr>
            <a:spLocks noChangeArrowheads="1"/>
          </p:cNvSpPr>
          <p:nvPr/>
        </p:nvSpPr>
        <p:spPr bwMode="auto">
          <a:xfrm>
            <a:off x="3876675" y="4776788"/>
            <a:ext cx="239713" cy="2508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7964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B66D3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5" name="椭圆 12"/>
          <p:cNvSpPr>
            <a:spLocks noChangeArrowheads="1"/>
          </p:cNvSpPr>
          <p:nvPr/>
        </p:nvSpPr>
        <p:spPr bwMode="auto">
          <a:xfrm>
            <a:off x="3876675" y="5473700"/>
            <a:ext cx="239713" cy="2508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7964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B66D3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6" name="椭圆 13"/>
          <p:cNvSpPr>
            <a:spLocks noChangeArrowheads="1"/>
          </p:cNvSpPr>
          <p:nvPr/>
        </p:nvSpPr>
        <p:spPr bwMode="auto">
          <a:xfrm>
            <a:off x="3876675" y="5822950"/>
            <a:ext cx="239713" cy="2508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7964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B66D3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148263" y="2592388"/>
          <a:ext cx="2860674" cy="36083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15486"/>
                <a:gridCol w="714851"/>
                <a:gridCol w="714851"/>
                <a:gridCol w="715486"/>
              </a:tblGrid>
              <a:tr h="1804511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千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百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十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个</a:t>
                      </a:r>
                      <a:endParaRPr lang="en-US" altLang="zh-CN" sz="2800" dirty="0" smtClean="0">
                        <a:latin typeface="+mn-ea"/>
                        <a:ea typeface="+mn-ea"/>
                      </a:endParaRPr>
                    </a:p>
                    <a:p>
                      <a:r>
                        <a:rPr lang="zh-CN" altLang="en-US" sz="2800" dirty="0" smtClean="0">
                          <a:latin typeface="+mn-ea"/>
                          <a:ea typeface="+mn-ea"/>
                        </a:rPr>
                        <a:t>位</a:t>
                      </a:r>
                      <a:endParaRPr lang="zh-CN" altLang="en-US" sz="2800" dirty="0">
                        <a:latin typeface="+mn-ea"/>
                        <a:ea typeface="+mn-ea"/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876"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6" marR="91386" marT="45725" marB="457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70800" y="541338"/>
            <a:ext cx="1358900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05" name="圆角矩形标注 17"/>
          <p:cNvSpPr>
            <a:spLocks noChangeArrowheads="1"/>
          </p:cNvSpPr>
          <p:nvPr/>
        </p:nvSpPr>
        <p:spPr bwMode="auto">
          <a:xfrm>
            <a:off x="4787900" y="908050"/>
            <a:ext cx="2520950" cy="828675"/>
          </a:xfrm>
          <a:prstGeom prst="wedgeRoundRectCallout">
            <a:avLst>
              <a:gd name="adj1" fmla="val 60944"/>
              <a:gd name="adj2" fmla="val 27444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2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</a:rPr>
              <a:t>我和你用的图形不一样。</a:t>
            </a:r>
            <a:endParaRPr lang="zh-CN" altLang="en-US" sz="28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506" name="新月形 18"/>
          <p:cNvSpPr>
            <a:spLocks noChangeArrowheads="1"/>
          </p:cNvSpPr>
          <p:nvPr/>
        </p:nvSpPr>
        <p:spPr bwMode="auto">
          <a:xfrm rot="-10429174">
            <a:off x="6096000" y="5084763"/>
            <a:ext cx="241300" cy="414337"/>
          </a:xfrm>
          <a:prstGeom prst="moon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07" name="新月形 19"/>
          <p:cNvSpPr>
            <a:spLocks noChangeArrowheads="1"/>
          </p:cNvSpPr>
          <p:nvPr/>
        </p:nvSpPr>
        <p:spPr bwMode="auto">
          <a:xfrm rot="-10429174">
            <a:off x="6057900" y="4494213"/>
            <a:ext cx="241300" cy="414337"/>
          </a:xfrm>
          <a:prstGeom prst="moon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08" name="新月形 20"/>
          <p:cNvSpPr>
            <a:spLocks noChangeArrowheads="1"/>
          </p:cNvSpPr>
          <p:nvPr/>
        </p:nvSpPr>
        <p:spPr bwMode="auto">
          <a:xfrm rot="-10429174">
            <a:off x="6096000" y="5676900"/>
            <a:ext cx="241300" cy="412750"/>
          </a:xfrm>
          <a:prstGeom prst="moon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rot="1080000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6753225" y="5267325"/>
            <a:ext cx="365125" cy="381000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6753225" y="4548188"/>
            <a:ext cx="365125" cy="379412"/>
          </a:xfrm>
          <a:prstGeom prst="star5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11" name="等腰三角形 23"/>
          <p:cNvSpPr>
            <a:spLocks noChangeArrowheads="1"/>
          </p:cNvSpPr>
          <p:nvPr/>
        </p:nvSpPr>
        <p:spPr bwMode="auto">
          <a:xfrm>
            <a:off x="7453313" y="5775325"/>
            <a:ext cx="354012" cy="1905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064A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5C477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12" name="等腰三角形 24"/>
          <p:cNvSpPr>
            <a:spLocks noChangeArrowheads="1"/>
          </p:cNvSpPr>
          <p:nvPr/>
        </p:nvSpPr>
        <p:spPr bwMode="auto">
          <a:xfrm>
            <a:off x="7453313" y="5486400"/>
            <a:ext cx="354012" cy="188913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064A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5C477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13" name="等腰三角形 25"/>
          <p:cNvSpPr>
            <a:spLocks noChangeArrowheads="1"/>
          </p:cNvSpPr>
          <p:nvPr/>
        </p:nvSpPr>
        <p:spPr bwMode="auto">
          <a:xfrm>
            <a:off x="7453313" y="5153025"/>
            <a:ext cx="354012" cy="1905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064A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5C477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14" name="等腰三角形 26"/>
          <p:cNvSpPr>
            <a:spLocks noChangeArrowheads="1"/>
          </p:cNvSpPr>
          <p:nvPr/>
        </p:nvSpPr>
        <p:spPr bwMode="auto">
          <a:xfrm>
            <a:off x="7453313" y="4803775"/>
            <a:ext cx="354012" cy="1905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064A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5C477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15" name="等腰三角形 27"/>
          <p:cNvSpPr>
            <a:spLocks noChangeArrowheads="1"/>
          </p:cNvSpPr>
          <p:nvPr/>
        </p:nvSpPr>
        <p:spPr bwMode="auto">
          <a:xfrm>
            <a:off x="7453313" y="4495800"/>
            <a:ext cx="354012" cy="188913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064A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5C477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 bldLvl="0"/>
      <p:bldP spid="19478" grpId="0" bldLvl="0"/>
      <p:bldP spid="19479" grpId="0" bldLvl="0"/>
      <p:bldP spid="19480" grpId="0" bldLvl="0"/>
      <p:bldP spid="19481" grpId="0" bldLvl="0"/>
      <p:bldP spid="19482" grpId="0" bldLvl="0"/>
      <p:bldP spid="19483" grpId="0" bldLvl="0"/>
      <p:bldP spid="19484" grpId="0" bldLvl="0"/>
      <p:bldP spid="19485" grpId="0" bldLvl="0"/>
      <p:bldP spid="19486" grpId="0" bldLvl="0"/>
      <p:bldP spid="19505" grpId="0"/>
      <p:bldP spid="19506" grpId="0" bldLvl="0"/>
      <p:bldP spid="19507" grpId="0" bldLvl="0"/>
      <p:bldP spid="19508" grpId="0" bldLvl="0"/>
      <p:bldP spid="19511" grpId="0" bldLvl="0"/>
      <p:bldP spid="19512" grpId="0" bldLvl="0"/>
      <p:bldP spid="19513" grpId="0" bldLvl="0"/>
      <p:bldP spid="19514" grpId="0" bldLvl="0"/>
      <p:bldP spid="1951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69938" y="1266825"/>
            <a:ext cx="2160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练一练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971550" y="2419350"/>
            <a:ext cx="705643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</a:rPr>
              <a:t>填空。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</a:rPr>
              <a:t>653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是由（    ）个百、（     ）个十和（    ）个一组成的。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</a:rPr>
              <a:t>708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是由（    ）个百和（    ）个（    ）组成的。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3913188" y="2922588"/>
            <a:ext cx="3603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6372225" y="2860675"/>
            <a:ext cx="5762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2282825" y="3403600"/>
            <a:ext cx="64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3962400" y="3859213"/>
            <a:ext cx="261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6372225" y="3859213"/>
            <a:ext cx="576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9" name="TextBox 8"/>
          <p:cNvSpPr txBox="1">
            <a:spLocks noChangeArrowheads="1"/>
          </p:cNvSpPr>
          <p:nvPr/>
        </p:nvSpPr>
        <p:spPr bwMode="auto">
          <a:xfrm>
            <a:off x="1403350" y="4389438"/>
            <a:ext cx="576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一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116013" y="1125538"/>
            <a:ext cx="6119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写出与下面各数相邻的两个数。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3163" y="2420938"/>
          <a:ext cx="6057900" cy="10080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9300"/>
                <a:gridCol w="2019935"/>
                <a:gridCol w="2018665"/>
              </a:tblGrid>
              <a:tr h="1008062">
                <a:tc>
                  <a:txBody>
                    <a:bodyPr/>
                    <a:lstStyle/>
                    <a:p>
                      <a:endParaRPr lang="zh-CN" altLang="en-US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  <a:endParaRPr lang="zh-CN" altLang="en-US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  <a:tc>
                  <a:txBody>
                    <a:bodyPr/>
                    <a:lstStyle/>
                    <a:p>
                      <a:endParaRPr lang="zh-CN" altLang="en-US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6013" y="3638550"/>
          <a:ext cx="6135687" cy="10080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5229"/>
                <a:gridCol w="2045229"/>
                <a:gridCol w="2045229"/>
              </a:tblGrid>
              <a:tr h="1008063">
                <a:tc>
                  <a:txBody>
                    <a:bodyPr/>
                    <a:lstStyle/>
                    <a:p>
                      <a:endParaRPr lang="zh-CN" altLang="en-US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en-US" altLang="zh-CN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</a:t>
                      </a:r>
                      <a:endParaRPr lang="zh-CN" altLang="en-US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  <a:tc>
                  <a:txBody>
                    <a:bodyPr/>
                    <a:lstStyle/>
                    <a:p>
                      <a:endParaRPr lang="zh-CN" altLang="en-US" sz="3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2" marR="91452" marT="45718" marB="45718"/>
                </a:tc>
              </a:tr>
            </a:tbl>
          </a:graphicData>
        </a:graphic>
      </p:graphicFrame>
      <p:sp>
        <p:nvSpPr>
          <p:cNvPr id="21527" name="TextBox 4"/>
          <p:cNvSpPr txBox="1">
            <a:spLocks noChangeArrowheads="1"/>
          </p:cNvSpPr>
          <p:nvPr/>
        </p:nvSpPr>
        <p:spPr bwMode="auto">
          <a:xfrm>
            <a:off x="1338263" y="260191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598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8" name="TextBox 5"/>
          <p:cNvSpPr txBox="1">
            <a:spLocks noChangeArrowheads="1"/>
          </p:cNvSpPr>
          <p:nvPr/>
        </p:nvSpPr>
        <p:spPr bwMode="auto">
          <a:xfrm>
            <a:off x="5438775" y="2601913"/>
            <a:ext cx="1150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9" name="TextBox 6"/>
          <p:cNvSpPr txBox="1">
            <a:spLocks noChangeArrowheads="1"/>
          </p:cNvSpPr>
          <p:nvPr/>
        </p:nvSpPr>
        <p:spPr bwMode="auto">
          <a:xfrm>
            <a:off x="1333500" y="3819525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799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0" name="TextBox 7"/>
          <p:cNvSpPr txBox="1">
            <a:spLocks noChangeArrowheads="1"/>
          </p:cNvSpPr>
          <p:nvPr/>
        </p:nvSpPr>
        <p:spPr bwMode="auto">
          <a:xfrm>
            <a:off x="5365750" y="3819525"/>
            <a:ext cx="1150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/>
      <p:bldP spid="21528" grpId="0"/>
      <p:bldP spid="21529" grpId="0"/>
      <p:bldP spid="215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4356" y="620688"/>
            <a:ext cx="7561262" cy="1736725"/>
          </a:xfrm>
          <a:noFill/>
        </p:spPr>
        <p:txBody>
          <a:bodyPr/>
          <a:lstStyle/>
          <a:p>
            <a:pPr algn="just"/>
            <a:r>
              <a:rPr lang="en-US" altLang="zh-CN" sz="3600" b="1" dirty="0" smtClean="0">
                <a:latin typeface="Times New Roman" panose="02020603050405020304" pitchFamily="18" charset="0"/>
              </a:rPr>
              <a:t>3.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读出下面各数并说说是由几个百、几个十、几个一组成的。</a:t>
            </a:r>
            <a:endParaRPr lang="zh-CN" altLang="en-US" sz="3600" b="1" dirty="0" smtClean="0">
              <a:latin typeface="宋体" panose="02010600030101010101" pitchFamily="2" charset="-122"/>
            </a:endParaRP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683568" y="2348880"/>
            <a:ext cx="6781800" cy="1008112"/>
          </a:xfrm>
          <a:noFill/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250       809     371</a:t>
            </a:r>
            <a:endParaRPr lang="en-US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1116013" y="3860800"/>
            <a:ext cx="72723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解答：</a:t>
            </a:r>
            <a:r>
              <a:rPr lang="en-US" altLang="zh-CN" sz="3200" b="1" dirty="0">
                <a:latin typeface="Times New Roman" panose="02020603050405020304" pitchFamily="18" charset="0"/>
              </a:rPr>
              <a:t>250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是由</a:t>
            </a:r>
            <a:r>
              <a:rPr lang="en-US" altLang="zh-CN" sz="3200" b="1" dirty="0"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个百、</a:t>
            </a:r>
            <a:r>
              <a:rPr lang="en-US" altLang="zh-CN" sz="3200" b="1" dirty="0">
                <a:latin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</a:rPr>
              <a:t>个十组成的；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809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是由</a:t>
            </a:r>
            <a:r>
              <a:rPr lang="en-US" altLang="zh-CN" sz="3200" b="1" dirty="0">
                <a:latin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</a:rPr>
              <a:t>个百、</a:t>
            </a:r>
            <a:r>
              <a:rPr lang="en-US" altLang="zh-CN" sz="3200" b="1" dirty="0">
                <a:latin typeface="Times New Roman" panose="02020603050405020304" pitchFamily="18" charset="0"/>
              </a:rPr>
              <a:t>9</a:t>
            </a:r>
            <a:r>
              <a:rPr lang="zh-CN" altLang="en-US" sz="3200" b="1" dirty="0">
                <a:latin typeface="Times New Roman" panose="02020603050405020304" pitchFamily="18" charset="0"/>
              </a:rPr>
              <a:t>个一组成的；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371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是由</a:t>
            </a: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</a:rPr>
              <a:t>个百、</a:t>
            </a:r>
            <a:r>
              <a:rPr lang="en-US" altLang="zh-CN" sz="3200" b="1" dirty="0">
                <a:latin typeface="Times New Roman" panose="02020603050405020304" pitchFamily="18" charset="0"/>
              </a:rPr>
              <a:t>7</a:t>
            </a:r>
            <a:r>
              <a:rPr lang="zh-CN" altLang="en-US" sz="3200" b="1" dirty="0">
                <a:latin typeface="Times New Roman" panose="02020603050405020304" pitchFamily="18" charset="0"/>
              </a:rPr>
              <a:t>个十和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个一组成的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87e238a-ac7f-4aec-834b-edf606b1cd3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WPS 演示</Application>
  <PresentationFormat>全屏显示(4:3)</PresentationFormat>
  <Paragraphs>132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例5 用下面的数字卡片摆出不同的三位数，并读出来。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3.读出下面各数并说说是由几个百、几个十、几个一组成的。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7A978CC42CBE4607A4AFEAD0246161DE</vt:lpwstr>
  </property>
  <property fmtid="{D5CDD505-2E9C-101B-9397-08002B2CF9AE}" pid="3" name="KSOProductBuildVer">
    <vt:lpwstr>2052-11.1.0.13703</vt:lpwstr>
  </property>
</Properties>
</file>