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9"/>
  </p:handoutMasterIdLst>
  <p:sldIdLst>
    <p:sldId id="262" r:id="rId3"/>
    <p:sldId id="258" r:id="rId4"/>
    <p:sldId id="259" r:id="rId5"/>
    <p:sldId id="260" r:id="rId7"/>
    <p:sldId id="261" r:id="rId8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F03199B-DEC9-45B2-AC95-2732563E94D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5289F3-C499-4029-9276-70938A15B67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1BA5B-3AB5-4E10-856D-8DF131458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6FB3E-8676-4A0D-926D-9FE0884300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6FB3E-8676-4A0D-926D-9FE088430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483768" y="278092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19050" y="1412776"/>
            <a:ext cx="9051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三 单元   </a:t>
            </a: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认识</a:t>
            </a:r>
            <a:r>
              <a:rPr lang="en-US" altLang="zh-CN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以内的数</a:t>
            </a:r>
            <a:endParaRPr lang="zh-CN" alt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07504" y="2780928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用算盘表示数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908720"/>
            <a:ext cx="8352928" cy="1143000"/>
          </a:xfrm>
          <a:noFill/>
        </p:spPr>
        <p:txBody>
          <a:bodyPr/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3200" b="1" dirty="0" smtClean="0">
                <a:latin typeface="Times New Roman" panose="02020603050405020304" pitchFamily="18" charset="0"/>
              </a:rPr>
              <a:t>   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用算盘表示数。</a:t>
            </a:r>
            <a:br>
              <a:rPr lang="en-US" altLang="zh-CN" sz="3200" b="1" dirty="0" smtClean="0">
                <a:latin typeface="Times New Roman" panose="02020603050405020304" pitchFamily="18" charset="0"/>
              </a:rPr>
            </a:br>
            <a:r>
              <a:rPr lang="zh-CN" altLang="en-US" sz="3200" b="1" dirty="0" smtClean="0">
                <a:latin typeface="Times New Roman" panose="02020603050405020304" pitchFamily="18" charset="0"/>
              </a:rPr>
              <a:t>　　算盘上每一档（或叫做杆）代表一个数位。算珠都靠框时，表示算盘上没有拨上数。</a:t>
            </a:r>
            <a:endParaRPr lang="zh-CN" altLang="en-US" sz="32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775" y="4457700"/>
            <a:ext cx="120015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圆角矩形标注 4"/>
          <p:cNvSpPr>
            <a:spLocks noChangeArrowheads="1"/>
          </p:cNvSpPr>
          <p:nvPr/>
        </p:nvSpPr>
        <p:spPr bwMode="auto">
          <a:xfrm>
            <a:off x="892175" y="2903538"/>
            <a:ext cx="3021013" cy="1182687"/>
          </a:xfrm>
          <a:prstGeom prst="wedgeRoundRectCallout">
            <a:avLst>
              <a:gd name="adj1" fmla="val -37199"/>
              <a:gd name="adj2" fmla="val 6969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2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计数时，可以任选一档作个位。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8600" y="2436813"/>
            <a:ext cx="4502150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箭头连接符 10"/>
          <p:cNvCxnSpPr/>
          <p:nvPr/>
        </p:nvCxnSpPr>
        <p:spPr>
          <a:xfrm flipV="1">
            <a:off x="5992813" y="4624388"/>
            <a:ext cx="0" cy="719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6335713" y="4610100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6624638" y="4610100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6911975" y="4624388"/>
            <a:ext cx="0" cy="719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4" name="TextBox 20"/>
          <p:cNvSpPr txBox="1">
            <a:spLocks noChangeArrowheads="1"/>
          </p:cNvSpPr>
          <p:nvPr/>
        </p:nvSpPr>
        <p:spPr bwMode="auto">
          <a:xfrm>
            <a:off x="5616575" y="5343525"/>
            <a:ext cx="5048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千位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6395" name="TextBox 21"/>
          <p:cNvSpPr txBox="1">
            <a:spLocks noChangeArrowheads="1"/>
          </p:cNvSpPr>
          <p:nvPr/>
        </p:nvSpPr>
        <p:spPr bwMode="auto">
          <a:xfrm>
            <a:off x="6016625" y="5343525"/>
            <a:ext cx="3603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百位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6396" name="TextBox 22"/>
          <p:cNvSpPr txBox="1">
            <a:spLocks noChangeArrowheads="1"/>
          </p:cNvSpPr>
          <p:nvPr/>
        </p:nvSpPr>
        <p:spPr bwMode="auto">
          <a:xfrm>
            <a:off x="6376988" y="5330825"/>
            <a:ext cx="431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十位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6397" name="TextBox 23"/>
          <p:cNvSpPr txBox="1">
            <a:spLocks noChangeArrowheads="1"/>
          </p:cNvSpPr>
          <p:nvPr/>
        </p:nvSpPr>
        <p:spPr bwMode="auto">
          <a:xfrm>
            <a:off x="6696075" y="5343525"/>
            <a:ext cx="431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个位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/>
      <p:bldP spid="16394" grpId="0"/>
      <p:bldP spid="16395" grpId="0"/>
      <p:bldP spid="16396" grpId="0"/>
      <p:bldP spid="163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63688" y="332105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pic>
        <p:nvPicPr>
          <p:cNvPr id="17410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1196975"/>
            <a:ext cx="6911975" cy="3433763"/>
          </a:xfrm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95288" y="547688"/>
            <a:ext cx="460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Calibri" panose="020F0502020204030204" pitchFamily="34" charset="0"/>
              </a:rPr>
              <a:t>计数时要拨珠靠梁。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3203575" y="4497388"/>
            <a:ext cx="1968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5  3  1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3" name="圆角矩形标注 6"/>
          <p:cNvSpPr>
            <a:spLocks noChangeArrowheads="1"/>
          </p:cNvSpPr>
          <p:nvPr/>
        </p:nvSpPr>
        <p:spPr bwMode="auto">
          <a:xfrm>
            <a:off x="6875463" y="2349500"/>
            <a:ext cx="2268537" cy="19431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9BBB59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一个下珠表示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，一个上珠表示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388" y="4652963"/>
            <a:ext cx="2009775" cy="197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2122488" y="5430838"/>
            <a:ext cx="1612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705</a:t>
            </a:r>
            <a:endParaRPr lang="en-US" altLang="zh-CN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395288" y="1482725"/>
            <a:ext cx="6359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Calibri" panose="020F0502020204030204" pitchFamily="34" charset="0"/>
              </a:rPr>
              <a:t>写出下面算盘上表示的数。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1403648" y="5332960"/>
            <a:ext cx="2973387" cy="76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6713" y="2778125"/>
            <a:ext cx="4241800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8838" y="2805113"/>
            <a:ext cx="4171950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5449888" y="5334471"/>
            <a:ext cx="29527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（         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）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6228184" y="5373216"/>
            <a:ext cx="100865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360</a:t>
            </a:r>
            <a:endParaRPr lang="en-US" altLang="zh-CN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1" name="TextBox 1"/>
          <p:cNvSpPr txBox="1">
            <a:spLocks noChangeArrowheads="1"/>
          </p:cNvSpPr>
          <p:nvPr/>
        </p:nvSpPr>
        <p:spPr bwMode="auto">
          <a:xfrm>
            <a:off x="539750" y="690563"/>
            <a:ext cx="2519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Calibri" panose="020F0502020204030204" pitchFamily="34" charset="0"/>
              </a:rPr>
              <a:t>练一练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3850d9c9-575f-4445-8392-ac5f59033dc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全屏显示(4:3)</PresentationFormat>
  <Paragraphs>46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例7   用算盘表示数。 　　算盘上每一档（或叫做杆）代表一个数位。算珠都靠框时，表示算盘上没有拨上数。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543DBFA2A962465DA6FC471E4166531A</vt:lpwstr>
  </property>
  <property fmtid="{D5CDD505-2E9C-101B-9397-08002B2CF9AE}" pid="3" name="KSOProductBuildVer">
    <vt:lpwstr>2052-11.1.0.13703</vt:lpwstr>
  </property>
</Properties>
</file>