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0"/>
  </p:handoutMasterIdLst>
  <p:sldIdLst>
    <p:sldId id="263" r:id="rId3"/>
    <p:sldId id="258" r:id="rId4"/>
    <p:sldId id="259" r:id="rId6"/>
    <p:sldId id="260" r:id="rId7"/>
    <p:sldId id="261" r:id="rId8"/>
    <p:sldId id="262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29" autoAdjust="0"/>
  </p:normalViewPr>
  <p:slideViewPr>
    <p:cSldViewPr>
      <p:cViewPr>
        <p:scale>
          <a:sx n="100" d="100"/>
          <a:sy n="100" d="100"/>
        </p:scale>
        <p:origin x="-29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3302A7F-ED0A-4340-A128-269CB9DBE6B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6DBA8D7-7CBA-48C9-A29D-0C234A74E47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6D905042-399C-44BF-BDAF-4DB81FA98E6D}" type="datetimeFigureOut">
              <a:rPr lang="zh-CN" altLang="en-US"/>
            </a:fld>
            <a:endParaRPr lang="en-US" altLang="zh-CN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5744155-F3C0-4454-A56F-3EBA5FEDDB8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8F12E58D-8E9C-4E06-88B6-D3DFB7BBAB9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15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A23FCFAD-8F5C-447D-98E3-A8E607760ADF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509936" y="288721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0" y="1268760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3143250" y="2229197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19050" y="1412776"/>
            <a:ext cx="90519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三 单元   </a:t>
            </a: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认识</a:t>
            </a:r>
            <a:r>
              <a:rPr lang="en-US" altLang="zh-CN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以内的数</a:t>
            </a:r>
            <a:endParaRPr lang="zh-CN" alt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7000" y="2924944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1000以内数的大小比较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1"/>
          <p:cNvSpPr txBox="1">
            <a:spLocks noChangeArrowheads="1"/>
          </p:cNvSpPr>
          <p:nvPr/>
        </p:nvSpPr>
        <p:spPr bwMode="auto">
          <a:xfrm>
            <a:off x="3000375" y="1357313"/>
            <a:ext cx="1785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387" name="圆角矩形标注 31"/>
          <p:cNvSpPr>
            <a:spLocks noChangeArrowheads="1"/>
          </p:cNvSpPr>
          <p:nvPr/>
        </p:nvSpPr>
        <p:spPr bwMode="auto">
          <a:xfrm>
            <a:off x="3348038" y="4797425"/>
            <a:ext cx="3165475" cy="1054100"/>
          </a:xfrm>
          <a:prstGeom prst="wedgeRoundRectCallout">
            <a:avLst>
              <a:gd name="adj1" fmla="val -62102"/>
              <a:gd name="adj2" fmla="val -1315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DEADA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哪种书最多？哪种书最少？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9875" y="4592638"/>
            <a:ext cx="15113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1355725"/>
            <a:ext cx="420052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03800" y="1741488"/>
          <a:ext cx="3659188" cy="24304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9594"/>
                <a:gridCol w="1829594"/>
              </a:tblGrid>
              <a:tr h="6076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类别</a:t>
                      </a:r>
                      <a:endParaRPr lang="zh-CN" altLang="en-US" sz="28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数量（本）</a:t>
                      </a:r>
                      <a:endParaRPr lang="zh-CN" altLang="en-US" sz="28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76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科技书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1000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76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文艺书</a:t>
                      </a:r>
                      <a:endParaRPr lang="zh-CN" altLang="en-US" sz="2800" b="1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632</a:t>
                      </a:r>
                      <a:endParaRPr lang="zh-CN" altLang="en-US" sz="2800" b="1" kern="1200" baseline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761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1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工具书</a:t>
                      </a:r>
                      <a:endParaRPr lang="zh-CN" altLang="en-US" sz="2800" b="1" kern="1200" baseline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800" b="1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499</a:t>
                      </a:r>
                      <a:endParaRPr lang="zh-CN" altLang="en-US" sz="2800" b="1" kern="1200" baseline="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66" marR="91466" marT="45741" marB="45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07" name="TextBox 2"/>
          <p:cNvSpPr txBox="1">
            <a:spLocks noChangeArrowheads="1"/>
          </p:cNvSpPr>
          <p:nvPr/>
        </p:nvSpPr>
        <p:spPr bwMode="auto">
          <a:xfrm>
            <a:off x="461963" y="627063"/>
            <a:ext cx="72009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小小图书馆。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9"/>
          <p:cNvSpPr txBox="1">
            <a:spLocks noChangeArrowheads="1"/>
          </p:cNvSpPr>
          <p:nvPr/>
        </p:nvSpPr>
        <p:spPr bwMode="auto">
          <a:xfrm>
            <a:off x="2243138" y="2143125"/>
            <a:ext cx="1944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632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6900" y="2943225"/>
            <a:ext cx="11588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" y="720725"/>
            <a:ext cx="9048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圆角矩形标注 5"/>
          <p:cNvSpPr>
            <a:spLocks noChangeArrowheads="1"/>
          </p:cNvSpPr>
          <p:nvPr/>
        </p:nvSpPr>
        <p:spPr bwMode="auto">
          <a:xfrm>
            <a:off x="1979613" y="908050"/>
            <a:ext cx="5329237" cy="1008063"/>
          </a:xfrm>
          <a:prstGeom prst="wedgeRoundRectCallout">
            <a:avLst>
              <a:gd name="adj1" fmla="val -62102"/>
              <a:gd name="adj2" fmla="val -1315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是四位数，其他数是三位数，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最大，所以科技书最多。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2" name="圆角矩形标注 6"/>
          <p:cNvSpPr>
            <a:spLocks noChangeArrowheads="1"/>
          </p:cNvSpPr>
          <p:nvPr/>
        </p:nvSpPr>
        <p:spPr bwMode="auto">
          <a:xfrm>
            <a:off x="2255838" y="3281363"/>
            <a:ext cx="4410075" cy="1008062"/>
          </a:xfrm>
          <a:prstGeom prst="wedgeRoundRectCallout">
            <a:avLst>
              <a:gd name="adj1" fmla="val 56227"/>
              <a:gd name="adj2" fmla="val 12565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文艺书有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多本，工具书不到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本，工具书最少。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2519363" y="4471988"/>
            <a:ext cx="194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632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499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2608263" y="4837113"/>
            <a:ext cx="5673725" cy="1476375"/>
            <a:chOff x="2873027" y="5114398"/>
            <a:chExt cx="5673750" cy="1475946"/>
          </a:xfrm>
        </p:grpSpPr>
        <p:pic>
          <p:nvPicPr>
            <p:cNvPr id="19465" name="图片 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416472" y="5114398"/>
              <a:ext cx="1130305" cy="1475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圆角矩形标注 9"/>
            <p:cNvSpPr>
              <a:spLocks noChangeArrowheads="1"/>
            </p:cNvSpPr>
            <p:nvPr/>
          </p:nvSpPr>
          <p:spPr bwMode="auto">
            <a:xfrm>
              <a:off x="2873027" y="5793651"/>
              <a:ext cx="4408506" cy="650686"/>
            </a:xfrm>
            <a:prstGeom prst="wedgeRoundRectCallout">
              <a:avLst>
                <a:gd name="adj1" fmla="val 56226"/>
                <a:gd name="adj2" fmla="val 12565"/>
                <a:gd name="adj3" fmla="val 1666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还有其他比较方法吗？</a:t>
              </a:r>
              <a:endPara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1" grpId="0" bldLvl="0"/>
      <p:bldP spid="19462" grpId="0" bldLvl="0"/>
      <p:bldP spid="194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63713" y="301942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428625" y="1403350"/>
            <a:ext cx="6810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3200" b="1" dirty="0">
                <a:latin typeface="Calibri" panose="020F0502020204030204" pitchFamily="34" charset="0"/>
              </a:rPr>
              <a:t>按要求上车。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513" y="1976438"/>
            <a:ext cx="8856662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5688" y="4435475"/>
            <a:ext cx="7837487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箭头连接符 4"/>
          <p:cNvCxnSpPr/>
          <p:nvPr/>
        </p:nvCxnSpPr>
        <p:spPr>
          <a:xfrm flipV="1">
            <a:off x="1763713" y="2924175"/>
            <a:ext cx="1657350" cy="15113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2916238" y="3030538"/>
            <a:ext cx="504825" cy="14732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5148263" y="3030538"/>
            <a:ext cx="774700" cy="183673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 flipV="1">
            <a:off x="5281613" y="3030538"/>
            <a:ext cx="2819400" cy="15557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V="1">
            <a:off x="3833813" y="2924175"/>
            <a:ext cx="2970212" cy="1639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V="1">
            <a:off x="4968875" y="2924175"/>
            <a:ext cx="1968500" cy="20843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 flipV="1">
            <a:off x="3421063" y="3030538"/>
            <a:ext cx="3667125" cy="15668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0492" name="TextBox 1"/>
          <p:cNvSpPr txBox="1">
            <a:spLocks noChangeArrowheads="1"/>
          </p:cNvSpPr>
          <p:nvPr/>
        </p:nvSpPr>
        <p:spPr bwMode="auto">
          <a:xfrm>
            <a:off x="466725" y="763588"/>
            <a:ext cx="2701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pitchFamily="34" charset="0"/>
              </a:rPr>
              <a:t>练一练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682625" y="701675"/>
            <a:ext cx="6858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latin typeface="Times New Roman" panose="02020603050405020304" pitchFamily="18" charset="0"/>
              </a:rPr>
              <a:t>比较下面每组中两个数的大小。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grpSp>
        <p:nvGrpSpPr>
          <p:cNvPr id="22531" name="组合 10"/>
          <p:cNvGrpSpPr/>
          <p:nvPr/>
        </p:nvGrpSpPr>
        <p:grpSpPr bwMode="auto">
          <a:xfrm>
            <a:off x="682625" y="2414588"/>
            <a:ext cx="8915400" cy="762000"/>
            <a:chOff x="683079" y="3124200"/>
            <a:chExt cx="8915400" cy="762000"/>
          </a:xfrm>
        </p:grpSpPr>
        <p:sp>
          <p:nvSpPr>
            <p:cNvPr id="22532" name="TextBox 3"/>
            <p:cNvSpPr txBox="1">
              <a:spLocks noChangeArrowheads="1"/>
            </p:cNvSpPr>
            <p:nvPr/>
          </p:nvSpPr>
          <p:spPr bwMode="auto">
            <a:xfrm>
              <a:off x="683079" y="3230903"/>
              <a:ext cx="89154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     534         529                     632          623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6477454" y="3124200"/>
              <a:ext cx="685800" cy="685800"/>
            </a:xfrm>
            <a:prstGeom prst="ellipse">
              <a:avLst/>
            </a:prstGeom>
            <a:noFill/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  <p:sp>
          <p:nvSpPr>
            <p:cNvPr id="8" name="椭圆 7"/>
            <p:cNvSpPr/>
            <p:nvPr/>
          </p:nvSpPr>
          <p:spPr bwMode="auto">
            <a:xfrm>
              <a:off x="2057854" y="3200400"/>
              <a:ext cx="685800" cy="685800"/>
            </a:xfrm>
            <a:prstGeom prst="ellipse">
              <a:avLst/>
            </a:prstGeom>
            <a:noFill/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</p:grpSp>
      <p:grpSp>
        <p:nvGrpSpPr>
          <p:cNvPr id="22535" name="组合 9"/>
          <p:cNvGrpSpPr/>
          <p:nvPr/>
        </p:nvGrpSpPr>
        <p:grpSpPr bwMode="auto">
          <a:xfrm>
            <a:off x="762000" y="1587500"/>
            <a:ext cx="7696200" cy="685800"/>
            <a:chOff x="762000" y="1981200"/>
            <a:chExt cx="7696200" cy="685800"/>
          </a:xfrm>
        </p:grpSpPr>
        <p:sp>
          <p:nvSpPr>
            <p:cNvPr id="22536" name="TextBox 2"/>
            <p:cNvSpPr txBox="1">
              <a:spLocks noChangeArrowheads="1"/>
            </p:cNvSpPr>
            <p:nvPr/>
          </p:nvSpPr>
          <p:spPr bwMode="auto">
            <a:xfrm>
              <a:off x="762000" y="1981200"/>
              <a:ext cx="76962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     799         800                     485         490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6400800" y="1981200"/>
              <a:ext cx="685800" cy="685800"/>
            </a:xfrm>
            <a:prstGeom prst="ellipse">
              <a:avLst/>
            </a:prstGeom>
            <a:noFill/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2057400" y="1981200"/>
              <a:ext cx="685800" cy="685800"/>
            </a:xfrm>
            <a:prstGeom prst="ellipse">
              <a:avLst/>
            </a:prstGeom>
            <a:noFill/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</p:grpSp>
      <p:sp>
        <p:nvSpPr>
          <p:cNvPr id="22539" name="TextBox 11"/>
          <p:cNvSpPr txBox="1">
            <a:spLocks noChangeArrowheads="1"/>
          </p:cNvSpPr>
          <p:nvPr/>
        </p:nvSpPr>
        <p:spPr bwMode="auto">
          <a:xfrm>
            <a:off x="2133600" y="2460625"/>
            <a:ext cx="60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0" name="TextBox 12"/>
          <p:cNvSpPr txBox="1">
            <a:spLocks noChangeArrowheads="1"/>
          </p:cNvSpPr>
          <p:nvPr/>
        </p:nvSpPr>
        <p:spPr bwMode="auto">
          <a:xfrm>
            <a:off x="2135188" y="1587500"/>
            <a:ext cx="60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6477000" y="1557338"/>
            <a:ext cx="609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&lt;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2" name="TextBox 14"/>
          <p:cNvSpPr txBox="1">
            <a:spLocks noChangeArrowheads="1"/>
          </p:cNvSpPr>
          <p:nvPr/>
        </p:nvSpPr>
        <p:spPr bwMode="auto">
          <a:xfrm>
            <a:off x="6515100" y="2435225"/>
            <a:ext cx="60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3" name="TextBox 15"/>
          <p:cNvSpPr txBox="1">
            <a:spLocks noChangeArrowheads="1"/>
          </p:cNvSpPr>
          <p:nvPr/>
        </p:nvSpPr>
        <p:spPr bwMode="auto">
          <a:xfrm>
            <a:off x="838200" y="4038600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</a:rPr>
              <a:t>按照从小到大的顺序排列下面各数。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2544" name="TextBox 16"/>
          <p:cNvSpPr txBox="1">
            <a:spLocks noChangeArrowheads="1"/>
          </p:cNvSpPr>
          <p:nvPr/>
        </p:nvSpPr>
        <p:spPr bwMode="auto">
          <a:xfrm>
            <a:off x="755650" y="4673600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606          660           160          666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22545" name="TextBox 17"/>
          <p:cNvSpPr txBox="1">
            <a:spLocks noChangeArrowheads="1"/>
          </p:cNvSpPr>
          <p:nvPr/>
        </p:nvSpPr>
        <p:spPr bwMode="auto">
          <a:xfrm>
            <a:off x="838200" y="5486400"/>
            <a:ext cx="7696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160  &lt;   606&lt;   660  &lt;  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666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2546" name="组合 9"/>
          <p:cNvGrpSpPr/>
          <p:nvPr/>
        </p:nvGrpSpPr>
        <p:grpSpPr bwMode="auto">
          <a:xfrm>
            <a:off x="755650" y="3259138"/>
            <a:ext cx="7696200" cy="685800"/>
            <a:chOff x="762000" y="1981200"/>
            <a:chExt cx="7696200" cy="685800"/>
          </a:xfrm>
        </p:grpSpPr>
        <p:sp>
          <p:nvSpPr>
            <p:cNvPr id="22547" name="TextBox 2"/>
            <p:cNvSpPr txBox="1">
              <a:spLocks noChangeArrowheads="1"/>
            </p:cNvSpPr>
            <p:nvPr/>
          </p:nvSpPr>
          <p:spPr bwMode="auto">
            <a:xfrm>
              <a:off x="762000" y="1981200"/>
              <a:ext cx="76962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    802          820                    705          650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6400800" y="1981200"/>
              <a:ext cx="685800" cy="685800"/>
            </a:xfrm>
            <a:prstGeom prst="ellipse">
              <a:avLst/>
            </a:prstGeom>
            <a:noFill/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2057400" y="1981200"/>
              <a:ext cx="685800" cy="685800"/>
            </a:xfrm>
            <a:prstGeom prst="ellipse">
              <a:avLst/>
            </a:prstGeom>
            <a:noFill/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mtClean="0"/>
            </a:p>
          </p:txBody>
        </p:sp>
      </p:grpSp>
      <p:sp>
        <p:nvSpPr>
          <p:cNvPr id="22550" name="TextBox 1"/>
          <p:cNvSpPr txBox="1">
            <a:spLocks noChangeArrowheads="1"/>
          </p:cNvSpPr>
          <p:nvPr/>
        </p:nvSpPr>
        <p:spPr bwMode="auto">
          <a:xfrm>
            <a:off x="2097088" y="3208338"/>
            <a:ext cx="6826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2551" name="TextBox 22"/>
          <p:cNvSpPr txBox="1">
            <a:spLocks noChangeArrowheads="1"/>
          </p:cNvSpPr>
          <p:nvPr/>
        </p:nvSpPr>
        <p:spPr bwMode="auto">
          <a:xfrm>
            <a:off x="6477000" y="3228975"/>
            <a:ext cx="609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  <p:bldP spid="22540" grpId="0"/>
      <p:bldP spid="22541" grpId="0"/>
      <p:bldP spid="22542" grpId="0"/>
      <p:bldP spid="22543" grpId="0"/>
      <p:bldP spid="22544" grpId="0"/>
      <p:bldP spid="22545" grpId="0"/>
      <p:bldP spid="22550" grpId="0"/>
      <p:bldP spid="225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61fcc6a-b20c-4793-a122-05f8d9d7887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1312</Words>
  <Application>WPS 演示</Application>
  <PresentationFormat>全屏显示(4:3)</PresentationFormat>
  <Paragraphs>79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2023-02-02T03:06:13Z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73F63974DF0B43B4AB5299416B525344</vt:lpwstr>
  </property>
  <property fmtid="{D5CDD505-2E9C-101B-9397-08002B2CF9AE}" pid="3" name="KSOProductBuildVer">
    <vt:lpwstr>2052-11.1.0.13703</vt:lpwstr>
  </property>
</Properties>
</file>