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5"/>
  </p:handoutMasterIdLst>
  <p:sldIdLst>
    <p:sldId id="278" r:id="rId3"/>
    <p:sldId id="258" r:id="rId4"/>
    <p:sldId id="259" r:id="rId5"/>
    <p:sldId id="260" r:id="rId6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141CC95-9D5E-4969-A469-656F65AD763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C4F9E6F-94A5-4731-8EDE-CB675873777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71DA2-D32C-4A9E-8D23-42F37C52D2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455F5-4172-405E-94BC-CDF68E3C250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455F5-4172-405E-94BC-CDF68E3C2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单圆角矩形 10"/>
          <p:cNvSpPr/>
          <p:nvPr/>
        </p:nvSpPr>
        <p:spPr>
          <a:xfrm>
            <a:off x="794" y="1666454"/>
            <a:ext cx="3325813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V="1">
            <a:off x="3144044" y="2626891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9219" y="1772816"/>
            <a:ext cx="626806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第四单</a:t>
            </a: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   </a:t>
            </a:r>
            <a:r>
              <a:rPr lang="zh-CN" altLang="en-US" sz="5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千克和克</a:t>
            </a:r>
            <a:endParaRPr lang="zh-CN" altLang="en-US" sz="50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1" name="Picture 2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9138" y="2708275"/>
            <a:ext cx="2892425" cy="315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 Box 27"/>
          <p:cNvSpPr>
            <a:spLocks noChangeArrowheads="1"/>
          </p:cNvSpPr>
          <p:nvPr/>
        </p:nvSpPr>
        <p:spPr bwMode="auto">
          <a:xfrm>
            <a:off x="827088" y="1844675"/>
            <a:ext cx="3432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袋食盐有多重？</a:t>
            </a:r>
            <a:endParaRPr lang="zh-CN" altLang="en-US" sz="2800" dirty="0"/>
          </a:p>
        </p:txBody>
      </p:sp>
      <p:pic>
        <p:nvPicPr>
          <p:cNvPr id="24583" name="Picture 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2781300"/>
            <a:ext cx="100965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AutoShape 29"/>
          <p:cNvSpPr>
            <a:spLocks noChangeArrowheads="1"/>
          </p:cNvSpPr>
          <p:nvPr/>
        </p:nvSpPr>
        <p:spPr bwMode="auto">
          <a:xfrm>
            <a:off x="3708400" y="2349500"/>
            <a:ext cx="2736850" cy="1366838"/>
          </a:xfrm>
          <a:prstGeom prst="cloudCallout">
            <a:avLst>
              <a:gd name="adj1" fmla="val 90602"/>
              <a:gd name="adj2" fmla="val 3188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袋就是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</a:t>
            </a:r>
            <a:endParaRPr lang="zh-CN" altLang="en-US" sz="2800"/>
          </a:p>
        </p:txBody>
      </p:sp>
      <p:sp>
        <p:nvSpPr>
          <p:cNvPr id="24585" name="Text Box 30"/>
          <p:cNvSpPr>
            <a:spLocks noChangeArrowheads="1"/>
          </p:cNvSpPr>
          <p:nvPr/>
        </p:nvSpPr>
        <p:spPr bwMode="auto">
          <a:xfrm>
            <a:off x="4140200" y="4292600"/>
            <a:ext cx="245903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=1000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或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1kg=1000g</a:t>
            </a:r>
            <a:endParaRPr lang="zh-CN" altLang="en-US" sz="2800"/>
          </a:p>
        </p:txBody>
      </p:sp>
      <p:sp>
        <p:nvSpPr>
          <p:cNvPr id="24586" name="AutoShape 31"/>
          <p:cNvSpPr>
            <a:spLocks noChangeArrowheads="1"/>
          </p:cNvSpPr>
          <p:nvPr/>
        </p:nvSpPr>
        <p:spPr bwMode="auto">
          <a:xfrm>
            <a:off x="4067175" y="5516563"/>
            <a:ext cx="3817938" cy="7207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用手掂一掂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袋食盐有多重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5604" name="Text Box 21"/>
          <p:cNvSpPr>
            <a:spLocks noChangeArrowheads="1"/>
          </p:cNvSpPr>
          <p:nvPr/>
        </p:nvSpPr>
        <p:spPr bwMode="auto">
          <a:xfrm>
            <a:off x="519113" y="1760538"/>
            <a:ext cx="37274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个鸡蛋重多少克？</a:t>
            </a:r>
            <a:endParaRPr lang="zh-CN" altLang="en-US" sz="2800" dirty="0"/>
          </a:p>
        </p:txBody>
      </p:sp>
      <p:pic>
        <p:nvPicPr>
          <p:cNvPr id="25605" name="Picture 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2636838"/>
            <a:ext cx="112712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AutoShape 23"/>
          <p:cNvSpPr>
            <a:spLocks noChangeArrowheads="1"/>
          </p:cNvSpPr>
          <p:nvPr/>
        </p:nvSpPr>
        <p:spPr bwMode="auto">
          <a:xfrm>
            <a:off x="2124075" y="2420938"/>
            <a:ext cx="2663825" cy="792162"/>
          </a:xfrm>
          <a:prstGeom prst="cloudCallout">
            <a:avLst>
              <a:gd name="adj1" fmla="val -43750"/>
              <a:gd name="adj2" fmla="val 7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</a:rPr>
              <a:t>先掂一掂，感觉一下</a:t>
            </a:r>
            <a:endParaRPr lang="zh-CN" altLang="en-US" sz="2800"/>
          </a:p>
        </p:txBody>
      </p:sp>
      <p:pic>
        <p:nvPicPr>
          <p:cNvPr id="25607" name="Picture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4365625"/>
            <a:ext cx="2735262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6627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6628" name="Text Box 35"/>
          <p:cNvSpPr>
            <a:spLocks noChangeArrowheads="1"/>
          </p:cNvSpPr>
          <p:nvPr/>
        </p:nvSpPr>
        <p:spPr bwMode="auto">
          <a:xfrm>
            <a:off x="663575" y="1760538"/>
            <a:ext cx="3016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）称出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千克鸡蛋</a:t>
            </a:r>
            <a:endParaRPr lang="zh-CN" altLang="en-US" sz="2800" dirty="0"/>
          </a:p>
        </p:txBody>
      </p:sp>
      <p:pic>
        <p:nvPicPr>
          <p:cNvPr id="26629" name="Picture 3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2420938"/>
            <a:ext cx="12954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AutoShape 37"/>
          <p:cNvSpPr>
            <a:spLocks noChangeArrowheads="1"/>
          </p:cNvSpPr>
          <p:nvPr/>
        </p:nvSpPr>
        <p:spPr bwMode="auto">
          <a:xfrm>
            <a:off x="2987675" y="2205038"/>
            <a:ext cx="3529013" cy="1152525"/>
          </a:xfrm>
          <a:prstGeom prst="cloudCallout">
            <a:avLst>
              <a:gd name="adj1" fmla="val 57153"/>
              <a:gd name="adj2" fmla="val 3870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</a:rPr>
              <a:t>先估计一下，大约有多少个。</a:t>
            </a:r>
            <a:endParaRPr lang="zh-CN" altLang="en-US" sz="2800"/>
          </a:p>
        </p:txBody>
      </p:sp>
      <p:pic>
        <p:nvPicPr>
          <p:cNvPr id="26631" name="Picture 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3860800"/>
            <a:ext cx="227647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7651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易错提示</a:t>
            </a:r>
            <a:endParaRPr lang="zh-CN" altLang="en-US" sz="2800" dirty="0"/>
          </a:p>
        </p:txBody>
      </p:sp>
      <p:sp>
        <p:nvSpPr>
          <p:cNvPr id="27652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Text Box 20"/>
          <p:cNvSpPr>
            <a:spLocks noChangeArrowheads="1"/>
          </p:cNvSpPr>
          <p:nvPr/>
        </p:nvSpPr>
        <p:spPr bwMode="auto">
          <a:xfrm>
            <a:off x="879475" y="2192338"/>
            <a:ext cx="475615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千克铁比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千克棉花重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个鸡蛋重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（千克）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	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、小明的体重是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60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（克）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 dirty="0"/>
          </a:p>
        </p:txBody>
      </p:sp>
      <p:sp>
        <p:nvSpPr>
          <p:cNvPr id="27654" name="AutoShape 21"/>
          <p:cNvSpPr>
            <a:spLocks noChangeArrowheads="1"/>
          </p:cNvSpPr>
          <p:nvPr/>
        </p:nvSpPr>
        <p:spPr bwMode="auto">
          <a:xfrm>
            <a:off x="1908175" y="4437063"/>
            <a:ext cx="4032250" cy="15843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</a:t>
            </a: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</a:t>
            </a: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</a:t>
            </a:r>
            <a:endParaRPr lang="zh-CN" altLang="en-US" sz="240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个鸡蛋应该用克表示</a:t>
            </a:r>
            <a:endParaRPr lang="zh-CN" altLang="en-US" sz="240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、体重应该是千克</a:t>
            </a:r>
            <a:endParaRPr lang="zh-CN" altLang="en-US" sz="240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40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867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dirty="0"/>
          </a:p>
        </p:txBody>
      </p:sp>
      <p:sp>
        <p:nvSpPr>
          <p:cNvPr id="2867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Text Box 17"/>
          <p:cNvSpPr>
            <a:spLocks noChangeArrowheads="1"/>
          </p:cNvSpPr>
          <p:nvPr/>
        </p:nvSpPr>
        <p:spPr bwMode="auto">
          <a:xfrm>
            <a:off x="663575" y="2119313"/>
            <a:ext cx="45926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、说出下面的水果有多重。</a:t>
            </a:r>
            <a:endParaRPr lang="zh-CN" altLang="en-US" sz="2800" dirty="0"/>
          </a:p>
        </p:txBody>
      </p:sp>
      <p:pic>
        <p:nvPicPr>
          <p:cNvPr id="28678" name="Picture 1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2924175"/>
            <a:ext cx="7921625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9" name="AutoShape 19"/>
          <p:cNvSpPr>
            <a:spLocks noChangeArrowheads="1"/>
          </p:cNvSpPr>
          <p:nvPr/>
        </p:nvSpPr>
        <p:spPr bwMode="auto">
          <a:xfrm>
            <a:off x="1331913" y="5516563"/>
            <a:ext cx="865187" cy="360362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2kg</a:t>
            </a:r>
            <a:endParaRPr lang="zh-CN" altLang="en-US" sz="2800"/>
          </a:p>
        </p:txBody>
      </p:sp>
      <p:sp>
        <p:nvSpPr>
          <p:cNvPr id="28680" name="AutoShape 20"/>
          <p:cNvSpPr>
            <a:spLocks noChangeArrowheads="1"/>
          </p:cNvSpPr>
          <p:nvPr/>
        </p:nvSpPr>
        <p:spPr bwMode="auto">
          <a:xfrm>
            <a:off x="4284663" y="5516563"/>
            <a:ext cx="1008062" cy="360362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300g</a:t>
            </a:r>
            <a:endParaRPr lang="zh-CN" altLang="en-US" sz="2800"/>
          </a:p>
        </p:txBody>
      </p:sp>
      <p:sp>
        <p:nvSpPr>
          <p:cNvPr id="28681" name="AutoShape 21"/>
          <p:cNvSpPr>
            <a:spLocks noChangeArrowheads="1"/>
          </p:cNvSpPr>
          <p:nvPr/>
        </p:nvSpPr>
        <p:spPr bwMode="auto">
          <a:xfrm>
            <a:off x="6877050" y="5516563"/>
            <a:ext cx="1008063" cy="360362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1000g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 bldLvl="0"/>
      <p:bldP spid="28680" grpId="0" bldLvl="0"/>
      <p:bldP spid="28681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969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970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Text Box 20"/>
          <p:cNvSpPr>
            <a:spLocks noChangeArrowheads="1"/>
          </p:cNvSpPr>
          <p:nvPr/>
        </p:nvSpPr>
        <p:spPr bwMode="auto">
          <a:xfrm>
            <a:off x="827088" y="1844675"/>
            <a:ext cx="41767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填写合适的质量单位</a:t>
            </a:r>
            <a:endParaRPr lang="zh-CN" altLang="en-US" sz="2800" dirty="0"/>
          </a:p>
        </p:txBody>
      </p:sp>
      <p:pic>
        <p:nvPicPr>
          <p:cNvPr id="29702" name="Picture 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64163" y="3500438"/>
            <a:ext cx="11144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3716338"/>
            <a:ext cx="1438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789363"/>
            <a:ext cx="15335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2997200"/>
            <a:ext cx="173355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6" name="Text Box 26"/>
          <p:cNvSpPr>
            <a:spLocks noChangeArrowheads="1"/>
          </p:cNvSpPr>
          <p:nvPr/>
        </p:nvSpPr>
        <p:spPr bwMode="auto">
          <a:xfrm>
            <a:off x="1671638" y="4568825"/>
            <a:ext cx="539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ea typeface="华文新魏" pitchFamily="2" charset="-122"/>
              </a:rPr>
              <a:t>克</a:t>
            </a:r>
            <a:endParaRPr lang="zh-CN" altLang="en-US" sz="2800"/>
          </a:p>
        </p:txBody>
      </p:sp>
      <p:sp>
        <p:nvSpPr>
          <p:cNvPr id="29707" name="Text Box 27"/>
          <p:cNvSpPr>
            <a:spLocks noChangeArrowheads="1"/>
          </p:cNvSpPr>
          <p:nvPr/>
        </p:nvSpPr>
        <p:spPr bwMode="auto">
          <a:xfrm>
            <a:off x="3824288" y="4652963"/>
            <a:ext cx="895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ea typeface="华文新魏" pitchFamily="2" charset="-122"/>
              </a:rPr>
              <a:t>千克</a:t>
            </a:r>
            <a:endParaRPr lang="zh-CN" altLang="en-US" sz="2800"/>
          </a:p>
        </p:txBody>
      </p:sp>
      <p:sp>
        <p:nvSpPr>
          <p:cNvPr id="29708" name="Text Box 28"/>
          <p:cNvSpPr>
            <a:spLocks noChangeArrowheads="1"/>
          </p:cNvSpPr>
          <p:nvPr/>
        </p:nvSpPr>
        <p:spPr bwMode="auto">
          <a:xfrm>
            <a:off x="5580063" y="4699000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千克</a:t>
            </a:r>
            <a:endParaRPr lang="zh-CN" altLang="en-US" sz="2800"/>
          </a:p>
        </p:txBody>
      </p:sp>
      <p:sp>
        <p:nvSpPr>
          <p:cNvPr id="29709" name="Text Box 29"/>
          <p:cNvSpPr>
            <a:spLocks noChangeArrowheads="1"/>
          </p:cNvSpPr>
          <p:nvPr/>
        </p:nvSpPr>
        <p:spPr bwMode="auto">
          <a:xfrm>
            <a:off x="7596188" y="458152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ea typeface="华文新魏" pitchFamily="2" charset="-122"/>
              </a:rPr>
              <a:t>克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5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0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5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6" grpId="0" bldLvl="0"/>
      <p:bldP spid="29707" grpId="0" bldLvl="0"/>
      <p:bldP spid="29708" grpId="0" bldLvl="0"/>
      <p:bldP spid="29709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072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072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5" name="Text Box 13"/>
          <p:cNvSpPr>
            <a:spLocks noChangeArrowheads="1"/>
          </p:cNvSpPr>
          <p:nvPr/>
        </p:nvSpPr>
        <p:spPr bwMode="auto">
          <a:xfrm>
            <a:off x="755650" y="1628775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填空</a:t>
            </a:r>
            <a:endParaRPr lang="zh-CN" altLang="en-US" sz="2800" dirty="0"/>
          </a:p>
        </p:txBody>
      </p:sp>
      <p:sp>
        <p:nvSpPr>
          <p:cNvPr id="30726" name="Text Box 14"/>
          <p:cNvSpPr>
            <a:spLocks noChangeArrowheads="1"/>
          </p:cNvSpPr>
          <p:nvPr/>
        </p:nvSpPr>
        <p:spPr bwMode="auto">
          <a:xfrm>
            <a:off x="755650" y="2420938"/>
            <a:ext cx="64087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瓶墨水和（     ）个玻璃球同样重。</a:t>
            </a:r>
            <a:endParaRPr lang="zh-CN" altLang="en-US" sz="2800" dirty="0"/>
          </a:p>
        </p:txBody>
      </p:sp>
      <p:pic>
        <p:nvPicPr>
          <p:cNvPr id="30727" name="Picture 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2924175"/>
            <a:ext cx="4321175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Text Box 18"/>
          <p:cNvSpPr>
            <a:spLocks noChangeArrowheads="1"/>
          </p:cNvSpPr>
          <p:nvPr/>
        </p:nvSpPr>
        <p:spPr bwMode="auto">
          <a:xfrm>
            <a:off x="3276600" y="2439988"/>
            <a:ext cx="3857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1747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1748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Text Box 8"/>
          <p:cNvSpPr>
            <a:spLocks noChangeArrowheads="1"/>
          </p:cNvSpPr>
          <p:nvPr/>
        </p:nvSpPr>
        <p:spPr bwMode="auto">
          <a:xfrm>
            <a:off x="827088" y="2349500"/>
            <a:ext cx="6481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个苹果和（      ）个玻璃球同样重</a:t>
            </a:r>
            <a:endParaRPr lang="zh-CN" altLang="en-US" sz="2800" dirty="0"/>
          </a:p>
        </p:txBody>
      </p:sp>
      <p:pic>
        <p:nvPicPr>
          <p:cNvPr id="31750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95513" y="2924175"/>
            <a:ext cx="4032250" cy="310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 Box 10"/>
          <p:cNvSpPr>
            <a:spLocks noChangeArrowheads="1"/>
          </p:cNvSpPr>
          <p:nvPr/>
        </p:nvSpPr>
        <p:spPr bwMode="auto">
          <a:xfrm>
            <a:off x="3419475" y="2420938"/>
            <a:ext cx="3857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277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277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3" name="Text Box 10"/>
          <p:cNvSpPr>
            <a:spLocks noChangeArrowheads="1"/>
          </p:cNvSpPr>
          <p:nvPr/>
        </p:nvSpPr>
        <p:spPr bwMode="auto">
          <a:xfrm>
            <a:off x="827088" y="1989138"/>
            <a:ext cx="6985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最重的在（     ）里画实心圆，最轻的在（  ）画圆圈</a:t>
            </a:r>
            <a:endParaRPr 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pic>
        <p:nvPicPr>
          <p:cNvPr id="32774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3357563"/>
            <a:ext cx="4033838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3357563"/>
            <a:ext cx="3671888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379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379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3797" name="Picture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43213" y="1916113"/>
            <a:ext cx="3916362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Oval 11"/>
          <p:cNvSpPr>
            <a:spLocks noChangeArrowheads="1"/>
          </p:cNvSpPr>
          <p:nvPr/>
        </p:nvSpPr>
        <p:spPr bwMode="auto">
          <a:xfrm>
            <a:off x="5075238" y="2492375"/>
            <a:ext cx="574675" cy="5746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3799" name="Oval 12"/>
          <p:cNvSpPr>
            <a:spLocks noChangeArrowheads="1"/>
          </p:cNvSpPr>
          <p:nvPr/>
        </p:nvSpPr>
        <p:spPr bwMode="auto">
          <a:xfrm>
            <a:off x="5076825" y="3502025"/>
            <a:ext cx="574675" cy="5746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bevel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6387" name="组合 10"/>
          <p:cNvGrpSpPr/>
          <p:nvPr/>
        </p:nvGrpSpPr>
        <p:grpSpPr bwMode="auto">
          <a:xfrm>
            <a:off x="323850" y="981075"/>
            <a:ext cx="2200275" cy="574675"/>
            <a:chOff x="0" y="0"/>
            <a:chExt cx="2256668" cy="571008"/>
          </a:xfrm>
        </p:grpSpPr>
        <p:sp>
          <p:nvSpPr>
            <p:cNvPr id="16388" name="直线连接符 21"/>
            <p:cNvSpPr>
              <a:spLocks noChangeShapeType="1"/>
            </p:cNvSpPr>
            <p:nvPr/>
          </p:nvSpPr>
          <p:spPr bwMode="auto">
            <a:xfrm flipV="1">
              <a:off x="0" y="564699"/>
              <a:ext cx="2256668" cy="630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同侧圆角矩形 23"/>
            <p:cNvSpPr>
              <a:spLocks noChangeArrowheads="1"/>
            </p:cNvSpPr>
            <p:nvPr/>
          </p:nvSpPr>
          <p:spPr bwMode="auto">
            <a:xfrm>
              <a:off x="183986" y="0"/>
              <a:ext cx="2001042" cy="517377"/>
            </a:xfrm>
            <a:custGeom>
              <a:avLst/>
              <a:gdLst>
                <a:gd name="T0" fmla="*/ 0 w 2001042"/>
                <a:gd name="T1" fmla="*/ 0 h 517377"/>
                <a:gd name="T2" fmla="*/ 2001042 w 2001042"/>
                <a:gd name="T3" fmla="*/ 517377 h 517377"/>
              </a:gdLst>
              <a:ahLst/>
              <a:cxnLst/>
              <a:rect l="T0" t="T1" r="T2" b="T3"/>
              <a:pathLst>
                <a:path w="2001042" h="517377">
                  <a:moveTo>
                    <a:pt x="86231" y="0"/>
                  </a:moveTo>
                  <a:lnTo>
                    <a:pt x="1914810" y="0"/>
                  </a:lnTo>
                  <a:cubicBezTo>
                    <a:pt x="1962434" y="0"/>
                    <a:pt x="2001041" y="38607"/>
                    <a:pt x="2001041" y="86231"/>
                  </a:cubicBezTo>
                  <a:lnTo>
                    <a:pt x="2001042" y="517377"/>
                  </a:lnTo>
                  <a:lnTo>
                    <a:pt x="0" y="517377"/>
                  </a:lnTo>
                  <a:lnTo>
                    <a:pt x="0" y="86231"/>
                  </a:lnTo>
                  <a:cubicBezTo>
                    <a:pt x="0" y="38607"/>
                    <a:pt x="38607" y="0"/>
                    <a:pt x="8623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学习目标</a:t>
              </a:r>
              <a:endParaRPr lang="zh-CN" altLang="en-US" sz="2800" dirty="0"/>
            </a:p>
          </p:txBody>
        </p:sp>
      </p:grpSp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7"/>
          <p:cNvSpPr>
            <a:spLocks noChangeArrowheads="1"/>
          </p:cNvSpPr>
          <p:nvPr/>
        </p:nvSpPr>
        <p:spPr bwMode="auto">
          <a:xfrm>
            <a:off x="1116013" y="2492375"/>
            <a:ext cx="511175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、能够认识质量单位千克和克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、知道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=1000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4819" name="同侧圆角矩形 2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课堂小结</a:t>
            </a:r>
            <a:endParaRPr lang="zh-CN" altLang="en-US" sz="2800" dirty="0"/>
          </a:p>
        </p:txBody>
      </p:sp>
      <p:sp>
        <p:nvSpPr>
          <p:cNvPr id="3482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4821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Text Box 6"/>
          <p:cNvSpPr>
            <a:spLocks noChangeArrowheads="1"/>
          </p:cNvSpPr>
          <p:nvPr/>
        </p:nvSpPr>
        <p:spPr bwMode="auto">
          <a:xfrm>
            <a:off x="1187450" y="2924175"/>
            <a:ext cx="57531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、我们学习了重量单位有克和千克。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=1000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、称比较轻的物品的重时，常用克做单位；称一般物品的重量时常用千克单</a:t>
            </a:r>
            <a:r>
              <a:rPr lang="zh-CN" altLang="en-US" sz="28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位 </a:t>
            </a:r>
            <a:endParaRPr lang="zh-CN" altLang="en-US" sz="2800" dirty="0"/>
          </a:p>
        </p:txBody>
      </p:sp>
      <p:pic>
        <p:nvPicPr>
          <p:cNvPr id="2" name="Text Box 29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692150"/>
            <a:ext cx="5295900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1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dirty="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6367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4724400"/>
            <a:ext cx="2008188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844675"/>
            <a:ext cx="86518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 Box 11"/>
          <p:cNvSpPr>
            <a:spLocks noChangeArrowheads="1"/>
          </p:cNvSpPr>
          <p:nvPr/>
        </p:nvSpPr>
        <p:spPr bwMode="auto">
          <a:xfrm>
            <a:off x="1887538" y="1903413"/>
            <a:ext cx="4095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苹果和梨哪个轻哪个重？</a:t>
            </a:r>
            <a:endParaRPr lang="zh-CN" altLang="en-US" sz="2800" dirty="0"/>
          </a:p>
        </p:txBody>
      </p:sp>
      <p:pic>
        <p:nvPicPr>
          <p:cNvPr id="17416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2924175"/>
            <a:ext cx="2374900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3213100"/>
            <a:ext cx="10287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AutoShape 14"/>
          <p:cNvSpPr>
            <a:spLocks noChangeArrowheads="1"/>
          </p:cNvSpPr>
          <p:nvPr/>
        </p:nvSpPr>
        <p:spPr bwMode="auto">
          <a:xfrm>
            <a:off x="4986338" y="2708275"/>
            <a:ext cx="1746250" cy="1081088"/>
          </a:xfrm>
          <a:prstGeom prst="cloudCallout">
            <a:avLst>
              <a:gd name="adj1" fmla="val 60829"/>
              <a:gd name="adj2" fmla="val 6996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天平是平衡的</a:t>
            </a:r>
            <a:endParaRPr lang="zh-CN" altLang="en-US" sz="2800" dirty="0"/>
          </a:p>
        </p:txBody>
      </p:sp>
      <p:pic>
        <p:nvPicPr>
          <p:cNvPr id="17419" name="Picture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8488" y="4941888"/>
            <a:ext cx="10826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0" name="AutoShape 17"/>
          <p:cNvSpPr>
            <a:spLocks noChangeArrowheads="1"/>
          </p:cNvSpPr>
          <p:nvPr/>
        </p:nvSpPr>
        <p:spPr bwMode="auto">
          <a:xfrm>
            <a:off x="4067175" y="4868863"/>
            <a:ext cx="2665413" cy="936625"/>
          </a:xfrm>
          <a:prstGeom prst="cloudCallout">
            <a:avLst>
              <a:gd name="adj1" fmla="val 56727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苹果和梨一样重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835696" y="37170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450" y="2349500"/>
            <a:ext cx="478631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484313"/>
            <a:ext cx="865187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 Box 10"/>
          <p:cNvSpPr>
            <a:spLocks noChangeArrowheads="1"/>
          </p:cNvSpPr>
          <p:nvPr/>
        </p:nvSpPr>
        <p:spPr bwMode="auto">
          <a:xfrm>
            <a:off x="1692275" y="1700213"/>
            <a:ext cx="45926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个梨和几个玻璃球同样重？</a:t>
            </a:r>
            <a:endParaRPr lang="zh-CN" altLang="en-US" sz="2800" dirty="0"/>
          </a:p>
        </p:txBody>
      </p:sp>
      <p:pic>
        <p:nvPicPr>
          <p:cNvPr id="18440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229225"/>
            <a:ext cx="1008062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AutoShape 12"/>
          <p:cNvSpPr>
            <a:spLocks noChangeArrowheads="1"/>
          </p:cNvSpPr>
          <p:nvPr/>
        </p:nvSpPr>
        <p:spPr bwMode="auto">
          <a:xfrm>
            <a:off x="1403350" y="4724400"/>
            <a:ext cx="3024188" cy="936625"/>
          </a:xfrm>
          <a:prstGeom prst="cloudCallout">
            <a:avLst>
              <a:gd name="adj1" fmla="val -45537"/>
              <a:gd name="adj2" fmla="val 6084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放了</a:t>
            </a:r>
            <a:r>
              <a:rPr lang="en-US" altLang="zh-CN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个玻璃球天平就平衡了</a:t>
            </a:r>
            <a:endParaRPr lang="zh-CN" altLang="en-US" sz="2800" dirty="0"/>
          </a:p>
        </p:txBody>
      </p:sp>
      <p:pic>
        <p:nvPicPr>
          <p:cNvPr id="18442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4652963"/>
            <a:ext cx="9715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3" name="AutoShape 14"/>
          <p:cNvSpPr>
            <a:spLocks noChangeArrowheads="1"/>
          </p:cNvSpPr>
          <p:nvPr/>
        </p:nvSpPr>
        <p:spPr bwMode="auto">
          <a:xfrm>
            <a:off x="4859338" y="4437063"/>
            <a:ext cx="2808287" cy="863600"/>
          </a:xfrm>
          <a:prstGeom prst="cloudCallout">
            <a:avLst>
              <a:gd name="adj1" fmla="val 50505"/>
              <a:gd name="adj2" fmla="val 7169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个梨和</a:t>
            </a:r>
            <a:r>
              <a:rPr lang="en-US" altLang="zh-CN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个玻璃球同样重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2800" dirty="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59563" y="47244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900113" y="2205038"/>
            <a:ext cx="4967287" cy="2232025"/>
          </a:xfrm>
          <a:prstGeom prst="cloudCallout">
            <a:avLst>
              <a:gd name="adj1" fmla="val 71981"/>
              <a:gd name="adj2" fmla="val 9530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比较了物体的轻重，物体重量是多少？千克和克表示物体的重量。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800"/>
          </a:p>
        </p:txBody>
      </p:sp>
      <p:grpSp>
        <p:nvGrpSpPr>
          <p:cNvPr id="19461" name="Group 244"/>
          <p:cNvGrpSpPr/>
          <p:nvPr/>
        </p:nvGrpSpPr>
        <p:grpSpPr bwMode="auto">
          <a:xfrm>
            <a:off x="1976438" y="1844675"/>
            <a:ext cx="1263650" cy="1512888"/>
            <a:chOff x="0" y="0"/>
            <a:chExt cx="670" cy="814"/>
          </a:xfrm>
        </p:grpSpPr>
        <p:pic>
          <p:nvPicPr>
            <p:cNvPr id="19462" name="Object 24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670" cy="814"/>
            </a:xfrm>
            <a:prstGeom prst="rect">
              <a:avLst/>
            </a:prstGeom>
            <a:solidFill>
              <a:srgbClr val="4F81B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19463" name="Text Box 246"/>
            <p:cNvSpPr>
              <a:spLocks noChangeArrowheads="1"/>
            </p:cNvSpPr>
            <p:nvPr/>
          </p:nvSpPr>
          <p:spPr bwMode="auto">
            <a:xfrm>
              <a:off x="135" y="131"/>
              <a:ext cx="460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语文 </a:t>
              </a:r>
              <a:endParaRPr lang="zh-CN" altLang="en-US" sz="2800"/>
            </a:p>
          </p:txBody>
        </p:sp>
      </p:grpSp>
      <p:pic>
        <p:nvPicPr>
          <p:cNvPr id="19464" name="Object 2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1917700"/>
            <a:ext cx="1841500" cy="1346200"/>
          </a:xfrm>
          <a:prstGeom prst="rect">
            <a:avLst/>
          </a:prstGeom>
          <a:solidFill>
            <a:srgbClr val="4F81BD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9465" name="Text Box 249"/>
          <p:cNvSpPr>
            <a:spLocks noChangeArrowheads="1"/>
          </p:cNvSpPr>
          <p:nvPr/>
        </p:nvSpPr>
        <p:spPr bwMode="auto">
          <a:xfrm>
            <a:off x="1604963" y="3595688"/>
            <a:ext cx="54657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语文书和铅笔盒比谁轻谁重？</a:t>
            </a:r>
            <a:endParaRPr lang="zh-CN" altLang="en-US" sz="2800" dirty="0"/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343150" y="4397375"/>
            <a:ext cx="6330950" cy="1724025"/>
            <a:chOff x="3690" y="6925"/>
            <a:chExt cx="9970" cy="2714"/>
          </a:xfrm>
        </p:grpSpPr>
        <p:pic>
          <p:nvPicPr>
            <p:cNvPr id="19467" name="Picture 3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619" y="6924"/>
              <a:ext cx="2040" cy="2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8" name="AutoShape 14"/>
            <p:cNvSpPr>
              <a:spLocks noChangeArrowheads="1"/>
            </p:cNvSpPr>
            <p:nvPr/>
          </p:nvSpPr>
          <p:spPr bwMode="auto">
            <a:xfrm>
              <a:off x="3690" y="6935"/>
              <a:ext cx="7429" cy="2385"/>
            </a:xfrm>
            <a:prstGeom prst="cloudCallout">
              <a:avLst>
                <a:gd name="adj1" fmla="val 56125"/>
                <a:gd name="adj2" fmla="val 20648"/>
              </a:avLst>
            </a:prstGeom>
            <a:solidFill>
              <a:srgbClr val="FFFFBB"/>
            </a:solidFill>
            <a:ln w="9525">
              <a:solidFill>
                <a:schemeClr val="tx1"/>
              </a:solidFill>
              <a:bevel/>
            </a:ln>
          </p:spPr>
          <p:txBody>
            <a:bodyPr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华文新魏" pitchFamily="2" charset="-122"/>
                </a:rPr>
                <a:t>我们可以先用玻璃球测量语文书和铅笔盒，它们各有几个玻璃球那么重？</a:t>
              </a:r>
              <a:endParaRPr lang="zh-CN" altLang="en-US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Text Box 6"/>
          <p:cNvSpPr>
            <a:spLocks noChangeArrowheads="1"/>
          </p:cNvSpPr>
          <p:nvPr/>
        </p:nvSpPr>
        <p:spPr bwMode="auto">
          <a:xfrm>
            <a:off x="611188" y="1773238"/>
            <a:ext cx="73437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生活中，我们常用台秤和电子秤来测量物体有多重，用千克和克作质量单位。</a:t>
            </a:r>
            <a:endParaRPr lang="zh-CN" altLang="en-US" sz="2800" dirty="0"/>
          </a:p>
        </p:txBody>
      </p:sp>
      <p:pic>
        <p:nvPicPr>
          <p:cNvPr id="21510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19925" y="4221163"/>
            <a:ext cx="11430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AutoShape 8"/>
          <p:cNvSpPr>
            <a:spLocks noChangeArrowheads="1"/>
          </p:cNvSpPr>
          <p:nvPr/>
        </p:nvSpPr>
        <p:spPr bwMode="auto">
          <a:xfrm>
            <a:off x="755650" y="3213100"/>
            <a:ext cx="5761038" cy="1223963"/>
          </a:xfrm>
          <a:prstGeom prst="cloudCallout">
            <a:avLst>
              <a:gd name="adj1" fmla="val 57056"/>
              <a:gd name="adj2" fmla="val 10694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千克可以用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kg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表示，克可以用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g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表示。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2060575"/>
            <a:ext cx="2881313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2349500"/>
            <a:ext cx="2881312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AutoShape 6"/>
          <p:cNvSpPr>
            <a:spLocks noChangeArrowheads="1"/>
          </p:cNvSpPr>
          <p:nvPr/>
        </p:nvSpPr>
        <p:spPr bwMode="auto">
          <a:xfrm>
            <a:off x="2051050" y="5373688"/>
            <a:ext cx="1584325" cy="576262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西瓜重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</a:t>
            </a:r>
            <a:endParaRPr lang="zh-CN" altLang="en-US" sz="2800"/>
          </a:p>
        </p:txBody>
      </p:sp>
      <p:sp>
        <p:nvSpPr>
          <p:cNvPr id="22534" name="AutoShape 7"/>
          <p:cNvSpPr>
            <a:spLocks noChangeArrowheads="1"/>
          </p:cNvSpPr>
          <p:nvPr/>
        </p:nvSpPr>
        <p:spPr bwMode="auto">
          <a:xfrm>
            <a:off x="6372225" y="5300663"/>
            <a:ext cx="1584325" cy="576262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苹果重</a:t>
            </a:r>
            <a:r>
              <a:rPr lang="en-US" altLang="zh-CN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200</a:t>
            </a:r>
            <a:r>
              <a:rPr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</a:t>
            </a:r>
            <a:endParaRPr lang="zh-CN" altLang="en-US" sz="2800"/>
          </a:p>
        </p:txBody>
      </p:sp>
      <p:sp>
        <p:nvSpPr>
          <p:cNvPr id="22535" name="同侧圆角矩形 4"/>
          <p:cNvSpPr>
            <a:spLocks noChangeArrowheads="1"/>
          </p:cNvSpPr>
          <p:nvPr/>
        </p:nvSpPr>
        <p:spPr bwMode="auto">
          <a:xfrm>
            <a:off x="468313" y="979488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2536" name="直线连接符 21"/>
          <p:cNvSpPr>
            <a:spLocks noChangeShapeType="1"/>
          </p:cNvSpPr>
          <p:nvPr/>
        </p:nvSpPr>
        <p:spPr bwMode="auto">
          <a:xfrm flipV="1">
            <a:off x="468313" y="15557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7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628775"/>
            <a:ext cx="7334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 Box 12"/>
          <p:cNvSpPr>
            <a:spLocks noChangeArrowheads="1"/>
          </p:cNvSpPr>
          <p:nvPr/>
        </p:nvSpPr>
        <p:spPr bwMode="auto">
          <a:xfrm>
            <a:off x="1671638" y="1976438"/>
            <a:ext cx="1250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称一称</a:t>
            </a:r>
            <a:endParaRPr lang="zh-CN" altLang="en-US" sz="2800" dirty="0"/>
          </a:p>
        </p:txBody>
      </p:sp>
      <p:sp>
        <p:nvSpPr>
          <p:cNvPr id="23559" name="Text Box 13"/>
          <p:cNvSpPr>
            <a:spLocks noChangeArrowheads="1"/>
          </p:cNvSpPr>
          <p:nvPr/>
        </p:nvSpPr>
        <p:spPr bwMode="auto">
          <a:xfrm>
            <a:off x="827088" y="2708275"/>
            <a:ext cx="4105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）一袋食盐有多重？</a:t>
            </a:r>
            <a:endParaRPr lang="zh-CN" altLang="en-US" sz="2800" dirty="0"/>
          </a:p>
        </p:txBody>
      </p:sp>
      <p:pic>
        <p:nvPicPr>
          <p:cNvPr id="23560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3357563"/>
            <a:ext cx="2524125" cy="293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1" name="AutoShape 15"/>
          <p:cNvSpPr>
            <a:spLocks noChangeArrowheads="1"/>
          </p:cNvSpPr>
          <p:nvPr/>
        </p:nvSpPr>
        <p:spPr bwMode="auto">
          <a:xfrm>
            <a:off x="4140200" y="4581525"/>
            <a:ext cx="2663825" cy="936625"/>
          </a:xfrm>
          <a:prstGeom prst="cloudCallout">
            <a:avLst>
              <a:gd name="adj1" fmla="val 59176"/>
              <a:gd name="adj2" fmla="val 7745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</a:t>
            </a:r>
            <a:endParaRPr lang="zh-CN" altLang="en-US" sz="2800"/>
          </a:p>
        </p:txBody>
      </p:sp>
      <p:pic>
        <p:nvPicPr>
          <p:cNvPr id="23562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0288" y="4941888"/>
            <a:ext cx="1042987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3" name="AutoShape 17"/>
          <p:cNvSpPr>
            <a:spLocks noChangeArrowheads="1"/>
          </p:cNvSpPr>
          <p:nvPr/>
        </p:nvSpPr>
        <p:spPr bwMode="auto">
          <a:xfrm>
            <a:off x="4500563" y="1844675"/>
            <a:ext cx="2663825" cy="936625"/>
          </a:xfrm>
          <a:prstGeom prst="cloudCallout">
            <a:avLst>
              <a:gd name="adj1" fmla="val 59176"/>
              <a:gd name="adj2" fmla="val 7745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包装上写着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克</a:t>
            </a:r>
            <a:endParaRPr lang="zh-CN" altLang="en-US" sz="2800"/>
          </a:p>
        </p:txBody>
      </p:sp>
      <p:pic>
        <p:nvPicPr>
          <p:cNvPr id="23564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24750" y="2708275"/>
            <a:ext cx="9445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91f9bbeb-3b6d-4457-950a-dd4df191953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1611</Words>
  <Application>WPS 演示</Application>
  <PresentationFormat>全屏显示(4:3)</PresentationFormat>
  <Paragraphs>189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Calibri</vt:lpstr>
      <vt:lpstr>微软雅黑</vt:lpstr>
      <vt:lpstr>华文楷体</vt:lpstr>
      <vt:lpstr>Candara</vt:lpstr>
      <vt:lpstr>华文新魏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2023-02-02T03:07:09Z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B65C8618988D446396B517742FC09F8C</vt:lpwstr>
  </property>
  <property fmtid="{D5CDD505-2E9C-101B-9397-08002B2CF9AE}" pid="3" name="KSOProductBuildVer">
    <vt:lpwstr>2052-11.1.0.13703</vt:lpwstr>
  </property>
</Properties>
</file>