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4"/>
  </p:handoutMasterIdLst>
  <p:sldIdLst>
    <p:sldId id="26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407EAE2-11FF-4981-B73E-A94C9C1343E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1562BD-4ADF-4CE1-910E-61D2D49F0D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67BF3-B515-4733-8009-D7EEB6518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3D686-7D83-437C-ACE0-E507AF13478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3D686-7D83-437C-ACE0-E507AF134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501367" y="2852936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34242" y="288721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长方形的特征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0" y="1412776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3143250" y="2373213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43145" y="1519138"/>
            <a:ext cx="774122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</a:t>
            </a: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   </a:t>
            </a:r>
            <a:r>
              <a:rPr lang="zh-CN" altLang="en-US" sz="5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四</a:t>
            </a:r>
            <a:r>
              <a:rPr lang="zh-CN" altLang="en-US" sz="5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边形的认识</a:t>
            </a:r>
            <a:endParaRPr lang="zh-CN" altLang="en-US" sz="50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学习目标</a:t>
              </a:r>
              <a:endParaRPr lang="zh-CN" altLang="en-US" sz="2800" dirty="0"/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/>
          <p:cNvSpPr>
            <a:spLocks noChangeArrowheads="1"/>
          </p:cNvSpPr>
          <p:nvPr/>
        </p:nvSpPr>
        <p:spPr bwMode="auto">
          <a:xfrm>
            <a:off x="971550" y="2349500"/>
            <a:ext cx="61198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、认识长方形的特征</a:t>
            </a:r>
            <a:r>
              <a:rPr lang="zh-CN" altLang="en-US" sz="28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dirty="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4724400"/>
            <a:ext cx="2008188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916113"/>
            <a:ext cx="8096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 Box 11"/>
          <p:cNvSpPr>
            <a:spLocks noChangeArrowheads="1"/>
          </p:cNvSpPr>
          <p:nvPr/>
        </p:nvSpPr>
        <p:spPr bwMode="auto">
          <a:xfrm>
            <a:off x="1692275" y="1989138"/>
            <a:ext cx="54721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拿出一张长方形纸，数一数长方形有几条边，几个角。</a:t>
            </a:r>
            <a:endParaRPr lang="zh-CN" altLang="en-US" sz="2800" dirty="0"/>
          </a:p>
        </p:txBody>
      </p:sp>
      <p:sp>
        <p:nvSpPr>
          <p:cNvPr id="17416" name="Rectangle 12"/>
          <p:cNvSpPr>
            <a:spLocks noChangeArrowheads="1"/>
          </p:cNvSpPr>
          <p:nvPr/>
        </p:nvSpPr>
        <p:spPr bwMode="auto">
          <a:xfrm>
            <a:off x="1116013" y="3141663"/>
            <a:ext cx="2592387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pic>
        <p:nvPicPr>
          <p:cNvPr id="17417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508500"/>
            <a:ext cx="14001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AutoShape 14"/>
          <p:cNvSpPr>
            <a:spLocks noChangeArrowheads="1"/>
          </p:cNvSpPr>
          <p:nvPr/>
        </p:nvSpPr>
        <p:spPr bwMode="auto">
          <a:xfrm>
            <a:off x="4284663" y="3068638"/>
            <a:ext cx="2447925" cy="1800225"/>
          </a:xfrm>
          <a:prstGeom prst="cloudCallout">
            <a:avLst>
              <a:gd name="adj1" fmla="val 68282"/>
              <a:gd name="adj2" fmla="val 869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长方形有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条边，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个角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77085" y="297181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492375"/>
            <a:ext cx="10668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AutoShape 9"/>
          <p:cNvSpPr>
            <a:spLocks noChangeArrowheads="1"/>
          </p:cNvSpPr>
          <p:nvPr/>
        </p:nvSpPr>
        <p:spPr bwMode="auto">
          <a:xfrm>
            <a:off x="2411413" y="1341438"/>
            <a:ext cx="4537075" cy="1871662"/>
          </a:xfrm>
          <a:prstGeom prst="cloudCallout">
            <a:avLst>
              <a:gd name="adj1" fmla="val -62593"/>
              <a:gd name="adj2" fmla="val 5229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长方形有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条长边，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条短边</a:t>
            </a:r>
            <a:endParaRPr lang="zh-CN" altLang="en-US" sz="2800" dirty="0"/>
          </a:p>
        </p:txBody>
      </p:sp>
      <p:sp>
        <p:nvSpPr>
          <p:cNvPr id="18440" name="AutoShape 10"/>
          <p:cNvSpPr>
            <a:spLocks noChangeArrowheads="1"/>
          </p:cNvSpPr>
          <p:nvPr/>
        </p:nvSpPr>
        <p:spPr bwMode="auto">
          <a:xfrm>
            <a:off x="3059113" y="3429000"/>
            <a:ext cx="4033837" cy="1655763"/>
          </a:xfrm>
          <a:prstGeom prst="cloudCallout">
            <a:avLst>
              <a:gd name="adj1" fmla="val 52792"/>
              <a:gd name="adj2" fmla="val 6840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条长边和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条短边分别叫做对边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 dirty="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1692275" y="2492375"/>
            <a:ext cx="5040313" cy="2520950"/>
          </a:xfrm>
          <a:prstGeom prst="cloudCallout">
            <a:avLst>
              <a:gd name="adj1" fmla="val 59319"/>
              <a:gd name="adj2" fmla="val 6574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长方形的特征；正方形的特征；四边形的认识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989138"/>
            <a:ext cx="12477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2555875" y="1341438"/>
            <a:ext cx="5040313" cy="1582737"/>
          </a:xfrm>
          <a:prstGeom prst="cloudCallout">
            <a:avLst>
              <a:gd name="adj1" fmla="val -58153"/>
              <a:gd name="adj2" fmla="val 5070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仔细观察，大胆猜测一下：长方形的边和角有什么特点？</a:t>
            </a:r>
            <a:endParaRPr lang="zh-CN" altLang="en-US" sz="2800" dirty="0"/>
          </a:p>
        </p:txBody>
      </p:sp>
      <p:pic>
        <p:nvPicPr>
          <p:cNvPr id="20487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97425"/>
            <a:ext cx="11811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AutoShape 9"/>
          <p:cNvSpPr>
            <a:spLocks noChangeArrowheads="1"/>
          </p:cNvSpPr>
          <p:nvPr/>
        </p:nvSpPr>
        <p:spPr bwMode="auto">
          <a:xfrm>
            <a:off x="1547813" y="4005263"/>
            <a:ext cx="2881312" cy="933450"/>
          </a:xfrm>
          <a:prstGeom prst="cloudCallout">
            <a:avLst>
              <a:gd name="adj1" fmla="val -50657"/>
              <a:gd name="adj2" fmla="val 12313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5C8D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ea typeface="华文新魏" pitchFamily="2" charset="-122"/>
              </a:rPr>
              <a:t>我看着长方形对边可能相等</a:t>
            </a:r>
            <a:endParaRPr lang="zh-CN" altLang="en-US" sz="2800" dirty="0"/>
          </a:p>
        </p:txBody>
      </p:sp>
      <p:pic>
        <p:nvPicPr>
          <p:cNvPr id="2048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4508500"/>
            <a:ext cx="1143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AutoShape 13"/>
          <p:cNvSpPr>
            <a:spLocks noChangeArrowheads="1"/>
          </p:cNvSpPr>
          <p:nvPr/>
        </p:nvSpPr>
        <p:spPr bwMode="auto">
          <a:xfrm>
            <a:off x="4500563" y="3429000"/>
            <a:ext cx="2951162" cy="933450"/>
          </a:xfrm>
          <a:prstGeom prst="cloudCallout">
            <a:avLst>
              <a:gd name="adj1" fmla="val 49565"/>
              <a:gd name="adj2" fmla="val 16530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5C8D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ea typeface="华文新魏" pitchFamily="2" charset="-122"/>
              </a:rPr>
              <a:t>我觉得长方形的</a:t>
            </a:r>
            <a:r>
              <a:rPr lang="en-US" altLang="zh-CN" sz="2000" dirty="0">
                <a:solidFill>
                  <a:srgbClr val="000000"/>
                </a:solidFill>
                <a:ea typeface="华文新魏" pitchFamily="2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ea typeface="华文新魏" pitchFamily="2" charset="-122"/>
              </a:rPr>
              <a:t>个角都像直角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9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19925" y="1484313"/>
            <a:ext cx="12382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AutoShape 12"/>
          <p:cNvSpPr>
            <a:spLocks noChangeArrowheads="1"/>
          </p:cNvSpPr>
          <p:nvPr/>
        </p:nvSpPr>
        <p:spPr bwMode="auto">
          <a:xfrm>
            <a:off x="684213" y="2205038"/>
            <a:ext cx="5688012" cy="1368425"/>
          </a:xfrm>
          <a:prstGeom prst="cloudCallout">
            <a:avLst>
              <a:gd name="adj1" fmla="val 61718"/>
              <a:gd name="adj2" fmla="val -3050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小组同学合作，验证一下：长方形的对边相等吗？</a:t>
            </a:r>
            <a:endParaRPr lang="zh-CN" altLang="en-US" sz="2800" dirty="0"/>
          </a:p>
        </p:txBody>
      </p:sp>
      <p:pic>
        <p:nvPicPr>
          <p:cNvPr id="11271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3860800"/>
            <a:ext cx="3082925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221163"/>
            <a:ext cx="1338262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4149725"/>
            <a:ext cx="1196975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3" name="Picture 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844675"/>
            <a:ext cx="1030287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AutoShape 26"/>
          <p:cNvSpPr>
            <a:spLocks noChangeArrowheads="1"/>
          </p:cNvSpPr>
          <p:nvPr/>
        </p:nvSpPr>
        <p:spPr bwMode="auto">
          <a:xfrm>
            <a:off x="2124075" y="1557338"/>
            <a:ext cx="4895850" cy="1008062"/>
          </a:xfrm>
          <a:prstGeom prst="cloudCallout">
            <a:avLst>
              <a:gd name="adj1" fmla="val -43750"/>
              <a:gd name="adj2" fmla="val 7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怎样验证长方形是不是直角呢</a:t>
            </a:r>
            <a:endParaRPr lang="zh-CN" altLang="en-US" sz="2800" dirty="0"/>
          </a:p>
        </p:txBody>
      </p:sp>
      <p:pic>
        <p:nvPicPr>
          <p:cNvPr id="12295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6588" y="3429000"/>
            <a:ext cx="2246312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2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5" y="3278188"/>
            <a:ext cx="4459288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96188" y="4581525"/>
            <a:ext cx="10763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AutoShape 21"/>
          <p:cNvSpPr>
            <a:spLocks noChangeArrowheads="1"/>
          </p:cNvSpPr>
          <p:nvPr/>
        </p:nvSpPr>
        <p:spPr bwMode="auto">
          <a:xfrm>
            <a:off x="1187450" y="1628775"/>
            <a:ext cx="5184775" cy="10795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长方形的对边相等，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个角都是直角。</a:t>
            </a:r>
            <a:endParaRPr lang="zh-CN" altLang="en-US" sz="2800"/>
          </a:p>
        </p:txBody>
      </p:sp>
      <p:pic>
        <p:nvPicPr>
          <p:cNvPr id="23558" name="Picture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284538"/>
            <a:ext cx="39338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AutoShape 23"/>
          <p:cNvSpPr>
            <a:spLocks noChangeArrowheads="1"/>
          </p:cNvSpPr>
          <p:nvPr/>
        </p:nvSpPr>
        <p:spPr bwMode="auto">
          <a:xfrm>
            <a:off x="4500563" y="2924175"/>
            <a:ext cx="3671887" cy="1584325"/>
          </a:xfrm>
          <a:prstGeom prst="cloudCallout">
            <a:avLst>
              <a:gd name="adj1" fmla="val 29417"/>
              <a:gd name="adj2" fmla="val 10571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5C8D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长方形长边的长叫做长，短边的长叫做</a:t>
            </a:r>
            <a:r>
              <a:rPr lang="zh-CN" altLang="en-US" sz="2400" dirty="0" smtClean="0">
                <a:solidFill>
                  <a:srgbClr val="000000"/>
                </a:solidFill>
                <a:ea typeface="华文新魏" pitchFamily="2" charset="-122"/>
              </a:rPr>
              <a:t>宽 </a:t>
            </a:r>
            <a:endParaRPr lang="zh-CN" altLang="en-US" sz="28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5f547cd-e0e1-4b3d-a6ef-59761b293da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1152</Words>
  <Application>WPS 演示</Application>
  <PresentationFormat>全屏显示(4:3)</PresentationFormat>
  <Paragraphs>74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C6E6A48A21814274BAFFDC1383E5F6BC</vt:lpwstr>
  </property>
  <property fmtid="{D5CDD505-2E9C-101B-9397-08002B2CF9AE}" pid="3" name="KSOProductBuildVer">
    <vt:lpwstr>2052-11.1.0.13703</vt:lpwstr>
  </property>
</Properties>
</file>