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17"/>
  </p:handoutMasterIdLst>
  <p:sldIdLst>
    <p:sldId id="270" r:id="rId3"/>
    <p:sldId id="258" r:id="rId4"/>
    <p:sldId id="259" r:id="rId5"/>
    <p:sldId id="260" r:id="rId6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</p:sldIdLst>
  <p:sldSz cx="9144000" cy="6858000" type="screen4x3"/>
  <p:notesSz cx="6858000" cy="9144000"/>
  <p:custDataLst>
    <p:tags r:id="rId2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2668A5E7-63CF-480E-AF19-CD4D30DE6777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D0C01474-478F-4DC1-B225-EF8C78D66DBD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477510-58BD-436C-B876-B11AA29AB55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86BA48-0F60-4A9A-AAA1-2D48B02C164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86BA48-0F60-4A9A-AAA1-2D48B02C16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6A55C8-F3C7-4988-ACF1-9D2342F84CE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53C3B2-EAA0-4FBB-AEC4-5802BEDA5C8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7D598C-29C9-4BB3-A1F0-BAAF442D8C9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65125C-55AB-41AB-A65A-61ACCE48C3E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70C351-66AE-4825-8136-C786C6E5365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904F75-1DB2-4FC2-A18F-EF010C9E73E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993990-741A-489E-AA71-58CA4824718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AF389A-7C50-436E-8A24-6E29227CD9D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2BA34F-8A39-489C-8FE9-7613EB97868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2A871E-93B6-4770-ACDD-BE239E3B450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2C1FFD-1F25-4142-8301-0830CFBBC0B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buFont typeface="Arial" panose="020B0604020202020204" pitchFamily="34" charset="0"/>
              <a:buNone/>
            </a:pPr>
            <a:fld id="{E5BB7A49-7167-4DC3-B219-C8A5D9FE4A6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Oval 5"/>
          <p:cNvSpPr>
            <a:spLocks noChangeArrowheads="1"/>
          </p:cNvSpPr>
          <p:nvPr/>
        </p:nvSpPr>
        <p:spPr bwMode="auto">
          <a:xfrm>
            <a:off x="2518048" y="2852936"/>
            <a:ext cx="685800" cy="685800"/>
          </a:xfrm>
          <a:prstGeom prst="ellipse">
            <a:avLst/>
          </a:prstGeom>
          <a:solidFill>
            <a:srgbClr val="8DD2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>
              <a:buFont typeface="Arial" panose="020B0604020202020204" pitchFamily="34" charset="0"/>
              <a:buNone/>
            </a:pPr>
            <a:endParaRPr lang="zh-CN" altLang="en-US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0" y="1412776"/>
            <a:ext cx="3468688" cy="1008062"/>
          </a:xfrm>
          <a:prstGeom prst="round1Rect">
            <a:avLst>
              <a:gd name="adj" fmla="val 48412"/>
            </a:avLst>
          </a:prstGeom>
          <a:solidFill>
            <a:srgbClr val="8DD2EB"/>
          </a:solidFill>
          <a:ln>
            <a:solidFill>
              <a:srgbClr val="8DD2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>
              <a:solidFill>
                <a:prstClr val="white"/>
              </a:solidFill>
            </a:endParaRPr>
          </a:p>
        </p:txBody>
      </p:sp>
      <p:sp>
        <p:nvSpPr>
          <p:cNvPr id="13" name="Line 10"/>
          <p:cNvSpPr>
            <a:spLocks noChangeShapeType="1"/>
          </p:cNvSpPr>
          <p:nvPr/>
        </p:nvSpPr>
        <p:spPr bwMode="auto">
          <a:xfrm flipV="1">
            <a:off x="3143250" y="2373213"/>
            <a:ext cx="5027613" cy="26988"/>
          </a:xfrm>
          <a:prstGeom prst="line">
            <a:avLst/>
          </a:prstGeom>
          <a:noFill/>
          <a:ln w="57150" cmpd="thinThick">
            <a:solidFill>
              <a:srgbClr val="8DD2EB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 sz="2800">
              <a:solidFill>
                <a:prstClr val="black"/>
              </a:solidFill>
            </a:endParaRPr>
          </a:p>
        </p:txBody>
      </p:sp>
      <p:sp>
        <p:nvSpPr>
          <p:cNvPr id="16" name="Rectangle 9"/>
          <p:cNvSpPr>
            <a:spLocks noChangeArrowheads="1"/>
          </p:cNvSpPr>
          <p:nvPr/>
        </p:nvSpPr>
        <p:spPr bwMode="auto">
          <a:xfrm>
            <a:off x="143145" y="1519138"/>
            <a:ext cx="7741223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5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5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第五单</a:t>
            </a:r>
            <a:r>
              <a:rPr lang="zh-CN" altLang="en-US" sz="5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   </a:t>
            </a:r>
            <a:r>
              <a:rPr lang="zh-CN" altLang="en-US" sz="5000" b="1" dirty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5000" b="1" dirty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四</a:t>
            </a:r>
            <a:r>
              <a:rPr lang="zh-CN" altLang="en-US" sz="5000" b="1" dirty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边形的认识</a:t>
            </a:r>
            <a:endParaRPr lang="zh-CN" altLang="en-US" sz="5000" b="1" dirty="0">
              <a:solidFill>
                <a:prstClr val="black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43145" y="2897386"/>
            <a:ext cx="875823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buFont typeface="Arial" panose="020B0604020202020204" pitchFamily="34" charset="0"/>
              <a:buNone/>
            </a:pP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  </a:t>
            </a:r>
            <a:r>
              <a:rPr lang="en-US" altLang="zh-CN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课时   正方形的特征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4579" name="同侧圆角矩形 4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学以致用</a:t>
            </a:r>
            <a:endParaRPr lang="zh-CN" altLang="en-US" sz="2800"/>
          </a:p>
        </p:txBody>
      </p:sp>
      <p:sp>
        <p:nvSpPr>
          <p:cNvPr id="24580" name="直线连接符 21"/>
          <p:cNvSpPr>
            <a:spLocks noChangeShapeType="1"/>
          </p:cNvSpPr>
          <p:nvPr/>
        </p:nvSpPr>
        <p:spPr bwMode="auto">
          <a:xfrm flipV="1">
            <a:off x="468313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4581" name="Picture 1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900113" y="2565400"/>
            <a:ext cx="2133600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2" name="Text Box 14"/>
          <p:cNvSpPr>
            <a:spLocks noChangeArrowheads="1"/>
          </p:cNvSpPr>
          <p:nvPr/>
        </p:nvSpPr>
        <p:spPr bwMode="auto">
          <a:xfrm>
            <a:off x="971550" y="1739900"/>
            <a:ext cx="12509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ea typeface="华文新魏" pitchFamily="2" charset="-122"/>
              </a:rPr>
              <a:t>数一数</a:t>
            </a:r>
            <a:endParaRPr lang="zh-CN" altLang="en-US" sz="2800" dirty="0"/>
          </a:p>
        </p:txBody>
      </p:sp>
      <p:sp>
        <p:nvSpPr>
          <p:cNvPr id="24583" name="Text Box 15"/>
          <p:cNvSpPr>
            <a:spLocks noChangeArrowheads="1"/>
          </p:cNvSpPr>
          <p:nvPr/>
        </p:nvSpPr>
        <p:spPr bwMode="auto">
          <a:xfrm>
            <a:off x="1116013" y="4365625"/>
            <a:ext cx="5903912" cy="1160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）有（        ）个长方形。</a:t>
            </a:r>
            <a:endParaRPr lang="zh-CN" altLang="en-US" sz="28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）有（       ）个正方形</a:t>
            </a:r>
            <a:endParaRPr lang="zh-CN" altLang="en-US" sz="2800" dirty="0"/>
          </a:p>
        </p:txBody>
      </p:sp>
      <p:sp>
        <p:nvSpPr>
          <p:cNvPr id="24584" name="Text Box 16"/>
          <p:cNvSpPr>
            <a:spLocks noChangeArrowheads="1"/>
          </p:cNvSpPr>
          <p:nvPr/>
        </p:nvSpPr>
        <p:spPr bwMode="auto">
          <a:xfrm>
            <a:off x="2511425" y="5057775"/>
            <a:ext cx="50323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</a:t>
            </a:r>
            <a:endParaRPr lang="zh-CN" altLang="en-US" sz="2800"/>
          </a:p>
        </p:txBody>
      </p:sp>
      <p:sp>
        <p:nvSpPr>
          <p:cNvPr id="24585" name="Text Box 17"/>
          <p:cNvSpPr>
            <a:spLocks noChangeArrowheads="1"/>
          </p:cNvSpPr>
          <p:nvPr/>
        </p:nvSpPr>
        <p:spPr bwMode="auto">
          <a:xfrm>
            <a:off x="2484438" y="4365625"/>
            <a:ext cx="50323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6</a:t>
            </a:r>
            <a:endParaRPr lang="zh-CN" altLang="en-US" sz="28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5603" name="同侧圆角矩形 4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学以致用</a:t>
            </a:r>
            <a:endParaRPr lang="zh-CN" altLang="en-US" sz="2800"/>
          </a:p>
        </p:txBody>
      </p:sp>
      <p:sp>
        <p:nvSpPr>
          <p:cNvPr id="25604" name="直线连接符 21"/>
          <p:cNvSpPr>
            <a:spLocks noChangeShapeType="1"/>
          </p:cNvSpPr>
          <p:nvPr/>
        </p:nvSpPr>
        <p:spPr bwMode="auto">
          <a:xfrm flipV="1">
            <a:off x="468313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5605" name="Picture 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979613" y="2924175"/>
            <a:ext cx="4143375" cy="227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6" name="Text Box 5"/>
          <p:cNvSpPr>
            <a:spLocks noChangeArrowheads="1"/>
          </p:cNvSpPr>
          <p:nvPr/>
        </p:nvSpPr>
        <p:spPr bwMode="auto">
          <a:xfrm>
            <a:off x="2268538" y="2133600"/>
            <a:ext cx="58737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chemeClr val="hlink"/>
                </a:solidFill>
                <a:ea typeface="华文新魏" pitchFamily="2" charset="-122"/>
              </a:rPr>
              <a:t>你能找出图中的三个长方形吗？</a:t>
            </a:r>
            <a:endParaRPr lang="zh-CN" altLang="en-US" sz="2800" dirty="0"/>
          </a:p>
        </p:txBody>
      </p:sp>
      <p:sp>
        <p:nvSpPr>
          <p:cNvPr id="25607" name="Text Box 6"/>
          <p:cNvSpPr>
            <a:spLocks noChangeArrowheads="1"/>
          </p:cNvSpPr>
          <p:nvPr/>
        </p:nvSpPr>
        <p:spPr bwMode="auto">
          <a:xfrm>
            <a:off x="1887538" y="5157788"/>
            <a:ext cx="1708150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FF3300"/>
                </a:solidFill>
                <a:ea typeface="华文新魏" pitchFamily="2" charset="-122"/>
              </a:rPr>
              <a:t>桔色</a:t>
            </a:r>
            <a:endParaRPr lang="zh-CN" altLang="en-US" sz="2400" b="1">
              <a:solidFill>
                <a:srgbClr val="FF3300"/>
              </a:solidFill>
              <a:ea typeface="华文新魏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FF3300"/>
                </a:solidFill>
                <a:ea typeface="华文新魏" pitchFamily="2" charset="-122"/>
              </a:rPr>
              <a:t>黄色</a:t>
            </a:r>
            <a:endParaRPr lang="zh-CN" altLang="en-US" sz="2400" b="1">
              <a:solidFill>
                <a:srgbClr val="FF3300"/>
              </a:solidFill>
              <a:ea typeface="华文新魏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FF3300"/>
                </a:solidFill>
                <a:ea typeface="华文新魏" pitchFamily="2" charset="-122"/>
              </a:rPr>
              <a:t>桔色和黄色</a:t>
            </a: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amond(in)">
                                      <p:cBhvr>
                                        <p:cTn id="7" dur="20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7" grpId="0" bldLvl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6627" name="同侧圆角矩形 4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学以致用</a:t>
            </a:r>
            <a:endParaRPr lang="zh-CN" altLang="en-US" sz="2800"/>
          </a:p>
        </p:txBody>
      </p:sp>
      <p:sp>
        <p:nvSpPr>
          <p:cNvPr id="26628" name="直线连接符 21"/>
          <p:cNvSpPr>
            <a:spLocks noChangeShapeType="1"/>
          </p:cNvSpPr>
          <p:nvPr/>
        </p:nvSpPr>
        <p:spPr bwMode="auto">
          <a:xfrm flipV="1">
            <a:off x="468313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3557" name="Picture 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304925" y="2695575"/>
            <a:ext cx="6534150" cy="146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0" name="Text Box 5"/>
          <p:cNvSpPr>
            <a:spLocks noChangeArrowheads="1"/>
          </p:cNvSpPr>
          <p:nvPr/>
        </p:nvSpPr>
        <p:spPr bwMode="auto">
          <a:xfrm>
            <a:off x="2051050" y="1916113"/>
            <a:ext cx="6265863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chemeClr val="hlink"/>
                </a:solidFill>
                <a:ea typeface="华文新魏" pitchFamily="2" charset="-122"/>
              </a:rPr>
              <a:t>下面有几个长方形？有几个正方形</a:t>
            </a:r>
            <a:r>
              <a:rPr lang="zh-CN" altLang="en-US" sz="2800" dirty="0" smtClean="0">
                <a:solidFill>
                  <a:schemeClr val="hlink"/>
                </a:solidFill>
                <a:ea typeface="华文新魏" pitchFamily="2" charset="-122"/>
              </a:rPr>
              <a:t>？ </a:t>
            </a:r>
            <a:endParaRPr lang="zh-CN" altLang="en-US" sz="2800" dirty="0"/>
          </a:p>
        </p:txBody>
      </p:sp>
      <p:sp>
        <p:nvSpPr>
          <p:cNvPr id="26631" name="Rectangle 6"/>
          <p:cNvSpPr>
            <a:spLocks noChangeArrowheads="1"/>
          </p:cNvSpPr>
          <p:nvPr/>
        </p:nvSpPr>
        <p:spPr bwMode="auto">
          <a:xfrm>
            <a:off x="971550" y="5084763"/>
            <a:ext cx="1368425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FF33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 b="1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26632" name="Text Box 7"/>
          <p:cNvSpPr>
            <a:spLocks noChangeArrowheads="1"/>
          </p:cNvSpPr>
          <p:nvPr/>
        </p:nvSpPr>
        <p:spPr bwMode="auto">
          <a:xfrm>
            <a:off x="2487613" y="5233988"/>
            <a:ext cx="182086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（          ）</a:t>
            </a:r>
            <a:endParaRPr lang="zh-CN" altLang="en-US" sz="2800"/>
          </a:p>
        </p:txBody>
      </p:sp>
      <p:sp>
        <p:nvSpPr>
          <p:cNvPr id="26633" name="Rectangle 8"/>
          <p:cNvSpPr>
            <a:spLocks noChangeArrowheads="1"/>
          </p:cNvSpPr>
          <p:nvPr/>
        </p:nvSpPr>
        <p:spPr bwMode="auto">
          <a:xfrm>
            <a:off x="5003800" y="5014913"/>
            <a:ext cx="936625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FF33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 b="1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26634" name="Text Box 9"/>
          <p:cNvSpPr>
            <a:spLocks noChangeArrowheads="1"/>
          </p:cNvSpPr>
          <p:nvPr/>
        </p:nvSpPr>
        <p:spPr bwMode="auto">
          <a:xfrm>
            <a:off x="6084888" y="5233988"/>
            <a:ext cx="182086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（          ）</a:t>
            </a:r>
            <a:endParaRPr lang="zh-CN" altLang="en-US" sz="2800"/>
          </a:p>
        </p:txBody>
      </p:sp>
      <p:sp>
        <p:nvSpPr>
          <p:cNvPr id="26635" name="Text Box 10"/>
          <p:cNvSpPr>
            <a:spLocks noChangeArrowheads="1"/>
          </p:cNvSpPr>
          <p:nvPr/>
        </p:nvSpPr>
        <p:spPr bwMode="auto">
          <a:xfrm>
            <a:off x="3203575" y="5286375"/>
            <a:ext cx="3873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chemeClr val="hlink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3</a:t>
            </a:r>
            <a:endParaRPr lang="zh-CN" altLang="en-US" sz="2800"/>
          </a:p>
        </p:txBody>
      </p:sp>
      <p:sp>
        <p:nvSpPr>
          <p:cNvPr id="26636" name="Text Box 11"/>
          <p:cNvSpPr>
            <a:spLocks noChangeArrowheads="1"/>
          </p:cNvSpPr>
          <p:nvPr/>
        </p:nvSpPr>
        <p:spPr bwMode="auto">
          <a:xfrm>
            <a:off x="6659563" y="5229225"/>
            <a:ext cx="3873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chemeClr val="hlink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</a:t>
            </a: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edge">
                                      <p:cBhvr>
                                        <p:cTn id="15" dur="20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amond(in)">
                                      <p:cBhvr>
                                        <p:cTn id="20" dur="20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3" dur="10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amond(in)">
                                      <p:cBhvr>
                                        <p:cTn id="28" dur="20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1" dur="5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3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5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0" grpId="0" bldLvl="0"/>
      <p:bldP spid="26631" grpId="0" bldLvl="0"/>
      <p:bldP spid="26632" grpId="0"/>
      <p:bldP spid="26633" grpId="0" bldLvl="0"/>
      <p:bldP spid="26634" grpId="0"/>
      <p:bldP spid="26635" grpId="0" bldLvl="0"/>
      <p:bldP spid="26636" grpId="0" bldLvl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5" descr="未标题-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290763" y="2667000"/>
            <a:ext cx="5105400" cy="126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grpSp>
        <p:nvGrpSpPr>
          <p:cNvPr id="16387" name="组合 10"/>
          <p:cNvGrpSpPr/>
          <p:nvPr/>
        </p:nvGrpSpPr>
        <p:grpSpPr bwMode="auto">
          <a:xfrm>
            <a:off x="323850" y="981075"/>
            <a:ext cx="2200275" cy="574675"/>
            <a:chOff x="0" y="0"/>
            <a:chExt cx="2256668" cy="571008"/>
          </a:xfrm>
        </p:grpSpPr>
        <p:sp>
          <p:nvSpPr>
            <p:cNvPr id="16388" name="直线连接符 21"/>
            <p:cNvSpPr>
              <a:spLocks noChangeShapeType="1"/>
            </p:cNvSpPr>
            <p:nvPr/>
          </p:nvSpPr>
          <p:spPr bwMode="auto">
            <a:xfrm flipV="1">
              <a:off x="0" y="564699"/>
              <a:ext cx="2256668" cy="6309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89" name="同侧圆角矩形 23"/>
            <p:cNvSpPr>
              <a:spLocks noChangeArrowheads="1"/>
            </p:cNvSpPr>
            <p:nvPr/>
          </p:nvSpPr>
          <p:spPr bwMode="auto">
            <a:xfrm>
              <a:off x="183986" y="0"/>
              <a:ext cx="2001042" cy="517377"/>
            </a:xfrm>
            <a:custGeom>
              <a:avLst/>
              <a:gdLst>
                <a:gd name="T0" fmla="*/ 0 w 2001042"/>
                <a:gd name="T1" fmla="*/ 0 h 517377"/>
                <a:gd name="T2" fmla="*/ 2001042 w 2001042"/>
                <a:gd name="T3" fmla="*/ 517377 h 517377"/>
              </a:gdLst>
              <a:ahLst/>
              <a:cxnLst/>
              <a:rect l="T0" t="T1" r="T2" b="T3"/>
              <a:pathLst>
                <a:path w="2001042" h="517377">
                  <a:moveTo>
                    <a:pt x="86231" y="0"/>
                  </a:moveTo>
                  <a:lnTo>
                    <a:pt x="1914810" y="0"/>
                  </a:lnTo>
                  <a:cubicBezTo>
                    <a:pt x="1962434" y="0"/>
                    <a:pt x="2001041" y="38607"/>
                    <a:pt x="2001041" y="86231"/>
                  </a:cubicBezTo>
                  <a:lnTo>
                    <a:pt x="2001042" y="517377"/>
                  </a:lnTo>
                  <a:lnTo>
                    <a:pt x="0" y="517377"/>
                  </a:lnTo>
                  <a:lnTo>
                    <a:pt x="0" y="86231"/>
                  </a:lnTo>
                  <a:cubicBezTo>
                    <a:pt x="0" y="38607"/>
                    <a:pt x="38607" y="0"/>
                    <a:pt x="86231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A6E4FF"/>
                </a:gs>
                <a:gs pos="34999">
                  <a:srgbClr val="BFEDFF"/>
                </a:gs>
                <a:gs pos="100000">
                  <a:srgbClr val="E6F9FF"/>
                </a:gs>
              </a:gsLst>
              <a:lin ang="162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3000" b="1" dirty="0">
                  <a:solidFill>
                    <a:srgbClr val="000000"/>
                  </a:solidFill>
                  <a:latin typeface="华文新魏" pitchFamily="2" charset="-122"/>
                  <a:ea typeface="华文新魏" pitchFamily="2" charset="-122"/>
                  <a:sym typeface="黑体" panose="02010609060101010101" pitchFamily="49" charset="-122"/>
                </a:rPr>
                <a:t>学习目标</a:t>
              </a:r>
              <a:endParaRPr lang="zh-CN" altLang="en-US" sz="2800" dirty="0"/>
            </a:p>
          </p:txBody>
        </p:sp>
      </p:grpSp>
      <p:pic>
        <p:nvPicPr>
          <p:cNvPr id="16390" name="Picture 3" descr="F:\七彩课堂插图板式封面\排版用图标、页眉页脚\标题图（终-排版用）共29个\资料宝袋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948488" y="4797425"/>
            <a:ext cx="2120900" cy="148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1" name="Text Box 7"/>
          <p:cNvSpPr>
            <a:spLocks noChangeArrowheads="1"/>
          </p:cNvSpPr>
          <p:nvPr/>
        </p:nvSpPr>
        <p:spPr bwMode="auto">
          <a:xfrm>
            <a:off x="2005013" y="2432050"/>
            <a:ext cx="4943475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</a:t>
            </a:r>
            <a:r>
              <a:rPr lang="zh-CN" altLang="en-US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、认识正方形的特征。</a:t>
            </a:r>
            <a:endParaRPr lang="zh-CN" altLang="en-US" sz="28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17411" name="同侧圆角矩形 4"/>
          <p:cNvSpPr>
            <a:spLocks noChangeArrowheads="1"/>
          </p:cNvSpPr>
          <p:nvPr/>
        </p:nvSpPr>
        <p:spPr bwMode="auto">
          <a:xfrm>
            <a:off x="468313" y="908050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典题精讲</a:t>
            </a:r>
            <a:endParaRPr lang="zh-CN" altLang="en-US" sz="2800" dirty="0"/>
          </a:p>
        </p:txBody>
      </p:sp>
      <p:pic>
        <p:nvPicPr>
          <p:cNvPr id="17412" name="Picture 3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39750" y="1628775"/>
            <a:ext cx="800100" cy="101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3" name="Text Box 36"/>
          <p:cNvSpPr>
            <a:spLocks noChangeArrowheads="1"/>
          </p:cNvSpPr>
          <p:nvPr/>
        </p:nvSpPr>
        <p:spPr bwMode="auto">
          <a:xfrm>
            <a:off x="1692275" y="1844675"/>
            <a:ext cx="655320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ea typeface="华文新魏" pitchFamily="2" charset="-122"/>
              </a:rPr>
              <a:t>拿出一张正方形的纸，观察一下：正方形有什么特点？</a:t>
            </a:r>
            <a:endParaRPr lang="zh-CN" altLang="en-US" sz="2800" dirty="0"/>
          </a:p>
        </p:txBody>
      </p:sp>
      <p:sp>
        <p:nvSpPr>
          <p:cNvPr id="17414" name="Rectangle 37"/>
          <p:cNvSpPr>
            <a:spLocks noChangeArrowheads="1"/>
          </p:cNvSpPr>
          <p:nvPr/>
        </p:nvSpPr>
        <p:spPr bwMode="auto">
          <a:xfrm>
            <a:off x="1116013" y="3284538"/>
            <a:ext cx="2016125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35C8D7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 sz="280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pic>
        <p:nvPicPr>
          <p:cNvPr id="17415" name="Picture 3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64388" y="4437063"/>
            <a:ext cx="1304925" cy="151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6" name="AutoShape 39"/>
          <p:cNvSpPr>
            <a:spLocks noChangeArrowheads="1"/>
          </p:cNvSpPr>
          <p:nvPr/>
        </p:nvSpPr>
        <p:spPr bwMode="auto">
          <a:xfrm>
            <a:off x="3348038" y="3357563"/>
            <a:ext cx="3311525" cy="1727200"/>
          </a:xfrm>
          <a:prstGeom prst="cloudCallout">
            <a:avLst>
              <a:gd name="adj1" fmla="val 66681"/>
              <a:gd name="adj2" fmla="val 73255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B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bevel/>
              </a14:hiddenLine>
            </a:ext>
          </a:extLst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正方形</a:t>
            </a:r>
            <a:r>
              <a:rPr lang="en-US" altLang="zh-CN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4</a:t>
            </a:r>
            <a:r>
              <a:rPr lang="zh-CN" altLang="en-US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条边都相等</a:t>
            </a:r>
            <a:r>
              <a:rPr lang="en-US" altLang="zh-CN" sz="2400" dirty="0">
                <a:solidFill>
                  <a:srgbClr val="000000"/>
                </a:solidFill>
                <a:ea typeface="华文新魏" pitchFamily="2" charset="-122"/>
              </a:rPr>
              <a:t>……</a:t>
            </a:r>
            <a:endParaRPr lang="en-US" altLang="zh-CN" sz="24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2540000" y="3500438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论坛：</a:t>
            </a:r>
            <a:r>
              <a:rPr lang="en-US" altLang="zh-CN" sz="100" dirty="0">
                <a:solidFill>
                  <a:schemeClr val="bg1"/>
                </a:solidFill>
              </a:rPr>
              <a:t>www.1ppt.cn                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      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  <p:sp>
        <p:nvSpPr>
          <p:cNvPr id="1843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18435" name="同侧圆角矩形 4"/>
          <p:cNvSpPr>
            <a:spLocks noChangeArrowheads="1"/>
          </p:cNvSpPr>
          <p:nvPr/>
        </p:nvSpPr>
        <p:spPr bwMode="auto">
          <a:xfrm>
            <a:off x="468313" y="765175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典题精讲</a:t>
            </a:r>
            <a:endParaRPr lang="zh-CN" altLang="en-US" sz="2800"/>
          </a:p>
        </p:txBody>
      </p:sp>
      <p:sp>
        <p:nvSpPr>
          <p:cNvPr id="18436" name="直线连接符 21"/>
          <p:cNvSpPr>
            <a:spLocks noChangeShapeType="1"/>
          </p:cNvSpPr>
          <p:nvPr/>
        </p:nvSpPr>
        <p:spPr bwMode="auto">
          <a:xfrm flipV="1">
            <a:off x="468313" y="1341438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8437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4005263"/>
            <a:ext cx="1304925" cy="148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8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79613" y="3068638"/>
            <a:ext cx="2095500" cy="238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9" name="AutoShape 8"/>
          <p:cNvSpPr>
            <a:spLocks noChangeArrowheads="1"/>
          </p:cNvSpPr>
          <p:nvPr/>
        </p:nvSpPr>
        <p:spPr bwMode="auto">
          <a:xfrm>
            <a:off x="1619250" y="1628775"/>
            <a:ext cx="5473700" cy="1223963"/>
          </a:xfrm>
          <a:prstGeom prst="flowChartAlternateProcess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B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正方形</a:t>
            </a:r>
            <a:r>
              <a:rPr lang="en-US" altLang="zh-CN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4</a:t>
            </a:r>
            <a:r>
              <a:rPr lang="zh-CN" altLang="en-US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条边相等，</a:t>
            </a:r>
            <a:r>
              <a:rPr lang="en-US" altLang="zh-CN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4</a:t>
            </a:r>
            <a:r>
              <a:rPr lang="zh-CN" altLang="en-US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个角都是直角。</a:t>
            </a:r>
            <a:endParaRPr lang="zh-CN" altLang="en-US" sz="2800" dirty="0"/>
          </a:p>
        </p:txBody>
      </p:sp>
      <p:pic>
        <p:nvPicPr>
          <p:cNvPr id="18440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92950" y="4581525"/>
            <a:ext cx="1409700" cy="154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41" name="AutoShape 10"/>
          <p:cNvSpPr>
            <a:spLocks noChangeArrowheads="1"/>
          </p:cNvSpPr>
          <p:nvPr/>
        </p:nvSpPr>
        <p:spPr bwMode="auto">
          <a:xfrm>
            <a:off x="4643438" y="3500438"/>
            <a:ext cx="2736850" cy="1584325"/>
          </a:xfrm>
          <a:prstGeom prst="cloudCallout">
            <a:avLst>
              <a:gd name="adj1" fmla="val 38806"/>
              <a:gd name="adj2" fmla="val 69139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B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bevel/>
              </a14:hiddenLine>
            </a:ext>
          </a:extLst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000000"/>
                </a:solidFill>
                <a:ea typeface="华文新魏" pitchFamily="2" charset="-122"/>
              </a:rPr>
              <a:t>正方形每条边的长叫做边长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19459" name="同侧圆角矩形 4"/>
          <p:cNvSpPr>
            <a:spLocks noChangeArrowheads="1"/>
          </p:cNvSpPr>
          <p:nvPr/>
        </p:nvSpPr>
        <p:spPr bwMode="auto">
          <a:xfrm>
            <a:off x="250825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典题精讲</a:t>
            </a:r>
            <a:endParaRPr lang="zh-CN" altLang="en-US" sz="2800"/>
          </a:p>
        </p:txBody>
      </p:sp>
      <p:sp>
        <p:nvSpPr>
          <p:cNvPr id="19460" name="直线连接符 21"/>
          <p:cNvSpPr>
            <a:spLocks noChangeShapeType="1"/>
          </p:cNvSpPr>
          <p:nvPr/>
        </p:nvSpPr>
        <p:spPr bwMode="auto">
          <a:xfrm flipV="1">
            <a:off x="179388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9461" name="Picture 3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50825" y="1844675"/>
            <a:ext cx="1285875" cy="170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2" name="AutoShape 31"/>
          <p:cNvSpPr>
            <a:spLocks noChangeArrowheads="1"/>
          </p:cNvSpPr>
          <p:nvPr/>
        </p:nvSpPr>
        <p:spPr bwMode="auto">
          <a:xfrm>
            <a:off x="2051050" y="1557338"/>
            <a:ext cx="4392613" cy="1223962"/>
          </a:xfrm>
          <a:prstGeom prst="cloudCallout">
            <a:avLst>
              <a:gd name="adj1" fmla="val -57917"/>
              <a:gd name="adj2" fmla="val 62056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B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bevel/>
              </a14:hiddenLine>
            </a:ext>
          </a:extLst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000000"/>
                </a:solidFill>
                <a:ea typeface="华文新魏" pitchFamily="2" charset="-122"/>
              </a:rPr>
              <a:t>用自己的方法验证正方形四条边相等</a:t>
            </a:r>
            <a:endParaRPr lang="zh-CN" altLang="en-US" sz="2800" dirty="0"/>
          </a:p>
        </p:txBody>
      </p:sp>
      <p:pic>
        <p:nvPicPr>
          <p:cNvPr id="16391" name="Picture 3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0113" y="3822700"/>
            <a:ext cx="3311525" cy="246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2" name="Picture 3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32363" y="3348038"/>
            <a:ext cx="3246437" cy="246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7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12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0483" name="同侧圆角矩形 4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典题精讲</a:t>
            </a:r>
            <a:endParaRPr lang="zh-CN" altLang="en-US" sz="2800"/>
          </a:p>
        </p:txBody>
      </p:sp>
      <p:sp>
        <p:nvSpPr>
          <p:cNvPr id="20484" name="直线连接符 21"/>
          <p:cNvSpPr>
            <a:spLocks noChangeShapeType="1"/>
          </p:cNvSpPr>
          <p:nvPr/>
        </p:nvSpPr>
        <p:spPr bwMode="auto">
          <a:xfrm flipV="1">
            <a:off x="468313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85" name="AutoShape 7"/>
          <p:cNvSpPr>
            <a:spLocks noChangeArrowheads="1"/>
          </p:cNvSpPr>
          <p:nvPr/>
        </p:nvSpPr>
        <p:spPr bwMode="auto">
          <a:xfrm>
            <a:off x="1547813" y="1700213"/>
            <a:ext cx="5689600" cy="865187"/>
          </a:xfrm>
          <a:prstGeom prst="flowChartAlternateProcess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B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000000"/>
                </a:solidFill>
                <a:ea typeface="华文新魏" pitchFamily="2" charset="-122"/>
              </a:rPr>
              <a:t>长方形和正方形有什么相同点和不同点</a:t>
            </a:r>
            <a:endParaRPr lang="zh-CN" altLang="en-US" sz="2800" dirty="0"/>
          </a:p>
        </p:txBody>
      </p:sp>
      <p:graphicFrame>
        <p:nvGraphicFramePr>
          <p:cNvPr id="17414" name="表格 17413"/>
          <p:cNvGraphicFramePr/>
          <p:nvPr/>
        </p:nvGraphicFramePr>
        <p:xfrm>
          <a:off x="1187450" y="2781300"/>
          <a:ext cx="6408738" cy="3313113"/>
        </p:xfrm>
        <a:graphic>
          <a:graphicData uri="http://schemas.openxmlformats.org/drawingml/2006/table">
            <a:tbl>
              <a:tblPr/>
              <a:tblGrid>
                <a:gridCol w="2136775"/>
                <a:gridCol w="2135188"/>
                <a:gridCol w="2136775"/>
              </a:tblGrid>
              <a:tr h="1104900">
                <a:tc>
                  <a:txBody>
                    <a:bodyPr/>
                    <a:lstStyle>
                      <a:lvl1pPr marL="342900" lvl="0" indent="-342900" algn="l" defTabSz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32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lvl="1" indent="-285750" algn="l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lvl="2" indent="-228600" algn="l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lvl="3" indent="-228600" algn="l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lvl="4" indent="-228600" algn="l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</a:lstStyle>
                    <a:p>
                      <a:pPr marL="0" lvl="0" indent="0" algn="l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zh-CN" altLang="en-US" sz="2800" b="1" baseline="0" dirty="0">
                          <a:solidFill>
                            <a:srgbClr val="FF3300"/>
                          </a:solidFill>
                          <a:latin typeface="Calibri" panose="020F0502020204030204" pitchFamily="34" charset="0"/>
                          <a:ea typeface="华文新魏" pitchFamily="2" charset="-122"/>
                          <a:sym typeface="Calibri" panose="020F0502020204030204" pitchFamily="34" charset="0"/>
                        </a:rPr>
                        <a:t>图形</a:t>
                      </a:r>
                      <a:endParaRPr lang="zh-CN" altLang="en-US" dirty="0"/>
                    </a:p>
                  </a:txBody>
                  <a:tcPr anchor="ctr">
                    <a:lnL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32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lvl="1" indent="-285750" algn="l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lvl="2" indent="-228600" algn="l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lvl="3" indent="-228600" algn="l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lvl="4" indent="-228600" algn="l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</a:lstStyle>
                    <a:p>
                      <a:pPr marL="0" lvl="0" indent="0" algn="l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zh-CN" altLang="en-US" sz="2800" b="1" baseline="0" dirty="0">
                          <a:solidFill>
                            <a:srgbClr val="FF3300"/>
                          </a:solidFill>
                          <a:latin typeface="Calibri" panose="020F0502020204030204" pitchFamily="34" charset="0"/>
                          <a:ea typeface="华文新魏" pitchFamily="2" charset="-122"/>
                          <a:sym typeface="Calibri" panose="020F0502020204030204" pitchFamily="34" charset="0"/>
                        </a:rPr>
                        <a:t>相同点</a:t>
                      </a:r>
                      <a:endParaRPr lang="zh-CN" altLang="en-US" dirty="0"/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32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lvl="1" indent="-285750" algn="l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lvl="2" indent="-228600" algn="l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lvl="3" indent="-228600" algn="l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lvl="4" indent="-228600" algn="l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</a:lstStyle>
                    <a:p>
                      <a:pPr marL="0" lvl="0" indent="0" algn="l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zh-CN" altLang="en-US" sz="2800" b="1" baseline="0" dirty="0">
                          <a:solidFill>
                            <a:srgbClr val="FF3300"/>
                          </a:solidFill>
                          <a:latin typeface="Calibri" panose="020F0502020204030204" pitchFamily="34" charset="0"/>
                          <a:ea typeface="华文新魏" pitchFamily="2" charset="-122"/>
                          <a:sym typeface="Calibri" panose="020F0502020204030204" pitchFamily="34" charset="0"/>
                        </a:rPr>
                        <a:t>不同点</a:t>
                      </a:r>
                      <a:endParaRPr lang="zh-CN" altLang="en-US" sz="2800" b="1" baseline="0" dirty="0">
                        <a:solidFill>
                          <a:srgbClr val="FF3300"/>
                        </a:solidFill>
                        <a:latin typeface="Calibri" panose="020F0502020204030204" pitchFamily="34" charset="0"/>
                        <a:ea typeface="华文新魏" pitchFamily="2" charset="-122"/>
                        <a:sym typeface="Calibri" panose="020F0502020204030204" pitchFamily="34" charset="0"/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03313">
                <a:tc>
                  <a:txBody>
                    <a:bodyPr/>
                    <a:lstStyle>
                      <a:lvl1pPr marL="342900" lvl="0" indent="-342900" algn="l" defTabSz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32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lvl="1" indent="-285750" algn="l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lvl="2" indent="-228600" algn="l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lvl="3" indent="-228600" algn="l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lvl="4" indent="-228600" algn="l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</a:lstStyle>
                    <a:p>
                      <a:pPr marL="0" lvl="0" indent="0" algn="l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zh-CN" altLang="en-US" sz="2800" b="1" baseline="0" dirty="0">
                          <a:solidFill>
                            <a:srgbClr val="FF3300"/>
                          </a:solidFill>
                          <a:latin typeface="Calibri" panose="020F0502020204030204" pitchFamily="34" charset="0"/>
                          <a:ea typeface="华文新魏" pitchFamily="2" charset="-122"/>
                          <a:sym typeface="Calibri" panose="020F0502020204030204" pitchFamily="34" charset="0"/>
                        </a:rPr>
                        <a:t>长方形</a:t>
                      </a:r>
                      <a:endParaRPr lang="zh-CN" altLang="en-US" dirty="0"/>
                    </a:p>
                  </a:txBody>
                  <a:tcPr anchor="ctr">
                    <a:lnL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342900" lvl="0" indent="-342900" algn="l" defTabSz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32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lvl="1" indent="-285750" algn="l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lvl="2" indent="-228600" algn="l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lvl="3" indent="-228600" algn="l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lvl="4" indent="-228600" algn="l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</a:lstStyle>
                    <a:p>
                      <a:pPr marL="0" lvl="0" indent="0" algn="l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zh-CN" altLang="en-US" sz="2800" b="1" baseline="0" dirty="0">
                          <a:solidFill>
                            <a:srgbClr val="FF3300"/>
                          </a:solidFill>
                          <a:latin typeface="Calibri" panose="020F0502020204030204" pitchFamily="34" charset="0"/>
                          <a:ea typeface="华文新魏" pitchFamily="2" charset="-122"/>
                          <a:sym typeface="Calibri" panose="020F0502020204030204" pitchFamily="34" charset="0"/>
                        </a:rPr>
                        <a:t>都有四条边，四个角，四个角都是直角</a:t>
                      </a:r>
                      <a:endParaRPr lang="zh-CN" altLang="en-US" dirty="0"/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32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lvl="1" indent="-285750" algn="l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lvl="2" indent="-228600" algn="l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lvl="3" indent="-228600" algn="l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lvl="4" indent="-228600" algn="l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</a:lstStyle>
                    <a:p>
                      <a:pPr marL="0" lvl="0" indent="0" algn="l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zh-CN" altLang="en-US" sz="2800" b="1" baseline="0" dirty="0">
                          <a:solidFill>
                            <a:srgbClr val="FF3300"/>
                          </a:solidFill>
                          <a:latin typeface="Calibri" panose="020F0502020204030204" pitchFamily="34" charset="0"/>
                          <a:ea typeface="华文新魏" pitchFamily="2" charset="-122"/>
                          <a:sym typeface="Calibri" panose="020F0502020204030204" pitchFamily="34" charset="0"/>
                        </a:rPr>
                        <a:t>对边相等</a:t>
                      </a:r>
                      <a:endParaRPr lang="zh-CN" altLang="en-US" dirty="0"/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04900">
                <a:tc>
                  <a:txBody>
                    <a:bodyPr/>
                    <a:lstStyle>
                      <a:lvl1pPr marL="342900" lvl="0" indent="-342900" algn="l" defTabSz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32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lvl="1" indent="-285750" algn="l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lvl="2" indent="-228600" algn="l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lvl="3" indent="-228600" algn="l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lvl="4" indent="-228600" algn="l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</a:lstStyle>
                    <a:p>
                      <a:pPr marL="0" lvl="0" indent="0" algn="l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zh-CN" altLang="en-US" sz="2800" b="1" baseline="0" dirty="0">
                          <a:solidFill>
                            <a:srgbClr val="FF3300"/>
                          </a:solidFill>
                          <a:latin typeface="Calibri" panose="020F0502020204030204" pitchFamily="34" charset="0"/>
                          <a:ea typeface="华文新魏" pitchFamily="2" charset="-122"/>
                          <a:sym typeface="Calibri" panose="020F0502020204030204" pitchFamily="34" charset="0"/>
                        </a:rPr>
                        <a:t>正方形</a:t>
                      </a:r>
                      <a:endParaRPr lang="zh-CN" altLang="en-US" dirty="0"/>
                    </a:p>
                  </a:txBody>
                  <a:tcPr anchor="ctr">
                    <a:lnL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B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342900" lvl="0" indent="-342900" algn="l" defTabSz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32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1pPr>
                      <a:lvl2pPr marL="742950" lvl="1" indent="-285750" algn="l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8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2pPr>
                      <a:lvl3pPr marL="1143000" lvl="2" indent="-228600" algn="l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4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3pPr>
                      <a:lvl4pPr marL="1600200" lvl="3" indent="-228600" algn="l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4pPr>
                      <a:lvl5pPr marL="2057400" lvl="4" indent="-228600" algn="l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2000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  <a:sym typeface="Calibri" panose="020F0502020204030204" pitchFamily="34" charset="0"/>
                        </a:defRPr>
                      </a:lvl5pPr>
                    </a:lstStyle>
                    <a:p>
                      <a:pPr marL="0" lvl="0" indent="0" algn="l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zh-CN" altLang="en-US" sz="2800" b="1" baseline="0" dirty="0">
                          <a:solidFill>
                            <a:srgbClr val="FF3300"/>
                          </a:solidFill>
                          <a:latin typeface="Calibri" panose="020F0502020204030204" pitchFamily="34" charset="0"/>
                          <a:ea typeface="华文新魏" pitchFamily="2" charset="-122"/>
                          <a:sym typeface="Calibri" panose="020F0502020204030204" pitchFamily="34" charset="0"/>
                        </a:rPr>
                        <a:t>四条边都相等</a:t>
                      </a:r>
                      <a:endParaRPr lang="zh-CN" altLang="en-US" dirty="0"/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edge">
                                      <p:cBhvr>
                                        <p:cTn id="7" dur="20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1507" name="同侧圆角矩形 4"/>
          <p:cNvSpPr>
            <a:spLocks noChangeArrowheads="1"/>
          </p:cNvSpPr>
          <p:nvPr/>
        </p:nvSpPr>
        <p:spPr bwMode="auto">
          <a:xfrm>
            <a:off x="468313" y="908050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易错提醒</a:t>
            </a:r>
            <a:endParaRPr lang="zh-CN" altLang="en-US" sz="2800" dirty="0"/>
          </a:p>
        </p:txBody>
      </p:sp>
      <p:sp>
        <p:nvSpPr>
          <p:cNvPr id="21508" name="直线连接符 21"/>
          <p:cNvSpPr>
            <a:spLocks noChangeShapeType="1"/>
          </p:cNvSpPr>
          <p:nvPr/>
        </p:nvSpPr>
        <p:spPr bwMode="auto">
          <a:xfrm flipV="1">
            <a:off x="468313" y="1484313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09" name="Text Box 5"/>
          <p:cNvSpPr>
            <a:spLocks noChangeArrowheads="1"/>
          </p:cNvSpPr>
          <p:nvPr/>
        </p:nvSpPr>
        <p:spPr bwMode="auto">
          <a:xfrm>
            <a:off x="611188" y="2492375"/>
            <a:ext cx="80010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长方形和正方形都有四条边，四条边且相等（    ）</a:t>
            </a:r>
            <a:endParaRPr lang="zh-CN" altLang="en-US" sz="2800" dirty="0"/>
          </a:p>
        </p:txBody>
      </p:sp>
      <p:sp>
        <p:nvSpPr>
          <p:cNvPr id="21510" name="Text Box 6"/>
          <p:cNvSpPr>
            <a:spLocks noChangeArrowheads="1"/>
          </p:cNvSpPr>
          <p:nvPr/>
        </p:nvSpPr>
        <p:spPr bwMode="auto">
          <a:xfrm>
            <a:off x="682625" y="3717925"/>
            <a:ext cx="765175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仔细读题，都有四条边是对的，但长方形的边是</a:t>
            </a:r>
            <a:endParaRPr lang="zh-CN" altLang="en-US" sz="2800" b="1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对边相等，正方形是四条边都相等。</a:t>
            </a:r>
            <a:endParaRPr lang="zh-CN" altLang="en-US" sz="2800"/>
          </a:p>
        </p:txBody>
      </p:sp>
      <p:sp>
        <p:nvSpPr>
          <p:cNvPr id="21511" name="Text Box 7"/>
          <p:cNvSpPr>
            <a:spLocks noChangeArrowheads="1"/>
          </p:cNvSpPr>
          <p:nvPr/>
        </p:nvSpPr>
        <p:spPr bwMode="auto">
          <a:xfrm>
            <a:off x="7740650" y="2492375"/>
            <a:ext cx="5397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错</a:t>
            </a: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7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12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9" grpId="0" bldLvl="0"/>
      <p:bldP spid="21510" grpId="0" bldLvl="0"/>
      <p:bldP spid="21511" grpId="0" bldLvl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2531" name="同侧圆角矩形 4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学以致用</a:t>
            </a:r>
            <a:endParaRPr lang="zh-CN" altLang="en-US" sz="2800"/>
          </a:p>
        </p:txBody>
      </p:sp>
      <p:sp>
        <p:nvSpPr>
          <p:cNvPr id="22532" name="直线连接符 21"/>
          <p:cNvSpPr>
            <a:spLocks noChangeShapeType="1"/>
          </p:cNvSpPr>
          <p:nvPr/>
        </p:nvSpPr>
        <p:spPr bwMode="auto">
          <a:xfrm flipV="1">
            <a:off x="468313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2533" name="Picture 17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11188" y="3068638"/>
            <a:ext cx="7894637" cy="197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4" name="Text Box 18"/>
          <p:cNvSpPr>
            <a:spLocks noChangeArrowheads="1"/>
          </p:cNvSpPr>
          <p:nvPr/>
        </p:nvSpPr>
        <p:spPr bwMode="auto">
          <a:xfrm>
            <a:off x="684213" y="1700213"/>
            <a:ext cx="765968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000000"/>
                </a:solidFill>
                <a:ea typeface="华文新魏" pitchFamily="2" charset="-122"/>
              </a:rPr>
              <a:t>判断下面的图形哪个是长方形，哪个不是长方形</a:t>
            </a:r>
            <a:endParaRPr lang="zh-CN" altLang="en-US" sz="2800"/>
          </a:p>
        </p:txBody>
      </p:sp>
      <p:grpSp>
        <p:nvGrpSpPr>
          <p:cNvPr id="2" name="Group 22"/>
          <p:cNvGrpSpPr/>
          <p:nvPr/>
        </p:nvGrpSpPr>
        <p:grpSpPr bwMode="auto">
          <a:xfrm>
            <a:off x="827088" y="4868863"/>
            <a:ext cx="504825" cy="360362"/>
            <a:chOff x="0" y="0"/>
            <a:chExt cx="318" cy="227"/>
          </a:xfrm>
        </p:grpSpPr>
        <p:sp>
          <p:nvSpPr>
            <p:cNvPr id="22536" name="Line 20"/>
            <p:cNvSpPr>
              <a:spLocks noChangeShapeType="1"/>
            </p:cNvSpPr>
            <p:nvPr/>
          </p:nvSpPr>
          <p:spPr bwMode="auto">
            <a:xfrm>
              <a:off x="0" y="136"/>
              <a:ext cx="91" cy="91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37" name="Line 21"/>
            <p:cNvSpPr>
              <a:spLocks noChangeShapeType="1"/>
            </p:cNvSpPr>
            <p:nvPr/>
          </p:nvSpPr>
          <p:spPr bwMode="auto">
            <a:xfrm flipV="1">
              <a:off x="91" y="0"/>
              <a:ext cx="227" cy="227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" name="Group 23"/>
          <p:cNvGrpSpPr/>
          <p:nvPr/>
        </p:nvGrpSpPr>
        <p:grpSpPr bwMode="auto">
          <a:xfrm>
            <a:off x="4932363" y="4941888"/>
            <a:ext cx="504825" cy="360362"/>
            <a:chOff x="0" y="0"/>
            <a:chExt cx="318" cy="227"/>
          </a:xfrm>
        </p:grpSpPr>
        <p:sp>
          <p:nvSpPr>
            <p:cNvPr id="22539" name="Line 24"/>
            <p:cNvSpPr>
              <a:spLocks noChangeShapeType="1"/>
            </p:cNvSpPr>
            <p:nvPr/>
          </p:nvSpPr>
          <p:spPr bwMode="auto">
            <a:xfrm>
              <a:off x="0" y="136"/>
              <a:ext cx="91" cy="91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0" name="Line 25"/>
            <p:cNvSpPr>
              <a:spLocks noChangeShapeType="1"/>
            </p:cNvSpPr>
            <p:nvPr/>
          </p:nvSpPr>
          <p:spPr bwMode="auto">
            <a:xfrm flipV="1">
              <a:off x="91" y="0"/>
              <a:ext cx="227" cy="227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" name="Group 28"/>
          <p:cNvGrpSpPr/>
          <p:nvPr/>
        </p:nvGrpSpPr>
        <p:grpSpPr bwMode="auto">
          <a:xfrm>
            <a:off x="2700338" y="4868863"/>
            <a:ext cx="215900" cy="288925"/>
            <a:chOff x="0" y="0"/>
            <a:chExt cx="136" cy="182"/>
          </a:xfrm>
        </p:grpSpPr>
        <p:sp>
          <p:nvSpPr>
            <p:cNvPr id="22542" name="Line 26"/>
            <p:cNvSpPr>
              <a:spLocks noChangeShapeType="1"/>
            </p:cNvSpPr>
            <p:nvPr/>
          </p:nvSpPr>
          <p:spPr bwMode="auto">
            <a:xfrm>
              <a:off x="0" y="0"/>
              <a:ext cx="136" cy="182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3" name="Line 27"/>
            <p:cNvSpPr>
              <a:spLocks noChangeShapeType="1"/>
            </p:cNvSpPr>
            <p:nvPr/>
          </p:nvSpPr>
          <p:spPr bwMode="auto">
            <a:xfrm flipH="1">
              <a:off x="0" y="0"/>
              <a:ext cx="136" cy="182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" name="Group 29"/>
          <p:cNvGrpSpPr/>
          <p:nvPr/>
        </p:nvGrpSpPr>
        <p:grpSpPr bwMode="auto">
          <a:xfrm>
            <a:off x="7524750" y="4868863"/>
            <a:ext cx="215900" cy="288925"/>
            <a:chOff x="0" y="0"/>
            <a:chExt cx="136" cy="182"/>
          </a:xfrm>
        </p:grpSpPr>
        <p:sp>
          <p:nvSpPr>
            <p:cNvPr id="22545" name="Line 30"/>
            <p:cNvSpPr>
              <a:spLocks noChangeShapeType="1"/>
            </p:cNvSpPr>
            <p:nvPr/>
          </p:nvSpPr>
          <p:spPr bwMode="auto">
            <a:xfrm>
              <a:off x="0" y="0"/>
              <a:ext cx="136" cy="182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6" name="Line 31"/>
            <p:cNvSpPr>
              <a:spLocks noChangeShapeType="1"/>
            </p:cNvSpPr>
            <p:nvPr/>
          </p:nvSpPr>
          <p:spPr bwMode="auto">
            <a:xfrm flipH="1">
              <a:off x="0" y="0"/>
              <a:ext cx="136" cy="182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3555" name="同侧圆角矩形 4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学以致用</a:t>
            </a:r>
            <a:endParaRPr lang="zh-CN" altLang="en-US" sz="2800" dirty="0"/>
          </a:p>
        </p:txBody>
      </p:sp>
      <p:sp>
        <p:nvSpPr>
          <p:cNvPr id="23556" name="直线连接符 21"/>
          <p:cNvSpPr>
            <a:spLocks noChangeShapeType="1"/>
          </p:cNvSpPr>
          <p:nvPr/>
        </p:nvSpPr>
        <p:spPr bwMode="auto">
          <a:xfrm flipV="1">
            <a:off x="468313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57" name="Text Box 19"/>
          <p:cNvSpPr>
            <a:spLocks noChangeArrowheads="1"/>
          </p:cNvSpPr>
          <p:nvPr/>
        </p:nvSpPr>
        <p:spPr bwMode="auto">
          <a:xfrm>
            <a:off x="684213" y="1773238"/>
            <a:ext cx="7058025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拿一张长是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15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厘米、宽是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9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厘米的长方形纸，剪下一个最大的正方形。</a:t>
            </a:r>
            <a:endParaRPr lang="zh-CN" altLang="en-US" sz="2800" dirty="0"/>
          </a:p>
        </p:txBody>
      </p:sp>
      <p:pic>
        <p:nvPicPr>
          <p:cNvPr id="23558" name="Picture 2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331913" y="2997200"/>
            <a:ext cx="2447925" cy="149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9" name="Text Box 21"/>
          <p:cNvSpPr>
            <a:spLocks noChangeArrowheads="1"/>
          </p:cNvSpPr>
          <p:nvPr/>
        </p:nvSpPr>
        <p:spPr bwMode="auto">
          <a:xfrm>
            <a:off x="684213" y="4652963"/>
            <a:ext cx="7416800" cy="1370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</a:t>
            </a:r>
            <a:r>
              <a:rPr lang="zh-CN" altLang="en-US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）想一想，剪下的正方形的边长是（        ）厘米</a:t>
            </a:r>
            <a:endParaRPr lang="zh-CN" altLang="en-US" sz="24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</a:t>
            </a:r>
            <a:r>
              <a:rPr lang="zh-CN" altLang="en-US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）算一算，剩下的长方形长是（          ）厘米，宽是（         ）厘米</a:t>
            </a:r>
            <a:endParaRPr lang="zh-CN" altLang="en-US" sz="2800" dirty="0"/>
          </a:p>
        </p:txBody>
      </p:sp>
      <p:sp>
        <p:nvSpPr>
          <p:cNvPr id="23560" name="Text Box 22"/>
          <p:cNvSpPr>
            <a:spLocks noChangeArrowheads="1"/>
          </p:cNvSpPr>
          <p:nvPr/>
        </p:nvSpPr>
        <p:spPr bwMode="auto">
          <a:xfrm>
            <a:off x="5818188" y="4625975"/>
            <a:ext cx="38576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9</a:t>
            </a:r>
            <a:endParaRPr lang="zh-CN" altLang="en-US" sz="2800"/>
          </a:p>
        </p:txBody>
      </p:sp>
      <p:sp>
        <p:nvSpPr>
          <p:cNvPr id="23561" name="Text Box 23"/>
          <p:cNvSpPr>
            <a:spLocks noChangeArrowheads="1"/>
          </p:cNvSpPr>
          <p:nvPr/>
        </p:nvSpPr>
        <p:spPr bwMode="auto">
          <a:xfrm>
            <a:off x="5292725" y="5157788"/>
            <a:ext cx="385763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6</a:t>
            </a:r>
            <a:endParaRPr lang="zh-CN" altLang="en-US" sz="2800"/>
          </a:p>
        </p:txBody>
      </p:sp>
      <p:sp>
        <p:nvSpPr>
          <p:cNvPr id="23562" name="Text Box 24"/>
          <p:cNvSpPr>
            <a:spLocks noChangeArrowheads="1"/>
          </p:cNvSpPr>
          <p:nvPr/>
        </p:nvSpPr>
        <p:spPr bwMode="auto">
          <a:xfrm>
            <a:off x="1331913" y="5516563"/>
            <a:ext cx="38576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9</a:t>
            </a: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7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12" dur="5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17" dur="5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0" grpId="0" bldLvl="0"/>
      <p:bldP spid="23561" grpId="0" bldLvl="0"/>
      <p:bldP spid="23562" grpId="0" bldLvl="0"/>
    </p:bldLst>
  </p:timing>
</p:sld>
</file>

<file path=ppt/tags/tag1.xml><?xml version="1.0" encoding="utf-8"?>
<p:tagLst xmlns:p="http://schemas.openxmlformats.org/presentationml/2006/main">
  <p:tag name="KSO_WPP_MARK_KEY" val="bce1b21a-74bf-4f85-a6b3-f1785effeafe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1425</Words>
  <Application>WPS 演示</Application>
  <PresentationFormat>全屏显示(4:3)</PresentationFormat>
  <Paragraphs>137</Paragraphs>
  <Slides>13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6" baseType="lpstr">
      <vt:lpstr>Arial</vt:lpstr>
      <vt:lpstr>宋体</vt:lpstr>
      <vt:lpstr>Wingdings</vt:lpstr>
      <vt:lpstr>Calibri</vt:lpstr>
      <vt:lpstr>Calibri</vt:lpstr>
      <vt:lpstr>黑体</vt:lpstr>
      <vt:lpstr>微软雅黑</vt:lpstr>
      <vt:lpstr>华文楷体</vt:lpstr>
      <vt:lpstr>Candara</vt:lpstr>
      <vt:lpstr>华文新魏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5</cp:revision>
  <dcterms:created xsi:type="dcterms:W3CDTF">2017-01-21T06:37:00Z</dcterms:created>
  <dcterms:modified xsi:type="dcterms:W3CDTF">2023-02-02T03:08:49Z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0C590AEDD37E4984B84DDFA724DBE852</vt:lpwstr>
  </property>
  <property fmtid="{D5CDD505-2E9C-101B-9397-08002B2CF9AE}" pid="3" name="KSOProductBuildVer">
    <vt:lpwstr>2052-11.1.0.13703</vt:lpwstr>
  </property>
</Properties>
</file>