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5"/>
  </p:handoutMasterIdLst>
  <p:sldIdLst>
    <p:sldId id="270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CE6AE76-6AB8-482C-9FA0-EC7ED3AAA95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AE299E2-B909-4DF1-A2BF-59AB61500D3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EC45BF-8C83-4AA4-A6E3-80B2951170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38FC48-FB22-45A9-8C14-DDCE7E759DF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38FC48-FB22-45A9-8C14-DDCE7E759D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B1F56A42-6FE5-4C67-895E-D77E528FB9F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983DE797-AE2D-46B2-80FD-B802CDD1CD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B597DA3B-C68C-4895-8193-E0BD1E5822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55D930FB-B639-4339-969D-F1E9A96705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04073C67-1B13-433A-AAB9-2C93B6BCCB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B59D6161-92FE-4F49-B2B2-85DCF874B0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83611E1B-39BA-40E6-AE2C-B9116B31D34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14910A2F-A66A-4382-AC22-ECCB4C187C3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71B6B513-A243-46B7-BA2E-66FD340202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E401E176-4FBB-4F10-87BC-65DA15B1731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pPr>
              <a:defRPr/>
            </a:pPr>
            <a:fld id="{A32EC67C-E6EC-4232-A2B3-B2A8113169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792A473-8067-4C6C-9E49-3B9D555143D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Oval 5"/>
          <p:cNvSpPr>
            <a:spLocks noChangeArrowheads="1"/>
          </p:cNvSpPr>
          <p:nvPr/>
        </p:nvSpPr>
        <p:spPr bwMode="auto">
          <a:xfrm>
            <a:off x="2627784" y="2780928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0" y="1412875"/>
            <a:ext cx="3468688" cy="1008063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25605" name="Line 10"/>
          <p:cNvSpPr>
            <a:spLocks noChangeShapeType="1"/>
          </p:cNvSpPr>
          <p:nvPr/>
        </p:nvSpPr>
        <p:spPr bwMode="auto">
          <a:xfrm flipV="1">
            <a:off x="3143250" y="2373313"/>
            <a:ext cx="5027613" cy="26987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142875" y="1519238"/>
            <a:ext cx="7742238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5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第五单元   </a:t>
            </a:r>
            <a:r>
              <a:rPr lang="zh-CN" altLang="en-US" sz="50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四边形的认识</a:t>
            </a:r>
            <a:endParaRPr lang="zh-CN" altLang="en-US" sz="50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-9774" y="2780928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认识七巧板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  <a:sym typeface="MingLiU-ExtB" panose="02020500000000000000" pitchFamily="18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457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dirty="0"/>
          </a:p>
        </p:txBody>
      </p:sp>
      <p:sp>
        <p:nvSpPr>
          <p:cNvPr id="2458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1" name="Text Box 4"/>
          <p:cNvSpPr>
            <a:spLocks noChangeArrowheads="1"/>
          </p:cNvSpPr>
          <p:nvPr/>
        </p:nvSpPr>
        <p:spPr bwMode="auto">
          <a:xfrm>
            <a:off x="703263" y="5657850"/>
            <a:ext cx="678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）、（</a:t>
            </a: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）、（</a:t>
            </a: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）是平行四边形</a:t>
            </a:r>
            <a:endParaRPr lang="zh-CN" altLang="en-US" sz="2800"/>
          </a:p>
        </p:txBody>
      </p:sp>
      <p:sp>
        <p:nvSpPr>
          <p:cNvPr id="24582" name="Text Box 5"/>
          <p:cNvSpPr>
            <a:spLocks noChangeArrowheads="1"/>
          </p:cNvSpPr>
          <p:nvPr/>
        </p:nvSpPr>
        <p:spPr bwMode="auto">
          <a:xfrm>
            <a:off x="2987675" y="1196975"/>
            <a:ext cx="5257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判断下列图形哪个平行四边形</a:t>
            </a:r>
            <a:r>
              <a:rPr lang="zh-CN" altLang="en-US" sz="2000" b="1" dirty="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。</a:t>
            </a:r>
            <a:endParaRPr lang="zh-CN" altLang="en-US" sz="2800" dirty="0"/>
          </a:p>
        </p:txBody>
      </p:sp>
      <p:grpSp>
        <p:nvGrpSpPr>
          <p:cNvPr id="24583" name="Group 6"/>
          <p:cNvGrpSpPr/>
          <p:nvPr/>
        </p:nvGrpSpPr>
        <p:grpSpPr bwMode="auto">
          <a:xfrm>
            <a:off x="1484313" y="2152650"/>
            <a:ext cx="1447800" cy="914400"/>
            <a:chOff x="0" y="0"/>
            <a:chExt cx="912" cy="576"/>
          </a:xfrm>
        </p:grpSpPr>
        <p:sp>
          <p:nvSpPr>
            <p:cNvPr id="24584" name="Line 7"/>
            <p:cNvSpPr>
              <a:spLocks noChangeShapeType="1"/>
            </p:cNvSpPr>
            <p:nvPr/>
          </p:nvSpPr>
          <p:spPr bwMode="auto">
            <a:xfrm flipH="1">
              <a:off x="0" y="0"/>
              <a:ext cx="192" cy="5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5" name="Line 8"/>
            <p:cNvSpPr>
              <a:spLocks noChangeShapeType="1"/>
            </p:cNvSpPr>
            <p:nvPr/>
          </p:nvSpPr>
          <p:spPr bwMode="auto">
            <a:xfrm>
              <a:off x="0" y="576"/>
              <a:ext cx="672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6" name="Line 9"/>
            <p:cNvSpPr>
              <a:spLocks noChangeShapeType="1"/>
            </p:cNvSpPr>
            <p:nvPr/>
          </p:nvSpPr>
          <p:spPr bwMode="auto">
            <a:xfrm>
              <a:off x="192" y="0"/>
              <a:ext cx="528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7" name="Line 10"/>
            <p:cNvSpPr>
              <a:spLocks noChangeShapeType="1"/>
            </p:cNvSpPr>
            <p:nvPr/>
          </p:nvSpPr>
          <p:spPr bwMode="auto">
            <a:xfrm>
              <a:off x="720" y="0"/>
              <a:ext cx="192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8" name="Line 11"/>
            <p:cNvSpPr>
              <a:spLocks noChangeShapeType="1"/>
            </p:cNvSpPr>
            <p:nvPr/>
          </p:nvSpPr>
          <p:spPr bwMode="auto">
            <a:xfrm flipH="1">
              <a:off x="672" y="240"/>
              <a:ext cx="240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89" name="Group 12"/>
          <p:cNvGrpSpPr/>
          <p:nvPr/>
        </p:nvGrpSpPr>
        <p:grpSpPr bwMode="auto">
          <a:xfrm>
            <a:off x="3846513" y="2076450"/>
            <a:ext cx="1447800" cy="1066800"/>
            <a:chOff x="0" y="0"/>
            <a:chExt cx="912" cy="672"/>
          </a:xfrm>
        </p:grpSpPr>
        <p:sp>
          <p:nvSpPr>
            <p:cNvPr id="24590" name="Line 13"/>
            <p:cNvSpPr>
              <a:spLocks noChangeShapeType="1"/>
            </p:cNvSpPr>
            <p:nvPr/>
          </p:nvSpPr>
          <p:spPr bwMode="auto">
            <a:xfrm>
              <a:off x="0" y="0"/>
              <a:ext cx="624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1" name="Line 14"/>
            <p:cNvSpPr>
              <a:spLocks noChangeShapeType="1"/>
            </p:cNvSpPr>
            <p:nvPr/>
          </p:nvSpPr>
          <p:spPr bwMode="auto">
            <a:xfrm>
              <a:off x="0" y="0"/>
              <a:ext cx="288" cy="6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2" name="Line 15"/>
            <p:cNvSpPr>
              <a:spLocks noChangeShapeType="1"/>
            </p:cNvSpPr>
            <p:nvPr/>
          </p:nvSpPr>
          <p:spPr bwMode="auto">
            <a:xfrm>
              <a:off x="624" y="0"/>
              <a:ext cx="288" cy="6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3" name="Line 16"/>
            <p:cNvSpPr>
              <a:spLocks noChangeShapeType="1"/>
            </p:cNvSpPr>
            <p:nvPr/>
          </p:nvSpPr>
          <p:spPr bwMode="auto">
            <a:xfrm>
              <a:off x="288" y="672"/>
              <a:ext cx="624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4" name="Group 17"/>
          <p:cNvGrpSpPr/>
          <p:nvPr/>
        </p:nvGrpSpPr>
        <p:grpSpPr bwMode="auto">
          <a:xfrm>
            <a:off x="6361113" y="2152650"/>
            <a:ext cx="1524000" cy="990600"/>
            <a:chOff x="0" y="0"/>
            <a:chExt cx="960" cy="624"/>
          </a:xfrm>
        </p:grpSpPr>
        <p:sp>
          <p:nvSpPr>
            <p:cNvPr id="24595" name="Line 18"/>
            <p:cNvSpPr>
              <a:spLocks noChangeShapeType="1"/>
            </p:cNvSpPr>
            <p:nvPr/>
          </p:nvSpPr>
          <p:spPr bwMode="auto">
            <a:xfrm>
              <a:off x="48" y="0"/>
              <a:ext cx="432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6" name="Line 19"/>
            <p:cNvSpPr>
              <a:spLocks noChangeShapeType="1"/>
            </p:cNvSpPr>
            <p:nvPr/>
          </p:nvSpPr>
          <p:spPr bwMode="auto">
            <a:xfrm flipH="1">
              <a:off x="0" y="0"/>
              <a:ext cx="48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7" name="Line 20"/>
            <p:cNvSpPr>
              <a:spLocks noChangeShapeType="1"/>
            </p:cNvSpPr>
            <p:nvPr/>
          </p:nvSpPr>
          <p:spPr bwMode="auto">
            <a:xfrm>
              <a:off x="0" y="624"/>
              <a:ext cx="960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8" name="Line 21"/>
            <p:cNvSpPr>
              <a:spLocks noChangeShapeType="1"/>
            </p:cNvSpPr>
            <p:nvPr/>
          </p:nvSpPr>
          <p:spPr bwMode="auto">
            <a:xfrm>
              <a:off x="480" y="0"/>
              <a:ext cx="480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99" name="Rectangle 22"/>
          <p:cNvSpPr>
            <a:spLocks noChangeArrowheads="1"/>
          </p:cNvSpPr>
          <p:nvPr/>
        </p:nvSpPr>
        <p:spPr bwMode="auto">
          <a:xfrm rot="1884310">
            <a:off x="1681163" y="4014788"/>
            <a:ext cx="12954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24600" name="Group 23"/>
          <p:cNvGrpSpPr/>
          <p:nvPr/>
        </p:nvGrpSpPr>
        <p:grpSpPr bwMode="auto">
          <a:xfrm>
            <a:off x="4227513" y="4057650"/>
            <a:ext cx="1524000" cy="838200"/>
            <a:chOff x="0" y="0"/>
            <a:chExt cx="960" cy="528"/>
          </a:xfrm>
        </p:grpSpPr>
        <p:sp>
          <p:nvSpPr>
            <p:cNvPr id="24601" name="Line 24"/>
            <p:cNvSpPr>
              <a:spLocks noChangeShapeType="1"/>
            </p:cNvSpPr>
            <p:nvPr/>
          </p:nvSpPr>
          <p:spPr bwMode="auto">
            <a:xfrm>
              <a:off x="0" y="0"/>
              <a:ext cx="768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2" name="Line 25"/>
            <p:cNvSpPr>
              <a:spLocks noChangeShapeType="1"/>
            </p:cNvSpPr>
            <p:nvPr/>
          </p:nvSpPr>
          <p:spPr bwMode="auto">
            <a:xfrm>
              <a:off x="0" y="0"/>
              <a:ext cx="192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3" name="Line 26"/>
            <p:cNvSpPr>
              <a:spLocks noChangeShapeType="1"/>
            </p:cNvSpPr>
            <p:nvPr/>
          </p:nvSpPr>
          <p:spPr bwMode="auto">
            <a:xfrm flipH="1">
              <a:off x="0" y="288"/>
              <a:ext cx="192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4" name="Line 27"/>
            <p:cNvSpPr>
              <a:spLocks noChangeShapeType="1"/>
            </p:cNvSpPr>
            <p:nvPr/>
          </p:nvSpPr>
          <p:spPr bwMode="auto">
            <a:xfrm>
              <a:off x="12" y="528"/>
              <a:ext cx="768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5" name="Line 28"/>
            <p:cNvSpPr>
              <a:spLocks noChangeShapeType="1"/>
            </p:cNvSpPr>
            <p:nvPr/>
          </p:nvSpPr>
          <p:spPr bwMode="auto">
            <a:xfrm>
              <a:off x="768" y="0"/>
              <a:ext cx="192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6" name="Line 29"/>
            <p:cNvSpPr>
              <a:spLocks noChangeShapeType="1"/>
            </p:cNvSpPr>
            <p:nvPr/>
          </p:nvSpPr>
          <p:spPr bwMode="auto">
            <a:xfrm flipH="1">
              <a:off x="768" y="288"/>
              <a:ext cx="192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607" name="Rectangle 30"/>
          <p:cNvSpPr>
            <a:spLocks noChangeArrowheads="1"/>
          </p:cNvSpPr>
          <p:nvPr/>
        </p:nvSpPr>
        <p:spPr bwMode="auto">
          <a:xfrm>
            <a:off x="6742113" y="3981450"/>
            <a:ext cx="914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4608" name="Text Box 31"/>
          <p:cNvSpPr>
            <a:spLocks noChangeArrowheads="1"/>
          </p:cNvSpPr>
          <p:nvPr/>
        </p:nvSpPr>
        <p:spPr bwMode="auto">
          <a:xfrm>
            <a:off x="1693863" y="308610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</a:t>
            </a:r>
            <a:r>
              <a:rPr lang="en-US" altLang="zh-CN" sz="24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</a:t>
            </a:r>
            <a:endParaRPr lang="zh-CN" altLang="en-US" sz="2800"/>
          </a:p>
        </p:txBody>
      </p:sp>
      <p:sp>
        <p:nvSpPr>
          <p:cNvPr id="24609" name="Text Box 32"/>
          <p:cNvSpPr>
            <a:spLocks noChangeArrowheads="1"/>
          </p:cNvSpPr>
          <p:nvPr/>
        </p:nvSpPr>
        <p:spPr bwMode="auto">
          <a:xfrm>
            <a:off x="4360863" y="314325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</a:t>
            </a:r>
            <a:r>
              <a:rPr lang="en-US" altLang="zh-CN" sz="24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4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</a:t>
            </a:r>
            <a:endParaRPr lang="zh-CN" altLang="en-US" sz="2800"/>
          </a:p>
        </p:txBody>
      </p:sp>
      <p:sp>
        <p:nvSpPr>
          <p:cNvPr id="24610" name="Text Box 33"/>
          <p:cNvSpPr>
            <a:spLocks noChangeArrowheads="1"/>
          </p:cNvSpPr>
          <p:nvPr/>
        </p:nvSpPr>
        <p:spPr bwMode="auto">
          <a:xfrm>
            <a:off x="6665913" y="314325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</a:t>
            </a:r>
            <a:r>
              <a:rPr lang="en-US" altLang="zh-CN" sz="24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4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</a:t>
            </a:r>
            <a:endParaRPr lang="zh-CN" altLang="en-US" sz="2800"/>
          </a:p>
        </p:txBody>
      </p:sp>
      <p:sp>
        <p:nvSpPr>
          <p:cNvPr id="24611" name="Text Box 34"/>
          <p:cNvSpPr>
            <a:spLocks noChangeArrowheads="1"/>
          </p:cNvSpPr>
          <p:nvPr/>
        </p:nvSpPr>
        <p:spPr bwMode="auto">
          <a:xfrm>
            <a:off x="1770063" y="504825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</a:t>
            </a:r>
            <a:r>
              <a:rPr lang="en-US" altLang="zh-CN" sz="24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4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</a:t>
            </a:r>
            <a:endParaRPr lang="zh-CN" altLang="en-US" sz="2800"/>
          </a:p>
        </p:txBody>
      </p:sp>
      <p:sp>
        <p:nvSpPr>
          <p:cNvPr id="24612" name="Text Box 35"/>
          <p:cNvSpPr>
            <a:spLocks noChangeArrowheads="1"/>
          </p:cNvSpPr>
          <p:nvPr/>
        </p:nvSpPr>
        <p:spPr bwMode="auto">
          <a:xfrm>
            <a:off x="4532313" y="497205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</a:t>
            </a:r>
            <a:r>
              <a:rPr lang="en-US" altLang="zh-CN" sz="24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r>
              <a:rPr lang="zh-CN" altLang="en-US" sz="24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</a:t>
            </a:r>
            <a:endParaRPr lang="zh-CN" altLang="en-US" sz="2800"/>
          </a:p>
        </p:txBody>
      </p:sp>
      <p:sp>
        <p:nvSpPr>
          <p:cNvPr id="24613" name="Text Box 36"/>
          <p:cNvSpPr>
            <a:spLocks noChangeArrowheads="1"/>
          </p:cNvSpPr>
          <p:nvPr/>
        </p:nvSpPr>
        <p:spPr bwMode="auto">
          <a:xfrm>
            <a:off x="6818313" y="504825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</a:t>
            </a:r>
            <a:r>
              <a:rPr lang="en-US" altLang="zh-CN" sz="24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r>
              <a:rPr lang="zh-CN" altLang="en-US" sz="24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4"/>
          <p:cNvGrpSpPr/>
          <p:nvPr/>
        </p:nvGrpSpPr>
        <p:grpSpPr bwMode="auto">
          <a:xfrm>
            <a:off x="2051050" y="2565400"/>
            <a:ext cx="5616575" cy="3527425"/>
            <a:chOff x="0" y="0"/>
            <a:chExt cx="3176" cy="1633"/>
          </a:xfrm>
        </p:grpSpPr>
        <p:sp>
          <p:nvSpPr>
            <p:cNvPr id="25603" name="Line 4"/>
            <p:cNvSpPr>
              <a:spLocks noChangeShapeType="1"/>
            </p:cNvSpPr>
            <p:nvPr/>
          </p:nvSpPr>
          <p:spPr bwMode="auto">
            <a:xfrm>
              <a:off x="499" y="0"/>
              <a:ext cx="2677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4" name="Line 5"/>
            <p:cNvSpPr>
              <a:spLocks noChangeShapeType="1"/>
            </p:cNvSpPr>
            <p:nvPr/>
          </p:nvSpPr>
          <p:spPr bwMode="auto">
            <a:xfrm>
              <a:off x="499" y="0"/>
              <a:ext cx="0" cy="1633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5" name="Line 6"/>
            <p:cNvSpPr>
              <a:spLocks noChangeShapeType="1"/>
            </p:cNvSpPr>
            <p:nvPr/>
          </p:nvSpPr>
          <p:spPr bwMode="auto">
            <a:xfrm>
              <a:off x="998" y="0"/>
              <a:ext cx="0" cy="1633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6" name="Line 7"/>
            <p:cNvSpPr>
              <a:spLocks noChangeShapeType="1"/>
            </p:cNvSpPr>
            <p:nvPr/>
          </p:nvSpPr>
          <p:spPr bwMode="auto">
            <a:xfrm>
              <a:off x="1407" y="0"/>
              <a:ext cx="0" cy="1633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7" name="Line 8"/>
            <p:cNvSpPr>
              <a:spLocks noChangeShapeType="1"/>
            </p:cNvSpPr>
            <p:nvPr/>
          </p:nvSpPr>
          <p:spPr bwMode="auto">
            <a:xfrm>
              <a:off x="1860" y="0"/>
              <a:ext cx="0" cy="1633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8" name="Line 9"/>
            <p:cNvSpPr>
              <a:spLocks noChangeShapeType="1"/>
            </p:cNvSpPr>
            <p:nvPr/>
          </p:nvSpPr>
          <p:spPr bwMode="auto">
            <a:xfrm>
              <a:off x="2314" y="0"/>
              <a:ext cx="0" cy="1633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9" name="Line 10"/>
            <p:cNvSpPr>
              <a:spLocks noChangeShapeType="1"/>
            </p:cNvSpPr>
            <p:nvPr/>
          </p:nvSpPr>
          <p:spPr bwMode="auto">
            <a:xfrm>
              <a:off x="2722" y="0"/>
              <a:ext cx="0" cy="1633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0" name="Line 11"/>
            <p:cNvSpPr>
              <a:spLocks noChangeShapeType="1"/>
            </p:cNvSpPr>
            <p:nvPr/>
          </p:nvSpPr>
          <p:spPr bwMode="auto">
            <a:xfrm>
              <a:off x="3176" y="0"/>
              <a:ext cx="0" cy="408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5611" name="Group 13"/>
            <p:cNvGrpSpPr/>
            <p:nvPr/>
          </p:nvGrpSpPr>
          <p:grpSpPr bwMode="auto">
            <a:xfrm>
              <a:off x="0" y="45"/>
              <a:ext cx="3176" cy="1588"/>
              <a:chOff x="0" y="0"/>
              <a:chExt cx="3176" cy="1588"/>
            </a:xfrm>
          </p:grpSpPr>
          <p:sp>
            <p:nvSpPr>
              <p:cNvPr id="25612" name="Line 13"/>
              <p:cNvSpPr>
                <a:spLocks noChangeShapeType="1"/>
              </p:cNvSpPr>
              <p:nvPr/>
            </p:nvSpPr>
            <p:spPr bwMode="auto">
              <a:xfrm>
                <a:off x="499" y="363"/>
                <a:ext cx="2677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3" name="Line 14"/>
              <p:cNvSpPr>
                <a:spLocks noChangeShapeType="1"/>
              </p:cNvSpPr>
              <p:nvPr/>
            </p:nvSpPr>
            <p:spPr bwMode="auto">
              <a:xfrm>
                <a:off x="499" y="771"/>
                <a:ext cx="2223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4" name="Line 15"/>
              <p:cNvSpPr>
                <a:spLocks noChangeShapeType="1"/>
              </p:cNvSpPr>
              <p:nvPr/>
            </p:nvSpPr>
            <p:spPr bwMode="auto">
              <a:xfrm>
                <a:off x="499" y="1179"/>
                <a:ext cx="2223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5" name="Line 16"/>
              <p:cNvSpPr>
                <a:spLocks noChangeShapeType="1"/>
              </p:cNvSpPr>
              <p:nvPr/>
            </p:nvSpPr>
            <p:spPr bwMode="auto">
              <a:xfrm>
                <a:off x="499" y="1588"/>
                <a:ext cx="2223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6" name="AutoShape 17"/>
              <p:cNvSpPr>
                <a:spLocks noChangeArrowheads="1"/>
              </p:cNvSpPr>
              <p:nvPr/>
            </p:nvSpPr>
            <p:spPr bwMode="auto">
              <a:xfrm>
                <a:off x="636" y="0"/>
                <a:ext cx="181" cy="272"/>
              </a:xfrm>
              <a:prstGeom prst="parallelogram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17" name="AutoShape 18"/>
              <p:cNvSpPr>
                <a:spLocks noChangeArrowheads="1"/>
              </p:cNvSpPr>
              <p:nvPr/>
            </p:nvSpPr>
            <p:spPr bwMode="auto">
              <a:xfrm>
                <a:off x="590" y="454"/>
                <a:ext cx="272" cy="226"/>
              </a:xfrm>
              <a:custGeom>
                <a:avLst/>
                <a:gdLst>
                  <a:gd name="T0" fmla="*/ 0 w 21600"/>
                  <a:gd name="T1" fmla="*/ 0 h 21600"/>
                  <a:gd name="T2" fmla="*/ 5400 w 21600"/>
                  <a:gd name="T3" fmla="*/ 21600 h 21600"/>
                  <a:gd name="T4" fmla="*/ 16200 w 21600"/>
                  <a:gd name="T5" fmla="*/ 21600 h 21600"/>
                  <a:gd name="T6" fmla="*/ 21600 w 21600"/>
                  <a:gd name="T7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/>
              </a:p>
            </p:txBody>
          </p:sp>
          <p:sp>
            <p:nvSpPr>
              <p:cNvPr id="25618" name="Rectangle 19"/>
              <p:cNvSpPr>
                <a:spLocks noChangeArrowheads="1"/>
              </p:cNvSpPr>
              <p:nvPr/>
            </p:nvSpPr>
            <p:spPr bwMode="auto">
              <a:xfrm>
                <a:off x="591" y="862"/>
                <a:ext cx="226" cy="226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19" name="AutoShape 20"/>
              <p:cNvSpPr>
                <a:spLocks noChangeArrowheads="1"/>
              </p:cNvSpPr>
              <p:nvPr/>
            </p:nvSpPr>
            <p:spPr bwMode="auto">
              <a:xfrm>
                <a:off x="636" y="1270"/>
                <a:ext cx="181" cy="227"/>
              </a:xfrm>
              <a:prstGeom prst="triangle">
                <a:avLst>
                  <a:gd name="adj" fmla="val 50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20" name="AutoShape 21"/>
              <p:cNvSpPr>
                <a:spLocks noChangeArrowheads="1"/>
              </p:cNvSpPr>
              <p:nvPr/>
            </p:nvSpPr>
            <p:spPr bwMode="auto">
              <a:xfrm rot="10800000">
                <a:off x="1044" y="45"/>
                <a:ext cx="227" cy="227"/>
              </a:xfrm>
              <a:custGeom>
                <a:avLst/>
                <a:gdLst>
                  <a:gd name="T0" fmla="*/ 0 w 21600"/>
                  <a:gd name="T1" fmla="*/ 0 h 21600"/>
                  <a:gd name="T2" fmla="*/ 5400 w 21600"/>
                  <a:gd name="T3" fmla="*/ 21600 h 21600"/>
                  <a:gd name="T4" fmla="*/ 16200 w 21600"/>
                  <a:gd name="T5" fmla="*/ 21600 h 21600"/>
                  <a:gd name="T6" fmla="*/ 21600 w 21600"/>
                  <a:gd name="T7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/>
              </a:p>
            </p:txBody>
          </p:sp>
          <p:sp>
            <p:nvSpPr>
              <p:cNvPr id="25621" name="Oval 22"/>
              <p:cNvSpPr>
                <a:spLocks noChangeArrowheads="1"/>
              </p:cNvSpPr>
              <p:nvPr/>
            </p:nvSpPr>
            <p:spPr bwMode="auto">
              <a:xfrm>
                <a:off x="1044" y="454"/>
                <a:ext cx="227" cy="227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22" name="AutoShape 23"/>
              <p:cNvSpPr>
                <a:spLocks noChangeArrowheads="1"/>
              </p:cNvSpPr>
              <p:nvPr/>
            </p:nvSpPr>
            <p:spPr bwMode="auto">
              <a:xfrm>
                <a:off x="1044" y="862"/>
                <a:ext cx="272" cy="227"/>
              </a:xfrm>
              <a:prstGeom prst="parallelogram">
                <a:avLst>
                  <a:gd name="adj" fmla="val 29956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23" name="AutoShape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09" cy="363"/>
              </a:xfrm>
              <a:prstGeom prst="rightArrow">
                <a:avLst>
                  <a:gd name="adj1" fmla="val 50000"/>
                  <a:gd name="adj2" fmla="val 28142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24" name="AutoShape 25"/>
              <p:cNvSpPr>
                <a:spLocks noChangeArrowheads="1"/>
              </p:cNvSpPr>
              <p:nvPr/>
            </p:nvSpPr>
            <p:spPr bwMode="auto">
              <a:xfrm>
                <a:off x="2813" y="408"/>
                <a:ext cx="318" cy="363"/>
              </a:xfrm>
              <a:prstGeom prst="downArrow">
                <a:avLst>
                  <a:gd name="adj1" fmla="val 50000"/>
                  <a:gd name="adj2" fmla="val 28517"/>
                </a:avLst>
              </a:prstGeom>
              <a:solidFill>
                <a:srgbClr val="00FF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vert="eaVert" wrap="none"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25" name="AutoShape 26"/>
              <p:cNvSpPr>
                <a:spLocks noChangeArrowheads="1"/>
              </p:cNvSpPr>
              <p:nvPr/>
            </p:nvSpPr>
            <p:spPr bwMode="auto">
              <a:xfrm>
                <a:off x="1452" y="0"/>
                <a:ext cx="318" cy="318"/>
              </a:xfrm>
              <a:custGeom>
                <a:avLst/>
                <a:gdLst>
                  <a:gd name="T0" fmla="*/ 0 w 318"/>
                  <a:gd name="T1" fmla="*/ 121 h 318"/>
                  <a:gd name="T2" fmla="*/ 121 w 318"/>
                  <a:gd name="T3" fmla="*/ 121 h 318"/>
                  <a:gd name="T4" fmla="*/ 159 w 318"/>
                  <a:gd name="T5" fmla="*/ 0 h 318"/>
                  <a:gd name="T6" fmla="*/ 197 w 318"/>
                  <a:gd name="T7" fmla="*/ 121 h 318"/>
                  <a:gd name="T8" fmla="*/ 318 w 318"/>
                  <a:gd name="T9" fmla="*/ 121 h 318"/>
                  <a:gd name="T10" fmla="*/ 220 w 318"/>
                  <a:gd name="T11" fmla="*/ 197 h 318"/>
                  <a:gd name="T12" fmla="*/ 257 w 318"/>
                  <a:gd name="T13" fmla="*/ 318 h 318"/>
                  <a:gd name="T14" fmla="*/ 159 w 318"/>
                  <a:gd name="T15" fmla="*/ 243 h 318"/>
                  <a:gd name="T16" fmla="*/ 61 w 318"/>
                  <a:gd name="T17" fmla="*/ 318 h 318"/>
                  <a:gd name="T18" fmla="*/ 98 w 318"/>
                  <a:gd name="T19" fmla="*/ 197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8" h="318">
                    <a:moveTo>
                      <a:pt x="0" y="121"/>
                    </a:moveTo>
                    <a:lnTo>
                      <a:pt x="121" y="121"/>
                    </a:lnTo>
                    <a:lnTo>
                      <a:pt x="159" y="0"/>
                    </a:lnTo>
                    <a:lnTo>
                      <a:pt x="197" y="121"/>
                    </a:lnTo>
                    <a:lnTo>
                      <a:pt x="318" y="121"/>
                    </a:lnTo>
                    <a:lnTo>
                      <a:pt x="220" y="197"/>
                    </a:lnTo>
                    <a:lnTo>
                      <a:pt x="257" y="318"/>
                    </a:lnTo>
                    <a:lnTo>
                      <a:pt x="159" y="243"/>
                    </a:lnTo>
                    <a:lnTo>
                      <a:pt x="61" y="318"/>
                    </a:lnTo>
                    <a:lnTo>
                      <a:pt x="98" y="19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/>
              </a:p>
            </p:txBody>
          </p:sp>
          <p:sp>
            <p:nvSpPr>
              <p:cNvPr id="25626" name="Oval 27"/>
              <p:cNvSpPr>
                <a:spLocks noChangeArrowheads="1"/>
              </p:cNvSpPr>
              <p:nvPr/>
            </p:nvSpPr>
            <p:spPr bwMode="auto">
              <a:xfrm>
                <a:off x="1497" y="499"/>
                <a:ext cx="318" cy="181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27" name="AutoShape 28"/>
              <p:cNvSpPr>
                <a:spLocks noChangeArrowheads="1"/>
              </p:cNvSpPr>
              <p:nvPr/>
            </p:nvSpPr>
            <p:spPr bwMode="auto">
              <a:xfrm>
                <a:off x="1497" y="862"/>
                <a:ext cx="272" cy="227"/>
              </a:xfrm>
              <a:prstGeom prst="plus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28" name="AutoShape 29"/>
              <p:cNvSpPr>
                <a:spLocks noChangeArrowheads="1"/>
              </p:cNvSpPr>
              <p:nvPr/>
            </p:nvSpPr>
            <p:spPr bwMode="auto">
              <a:xfrm>
                <a:off x="1044" y="1315"/>
                <a:ext cx="317" cy="182"/>
              </a:xfrm>
              <a:custGeom>
                <a:avLst/>
                <a:gdLst>
                  <a:gd name="T0" fmla="*/ 0 w 21600"/>
                  <a:gd name="T1" fmla="*/ 0 h 21600"/>
                  <a:gd name="T2" fmla="*/ 5400 w 21600"/>
                  <a:gd name="T3" fmla="*/ 21600 h 21600"/>
                  <a:gd name="T4" fmla="*/ 16200 w 21600"/>
                  <a:gd name="T5" fmla="*/ 21600 h 21600"/>
                  <a:gd name="T6" fmla="*/ 21600 w 21600"/>
                  <a:gd name="T7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/>
              </a:p>
            </p:txBody>
          </p:sp>
          <p:sp>
            <p:nvSpPr>
              <p:cNvPr id="25629" name="Rectangle 30"/>
              <p:cNvSpPr>
                <a:spLocks noChangeArrowheads="1"/>
              </p:cNvSpPr>
              <p:nvPr/>
            </p:nvSpPr>
            <p:spPr bwMode="auto">
              <a:xfrm>
                <a:off x="1497" y="1315"/>
                <a:ext cx="272" cy="18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30" name="AutoShape 31"/>
              <p:cNvSpPr>
                <a:spLocks noChangeArrowheads="1"/>
              </p:cNvSpPr>
              <p:nvPr/>
            </p:nvSpPr>
            <p:spPr bwMode="auto">
              <a:xfrm rot="5400000">
                <a:off x="1977" y="1251"/>
                <a:ext cx="227" cy="227"/>
              </a:xfrm>
              <a:prstGeom prst="parallelogram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rot="10800000" vert="eaVert" wrap="none"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31" name="AutoShape 32"/>
              <p:cNvSpPr>
                <a:spLocks noChangeArrowheads="1"/>
              </p:cNvSpPr>
              <p:nvPr/>
            </p:nvSpPr>
            <p:spPr bwMode="auto">
              <a:xfrm>
                <a:off x="1951" y="862"/>
                <a:ext cx="272" cy="227"/>
              </a:xfrm>
              <a:custGeom>
                <a:avLst/>
                <a:gdLst>
                  <a:gd name="T0" fmla="*/ 0 w 21600"/>
                  <a:gd name="T1" fmla="*/ 0 h 21600"/>
                  <a:gd name="T2" fmla="*/ 5400 w 21600"/>
                  <a:gd name="T3" fmla="*/ 21600 h 21600"/>
                  <a:gd name="T4" fmla="*/ 16200 w 21600"/>
                  <a:gd name="T5" fmla="*/ 21600 h 21600"/>
                  <a:gd name="T6" fmla="*/ 21600 w 21600"/>
                  <a:gd name="T7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/>
              </a:p>
            </p:txBody>
          </p:sp>
          <p:sp>
            <p:nvSpPr>
              <p:cNvPr id="25632" name="AutoShape 33"/>
              <p:cNvSpPr>
                <a:spLocks noChangeArrowheads="1"/>
              </p:cNvSpPr>
              <p:nvPr/>
            </p:nvSpPr>
            <p:spPr bwMode="auto">
              <a:xfrm rot="5400000">
                <a:off x="1951" y="454"/>
                <a:ext cx="272" cy="226"/>
              </a:xfrm>
              <a:prstGeom prst="pentagon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rot="10800000" vert="eaVert" wrap="none"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33" name="AutoShape 34"/>
              <p:cNvSpPr>
                <a:spLocks noChangeArrowheads="1"/>
              </p:cNvSpPr>
              <p:nvPr/>
            </p:nvSpPr>
            <p:spPr bwMode="auto">
              <a:xfrm>
                <a:off x="1996" y="45"/>
                <a:ext cx="272" cy="227"/>
              </a:xfrm>
              <a:prstGeom prst="rtTriangl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34" name="AutoShape 35"/>
              <p:cNvSpPr>
                <a:spLocks noChangeArrowheads="1"/>
              </p:cNvSpPr>
              <p:nvPr/>
            </p:nvSpPr>
            <p:spPr bwMode="auto">
              <a:xfrm>
                <a:off x="2405" y="817"/>
                <a:ext cx="227" cy="272"/>
              </a:xfrm>
              <a:prstGeom prst="diamond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35" name="AutoShape 36"/>
              <p:cNvSpPr>
                <a:spLocks noChangeArrowheads="1"/>
              </p:cNvSpPr>
              <p:nvPr/>
            </p:nvSpPr>
            <p:spPr bwMode="auto">
              <a:xfrm rot="-5400000">
                <a:off x="2336" y="432"/>
                <a:ext cx="317" cy="182"/>
              </a:xfrm>
              <a:custGeom>
                <a:avLst/>
                <a:gdLst>
                  <a:gd name="T0" fmla="*/ 0 w 21600"/>
                  <a:gd name="T1" fmla="*/ 0 h 21600"/>
                  <a:gd name="T2" fmla="*/ 5400 w 21600"/>
                  <a:gd name="T3" fmla="*/ 21600 h 21600"/>
                  <a:gd name="T4" fmla="*/ 16200 w 21600"/>
                  <a:gd name="T5" fmla="*/ 21600 h 21600"/>
                  <a:gd name="T6" fmla="*/ 21600 w 21600"/>
                  <a:gd name="T7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/>
              </a:p>
            </p:txBody>
          </p:sp>
          <p:sp>
            <p:nvSpPr>
              <p:cNvPr id="25636" name="AutoShape 37"/>
              <p:cNvSpPr>
                <a:spLocks noChangeArrowheads="1"/>
              </p:cNvSpPr>
              <p:nvPr/>
            </p:nvSpPr>
            <p:spPr bwMode="auto">
              <a:xfrm>
                <a:off x="2359" y="1179"/>
                <a:ext cx="318" cy="318"/>
              </a:xfrm>
              <a:custGeom>
                <a:avLst/>
                <a:gdLst>
                  <a:gd name="T0" fmla="*/ 0 w 318"/>
                  <a:gd name="T1" fmla="*/ 121 h 318"/>
                  <a:gd name="T2" fmla="*/ 121 w 318"/>
                  <a:gd name="T3" fmla="*/ 121 h 318"/>
                  <a:gd name="T4" fmla="*/ 159 w 318"/>
                  <a:gd name="T5" fmla="*/ 0 h 318"/>
                  <a:gd name="T6" fmla="*/ 197 w 318"/>
                  <a:gd name="T7" fmla="*/ 121 h 318"/>
                  <a:gd name="T8" fmla="*/ 318 w 318"/>
                  <a:gd name="T9" fmla="*/ 121 h 318"/>
                  <a:gd name="T10" fmla="*/ 220 w 318"/>
                  <a:gd name="T11" fmla="*/ 197 h 318"/>
                  <a:gd name="T12" fmla="*/ 257 w 318"/>
                  <a:gd name="T13" fmla="*/ 318 h 318"/>
                  <a:gd name="T14" fmla="*/ 159 w 318"/>
                  <a:gd name="T15" fmla="*/ 243 h 318"/>
                  <a:gd name="T16" fmla="*/ 61 w 318"/>
                  <a:gd name="T17" fmla="*/ 318 h 318"/>
                  <a:gd name="T18" fmla="*/ 98 w 318"/>
                  <a:gd name="T19" fmla="*/ 197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8" h="318">
                    <a:moveTo>
                      <a:pt x="0" y="121"/>
                    </a:moveTo>
                    <a:lnTo>
                      <a:pt x="121" y="121"/>
                    </a:lnTo>
                    <a:lnTo>
                      <a:pt x="159" y="0"/>
                    </a:lnTo>
                    <a:lnTo>
                      <a:pt x="197" y="121"/>
                    </a:lnTo>
                    <a:lnTo>
                      <a:pt x="318" y="121"/>
                    </a:lnTo>
                    <a:lnTo>
                      <a:pt x="220" y="197"/>
                    </a:lnTo>
                    <a:lnTo>
                      <a:pt x="257" y="318"/>
                    </a:lnTo>
                    <a:lnTo>
                      <a:pt x="159" y="243"/>
                    </a:lnTo>
                    <a:lnTo>
                      <a:pt x="61" y="318"/>
                    </a:lnTo>
                    <a:lnTo>
                      <a:pt x="98" y="19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/>
              </a:p>
            </p:txBody>
          </p:sp>
          <p:sp>
            <p:nvSpPr>
              <p:cNvPr id="25637" name="AutoShape 38"/>
              <p:cNvSpPr>
                <a:spLocks noChangeArrowheads="1"/>
              </p:cNvSpPr>
              <p:nvPr/>
            </p:nvSpPr>
            <p:spPr bwMode="auto">
              <a:xfrm rot="10800000">
                <a:off x="2405" y="45"/>
                <a:ext cx="227" cy="227"/>
              </a:xfrm>
              <a:custGeom>
                <a:avLst/>
                <a:gdLst>
                  <a:gd name="T0" fmla="*/ 0 w 21600"/>
                  <a:gd name="T1" fmla="*/ 0 h 21600"/>
                  <a:gd name="T2" fmla="*/ 5400 w 21600"/>
                  <a:gd name="T3" fmla="*/ 21600 h 21600"/>
                  <a:gd name="T4" fmla="*/ 16200 w 21600"/>
                  <a:gd name="T5" fmla="*/ 21600 h 21600"/>
                  <a:gd name="T6" fmla="*/ 21600 w 21600"/>
                  <a:gd name="T7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/>
              </a:p>
            </p:txBody>
          </p:sp>
          <p:sp>
            <p:nvSpPr>
              <p:cNvPr id="25638" name="Rectangle 39"/>
              <p:cNvSpPr>
                <a:spLocks noChangeArrowheads="1"/>
              </p:cNvSpPr>
              <p:nvPr/>
            </p:nvSpPr>
            <p:spPr bwMode="auto">
              <a:xfrm>
                <a:off x="2813" y="91"/>
                <a:ext cx="272" cy="136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25639" name="Text Box 40"/>
          <p:cNvSpPr txBox="1">
            <a:spLocks noChangeArrowheads="1"/>
          </p:cNvSpPr>
          <p:nvPr/>
        </p:nvSpPr>
        <p:spPr bwMode="auto">
          <a:xfrm>
            <a:off x="2555875" y="1916113"/>
            <a:ext cx="49688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经过的路必须是四边形</a:t>
            </a:r>
            <a:r>
              <a:rPr lang="en-US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!)</a:t>
            </a:r>
            <a:endParaRPr lang="en-US" altLang="en-US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40" name="WordArt 41"/>
          <p:cNvSpPr>
            <a:spLocks noChangeArrowheads="1" noChangeShapeType="1" noTextEdit="1"/>
          </p:cNvSpPr>
          <p:nvPr/>
        </p:nvSpPr>
        <p:spPr bwMode="auto">
          <a:xfrm>
            <a:off x="3779838" y="1114425"/>
            <a:ext cx="3876675" cy="590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>
                <a:solidFill>
                  <a:srgbClr val="3366FF"/>
                </a:soli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你能帮小猴穿过迷宫吗？</a:t>
            </a:r>
            <a:endParaRPr lang="zh-CN" altLang="en-US" sz="3600">
              <a:solidFill>
                <a:srgbClr val="3366FF"/>
              </a:solidFill>
              <a:effectLst>
                <a:outerShdw dist="35921" dir="2700000" algn="ctr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5641" name="Picture 42" descr="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3525" y="3265488"/>
            <a:ext cx="1782763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42" name="Picture 43" descr="ta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388" y="4652963"/>
            <a:ext cx="71913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605" name="Line 44"/>
          <p:cNvSpPr>
            <a:spLocks noChangeShapeType="1"/>
          </p:cNvSpPr>
          <p:nvPr/>
        </p:nvSpPr>
        <p:spPr bwMode="auto">
          <a:xfrm>
            <a:off x="3348038" y="3717925"/>
            <a:ext cx="0" cy="1008063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606" name="Line 45"/>
          <p:cNvSpPr>
            <a:spLocks noChangeShapeType="1"/>
          </p:cNvSpPr>
          <p:nvPr/>
        </p:nvSpPr>
        <p:spPr bwMode="auto">
          <a:xfrm>
            <a:off x="3348038" y="4725988"/>
            <a:ext cx="935037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607" name="Line 46"/>
          <p:cNvSpPr>
            <a:spLocks noChangeShapeType="1"/>
          </p:cNvSpPr>
          <p:nvPr/>
        </p:nvSpPr>
        <p:spPr bwMode="auto">
          <a:xfrm>
            <a:off x="4283075" y="4725988"/>
            <a:ext cx="0" cy="1079500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608" name="Line 47"/>
          <p:cNvSpPr>
            <a:spLocks noChangeShapeType="1"/>
          </p:cNvSpPr>
          <p:nvPr/>
        </p:nvSpPr>
        <p:spPr bwMode="auto">
          <a:xfrm>
            <a:off x="4283075" y="5805488"/>
            <a:ext cx="792163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609" name="Line 48"/>
          <p:cNvSpPr>
            <a:spLocks noChangeShapeType="1"/>
          </p:cNvSpPr>
          <p:nvPr/>
        </p:nvSpPr>
        <p:spPr bwMode="auto">
          <a:xfrm>
            <a:off x="5075238" y="5805488"/>
            <a:ext cx="792162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610" name="Line 49"/>
          <p:cNvSpPr>
            <a:spLocks noChangeShapeType="1"/>
          </p:cNvSpPr>
          <p:nvPr/>
        </p:nvSpPr>
        <p:spPr bwMode="auto">
          <a:xfrm flipV="1">
            <a:off x="5867400" y="4725988"/>
            <a:ext cx="0" cy="10795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611" name="Line 50"/>
          <p:cNvSpPr>
            <a:spLocks noChangeShapeType="1"/>
          </p:cNvSpPr>
          <p:nvPr/>
        </p:nvSpPr>
        <p:spPr bwMode="auto">
          <a:xfrm>
            <a:off x="5867400" y="4725988"/>
            <a:ext cx="649288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612" name="Line 51"/>
          <p:cNvSpPr>
            <a:spLocks noChangeShapeType="1"/>
          </p:cNvSpPr>
          <p:nvPr/>
        </p:nvSpPr>
        <p:spPr bwMode="auto">
          <a:xfrm flipV="1">
            <a:off x="6516688" y="3789363"/>
            <a:ext cx="0" cy="9366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613" name="Line 52"/>
          <p:cNvSpPr>
            <a:spLocks noChangeShapeType="1"/>
          </p:cNvSpPr>
          <p:nvPr/>
        </p:nvSpPr>
        <p:spPr bwMode="auto">
          <a:xfrm>
            <a:off x="6516688" y="2925763"/>
            <a:ext cx="0" cy="935037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614" name="Line 53"/>
          <p:cNvSpPr>
            <a:spLocks noChangeShapeType="1"/>
          </p:cNvSpPr>
          <p:nvPr/>
        </p:nvSpPr>
        <p:spPr bwMode="auto">
          <a:xfrm>
            <a:off x="6516688" y="2925763"/>
            <a:ext cx="86360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3" name="Text Box 54"/>
          <p:cNvSpPr txBox="1">
            <a:spLocks noChangeArrowheads="1"/>
          </p:cNvSpPr>
          <p:nvPr/>
        </p:nvSpPr>
        <p:spPr bwMode="auto">
          <a:xfrm>
            <a:off x="3132138" y="2781300"/>
            <a:ext cx="3603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1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5654" name="Text Box 55"/>
          <p:cNvSpPr txBox="1">
            <a:spLocks noChangeArrowheads="1"/>
          </p:cNvSpPr>
          <p:nvPr/>
        </p:nvSpPr>
        <p:spPr bwMode="auto">
          <a:xfrm>
            <a:off x="3851275" y="2781300"/>
            <a:ext cx="50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2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5655" name="Text Box 56"/>
          <p:cNvSpPr txBox="1">
            <a:spLocks noChangeArrowheads="1"/>
          </p:cNvSpPr>
          <p:nvPr/>
        </p:nvSpPr>
        <p:spPr bwMode="auto">
          <a:xfrm>
            <a:off x="4716463" y="2781300"/>
            <a:ext cx="50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3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5656" name="Text Box 57"/>
          <p:cNvSpPr txBox="1">
            <a:spLocks noChangeArrowheads="1"/>
          </p:cNvSpPr>
          <p:nvPr/>
        </p:nvSpPr>
        <p:spPr bwMode="auto">
          <a:xfrm>
            <a:off x="5508625" y="2852738"/>
            <a:ext cx="5032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4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5657" name="Text Box 58"/>
          <p:cNvSpPr txBox="1">
            <a:spLocks noChangeArrowheads="1"/>
          </p:cNvSpPr>
          <p:nvPr/>
        </p:nvSpPr>
        <p:spPr bwMode="auto">
          <a:xfrm>
            <a:off x="6300788" y="2781300"/>
            <a:ext cx="576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5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5658" name="Text Box 59"/>
          <p:cNvSpPr txBox="1">
            <a:spLocks noChangeArrowheads="1"/>
          </p:cNvSpPr>
          <p:nvPr/>
        </p:nvSpPr>
        <p:spPr bwMode="auto">
          <a:xfrm>
            <a:off x="7019925" y="2781300"/>
            <a:ext cx="50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6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5659" name="Text Box 60"/>
          <p:cNvSpPr txBox="1">
            <a:spLocks noChangeArrowheads="1"/>
          </p:cNvSpPr>
          <p:nvPr/>
        </p:nvSpPr>
        <p:spPr bwMode="auto">
          <a:xfrm>
            <a:off x="3132138" y="3644900"/>
            <a:ext cx="576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7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5660" name="Text Box 61"/>
          <p:cNvSpPr txBox="1">
            <a:spLocks noChangeArrowheads="1"/>
          </p:cNvSpPr>
          <p:nvPr/>
        </p:nvSpPr>
        <p:spPr bwMode="auto">
          <a:xfrm>
            <a:off x="3924300" y="3644900"/>
            <a:ext cx="50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8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5661" name="Text Box 62"/>
          <p:cNvSpPr txBox="1">
            <a:spLocks noChangeArrowheads="1"/>
          </p:cNvSpPr>
          <p:nvPr/>
        </p:nvSpPr>
        <p:spPr bwMode="auto">
          <a:xfrm>
            <a:off x="4716463" y="3644900"/>
            <a:ext cx="5032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9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5662" name="Text Box 63"/>
          <p:cNvSpPr txBox="1">
            <a:spLocks noChangeArrowheads="1"/>
          </p:cNvSpPr>
          <p:nvPr/>
        </p:nvSpPr>
        <p:spPr bwMode="auto">
          <a:xfrm>
            <a:off x="5435600" y="3573463"/>
            <a:ext cx="64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10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5663" name="Text Box 64"/>
          <p:cNvSpPr txBox="1">
            <a:spLocks noChangeArrowheads="1"/>
          </p:cNvSpPr>
          <p:nvPr/>
        </p:nvSpPr>
        <p:spPr bwMode="auto">
          <a:xfrm>
            <a:off x="6227763" y="3573463"/>
            <a:ext cx="576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11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5664" name="Text Box 65"/>
          <p:cNvSpPr txBox="1">
            <a:spLocks noChangeArrowheads="1"/>
          </p:cNvSpPr>
          <p:nvPr/>
        </p:nvSpPr>
        <p:spPr bwMode="auto">
          <a:xfrm>
            <a:off x="3059113" y="4510088"/>
            <a:ext cx="50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12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5665" name="Text Box 66"/>
          <p:cNvSpPr txBox="1">
            <a:spLocks noChangeArrowheads="1"/>
          </p:cNvSpPr>
          <p:nvPr/>
        </p:nvSpPr>
        <p:spPr bwMode="auto">
          <a:xfrm>
            <a:off x="3851275" y="4510088"/>
            <a:ext cx="649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13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5666" name="Text Box 67"/>
          <p:cNvSpPr txBox="1">
            <a:spLocks noChangeArrowheads="1"/>
          </p:cNvSpPr>
          <p:nvPr/>
        </p:nvSpPr>
        <p:spPr bwMode="auto">
          <a:xfrm>
            <a:off x="4716463" y="4510088"/>
            <a:ext cx="5762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14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5667" name="Text Box 68"/>
          <p:cNvSpPr txBox="1">
            <a:spLocks noChangeArrowheads="1"/>
          </p:cNvSpPr>
          <p:nvPr/>
        </p:nvSpPr>
        <p:spPr bwMode="auto">
          <a:xfrm>
            <a:off x="5508625" y="4510088"/>
            <a:ext cx="719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15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5668" name="Text Box 69"/>
          <p:cNvSpPr txBox="1">
            <a:spLocks noChangeArrowheads="1"/>
          </p:cNvSpPr>
          <p:nvPr/>
        </p:nvSpPr>
        <p:spPr bwMode="auto">
          <a:xfrm>
            <a:off x="6227763" y="4510088"/>
            <a:ext cx="50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16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5669" name="Text Box 70"/>
          <p:cNvSpPr txBox="1">
            <a:spLocks noChangeArrowheads="1"/>
          </p:cNvSpPr>
          <p:nvPr/>
        </p:nvSpPr>
        <p:spPr bwMode="auto">
          <a:xfrm>
            <a:off x="3059113" y="5445125"/>
            <a:ext cx="649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17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5670" name="Text Box 71"/>
          <p:cNvSpPr txBox="1">
            <a:spLocks noChangeArrowheads="1"/>
          </p:cNvSpPr>
          <p:nvPr/>
        </p:nvSpPr>
        <p:spPr bwMode="auto">
          <a:xfrm>
            <a:off x="3851275" y="5445125"/>
            <a:ext cx="649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18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5671" name="Text Box 72"/>
          <p:cNvSpPr txBox="1">
            <a:spLocks noChangeArrowheads="1"/>
          </p:cNvSpPr>
          <p:nvPr/>
        </p:nvSpPr>
        <p:spPr bwMode="auto">
          <a:xfrm>
            <a:off x="4716463" y="5445125"/>
            <a:ext cx="5032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19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5672" name="Text Box 73"/>
          <p:cNvSpPr txBox="1">
            <a:spLocks noChangeArrowheads="1"/>
          </p:cNvSpPr>
          <p:nvPr/>
        </p:nvSpPr>
        <p:spPr bwMode="auto">
          <a:xfrm>
            <a:off x="5508625" y="5445125"/>
            <a:ext cx="504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20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5673" name="Text Box 74"/>
          <p:cNvSpPr txBox="1">
            <a:spLocks noChangeArrowheads="1"/>
          </p:cNvSpPr>
          <p:nvPr/>
        </p:nvSpPr>
        <p:spPr bwMode="auto">
          <a:xfrm>
            <a:off x="6227763" y="5445125"/>
            <a:ext cx="64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21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66636" name="Line 75"/>
          <p:cNvSpPr>
            <a:spLocks noChangeShapeType="1"/>
          </p:cNvSpPr>
          <p:nvPr/>
        </p:nvSpPr>
        <p:spPr bwMode="auto">
          <a:xfrm>
            <a:off x="3348038" y="2925763"/>
            <a:ext cx="0" cy="790575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75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2000250 w 2000250"/>
              <a:gd name="T1" fmla="*/ 258762 h 517525"/>
              <a:gd name="T2" fmla="*/ 1000125 w 2000250"/>
              <a:gd name="T3" fmla="*/ 517525 h 517525"/>
              <a:gd name="T4" fmla="*/ 0 w 2000250"/>
              <a:gd name="T5" fmla="*/ 258762 h 517525"/>
              <a:gd name="T6" fmla="*/ 1000125 w 2000250"/>
              <a:gd name="T7" fmla="*/ 0 h 517525"/>
              <a:gd name="T8" fmla="*/ 0 60000 65536"/>
              <a:gd name="T9" fmla="*/ 5400000 60000 65536"/>
              <a:gd name="T10" fmla="*/ 10800000 60000 65536"/>
              <a:gd name="T11" fmla="*/ 16200000 60000 65536"/>
              <a:gd name="T12" fmla="*/ 0 w 2000250"/>
              <a:gd name="T13" fmla="*/ 0 h 517525"/>
              <a:gd name="T14" fmla="*/ 2000250 w 2000250"/>
              <a:gd name="T15" fmla="*/ 517525 h 5175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250" h="517525">
                <a:moveTo>
                  <a:pt x="86255" y="0"/>
                </a:moveTo>
                <a:lnTo>
                  <a:pt x="1913994" y="0"/>
                </a:lnTo>
                <a:cubicBezTo>
                  <a:pt x="1961631" y="0"/>
                  <a:pt x="2000249" y="38618"/>
                  <a:pt x="2000249" y="86255"/>
                </a:cubicBezTo>
                <a:lnTo>
                  <a:pt x="2000250" y="517525"/>
                </a:lnTo>
                <a:lnTo>
                  <a:pt x="0" y="517525"/>
                </a:lnTo>
                <a:lnTo>
                  <a:pt x="0" y="86255"/>
                </a:lnTo>
                <a:cubicBezTo>
                  <a:pt x="0" y="38618"/>
                  <a:pt x="38618" y="0"/>
                  <a:pt x="86255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DDEFE"/>
                    </a:gs>
                    <a:gs pos="35001">
                      <a:srgbClr val="DBE7FE"/>
                    </a:gs>
                    <a:gs pos="100000">
                      <a:srgbClr val="F0F5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48431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6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6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6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6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6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6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6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05" grpId="0" animBg="1"/>
      <p:bldP spid="66606" grpId="0" animBg="1"/>
      <p:bldP spid="66607" grpId="0" animBg="1"/>
      <p:bldP spid="66608" grpId="0" animBg="1"/>
      <p:bldP spid="66609" grpId="0" animBg="1"/>
      <p:bldP spid="66610" grpId="0" animBg="1"/>
      <p:bldP spid="66611" grpId="0" animBg="1"/>
      <p:bldP spid="66612" grpId="0" animBg="1"/>
      <p:bldP spid="66613" grpId="0" animBg="1"/>
      <p:bldP spid="66614" grpId="0" animBg="1"/>
      <p:bldP spid="666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pic>
        <p:nvPicPr>
          <p:cNvPr id="16387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1557338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dirty="0"/>
          </a:p>
        </p:txBody>
      </p:sp>
      <p:sp>
        <p:nvSpPr>
          <p:cNvPr id="16389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390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708275"/>
            <a:ext cx="292417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8"/>
          <p:cNvSpPr>
            <a:spLocks noChangeArrowheads="1"/>
          </p:cNvSpPr>
          <p:nvPr/>
        </p:nvSpPr>
        <p:spPr bwMode="auto">
          <a:xfrm>
            <a:off x="1403350" y="1668463"/>
            <a:ext cx="19621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认识七巧板</a:t>
            </a:r>
            <a:endParaRPr lang="zh-CN" altLang="en-US" sz="2800" dirty="0"/>
          </a:p>
        </p:txBody>
      </p:sp>
      <p:sp>
        <p:nvSpPr>
          <p:cNvPr id="16392" name="Text Box 9"/>
          <p:cNvSpPr>
            <a:spLocks noChangeArrowheads="1"/>
          </p:cNvSpPr>
          <p:nvPr/>
        </p:nvSpPr>
        <p:spPr bwMode="auto">
          <a:xfrm>
            <a:off x="3995738" y="1700213"/>
            <a:ext cx="4608512" cy="414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七巧板因为由七块图板组成而得名，它是我国人民创造的一种智力玩具。外国人称它为“唐图”。</a:t>
            </a:r>
            <a:endParaRPr lang="zh-CN" altLang="en-US" sz="2800" dirty="0">
              <a:solidFill>
                <a:srgbClr val="000000"/>
              </a:solidFill>
              <a:ea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七巧板”巧“就巧在用这样简单的七块图板可以拼成动物、人物、建筑、车辆等各种开关各异的图案，千变万化，非常有趣。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dirty="0"/>
          </a:p>
        </p:txBody>
      </p:sp>
      <p:sp>
        <p:nvSpPr>
          <p:cNvPr id="17412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7413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1188" y="2060575"/>
            <a:ext cx="136207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AutoShape 7"/>
          <p:cNvSpPr>
            <a:spLocks noChangeArrowheads="1"/>
          </p:cNvSpPr>
          <p:nvPr/>
        </p:nvSpPr>
        <p:spPr bwMode="auto">
          <a:xfrm>
            <a:off x="2484438" y="1557338"/>
            <a:ext cx="3959225" cy="1366837"/>
          </a:xfrm>
          <a:prstGeom prst="cloudCallout">
            <a:avLst>
              <a:gd name="adj1" fmla="val -60819"/>
              <a:gd name="adj2" fmla="val 3490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</a:rPr>
              <a:t>用七巧板可以拼成我们学过的图形。</a:t>
            </a:r>
            <a:endParaRPr lang="zh-CN" altLang="en-US" sz="2800" dirty="0"/>
          </a:p>
        </p:txBody>
      </p:sp>
      <p:pic>
        <p:nvPicPr>
          <p:cNvPr id="17415" name="Picture 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550" y="3284538"/>
            <a:ext cx="6743700" cy="279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105157" y="4646613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18436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7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1700213"/>
            <a:ext cx="790575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Text Box 7"/>
          <p:cNvSpPr>
            <a:spLocks noChangeArrowheads="1"/>
          </p:cNvSpPr>
          <p:nvPr/>
        </p:nvSpPr>
        <p:spPr bwMode="auto">
          <a:xfrm>
            <a:off x="1547813" y="1773238"/>
            <a:ext cx="23177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用七巧板拼图</a:t>
            </a:r>
            <a:endParaRPr lang="zh-CN" altLang="en-US" sz="2800"/>
          </a:p>
        </p:txBody>
      </p:sp>
      <p:sp>
        <p:nvSpPr>
          <p:cNvPr id="18439" name="Text Box 8"/>
          <p:cNvSpPr>
            <a:spLocks noChangeArrowheads="1"/>
          </p:cNvSpPr>
          <p:nvPr/>
        </p:nvSpPr>
        <p:spPr bwMode="auto">
          <a:xfrm>
            <a:off x="1370013" y="2478087"/>
            <a:ext cx="2673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照样子拼一拼。</a:t>
            </a:r>
            <a:endParaRPr lang="zh-CN" altLang="en-US" sz="2800" dirty="0"/>
          </a:p>
        </p:txBody>
      </p:sp>
      <p:pic>
        <p:nvPicPr>
          <p:cNvPr id="21512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4213" y="3357563"/>
            <a:ext cx="3770312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2997200"/>
            <a:ext cx="29718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19460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1" name="Text Box 6"/>
          <p:cNvSpPr>
            <a:spLocks noChangeArrowheads="1"/>
          </p:cNvSpPr>
          <p:nvPr/>
        </p:nvSpPr>
        <p:spPr bwMode="auto">
          <a:xfrm>
            <a:off x="468313" y="1412875"/>
            <a:ext cx="77406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）先说说像什么，再动手拼一拼</a:t>
            </a:r>
            <a:endParaRPr lang="zh-CN" altLang="en-US" sz="2800" dirty="0"/>
          </a:p>
        </p:txBody>
      </p:sp>
      <p:pic>
        <p:nvPicPr>
          <p:cNvPr id="22534" name="Picture 7"/>
          <p:cNvPicPr>
            <a:picLocks noChangeAspect="1" noChangeArrowheads="1"/>
          </p:cNvPicPr>
          <p:nvPr/>
        </p:nvPicPr>
        <p:blipFill>
          <a:blip r:embed="rId1" cstate="email"/>
          <a:srcRect t="691"/>
          <a:stretch>
            <a:fillRect/>
          </a:stretch>
        </p:blipFill>
        <p:spPr bwMode="auto">
          <a:xfrm>
            <a:off x="1042988" y="1946275"/>
            <a:ext cx="6908800" cy="423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易错提醒</a:t>
            </a:r>
            <a:endParaRPr lang="zh-CN" altLang="en-US" sz="2800" dirty="0"/>
          </a:p>
        </p:txBody>
      </p:sp>
      <p:sp>
        <p:nvSpPr>
          <p:cNvPr id="20484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Rectangle 4"/>
          <p:cNvSpPr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判断：</a:t>
            </a:r>
            <a:endParaRPr lang="zh-CN" altLang="en-US" sz="32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          是一个四边形。（      ）</a:t>
            </a:r>
            <a:endParaRPr lang="zh-CN" altLang="en-US" sz="32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32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四边形的四条边都是直的。（      ）</a:t>
            </a:r>
            <a:endParaRPr lang="zh-CN" altLang="en-US" sz="32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32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正方形是四边形。（      ）</a:t>
            </a:r>
            <a:endParaRPr lang="zh-CN" altLang="en-US" sz="32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32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 dirty="0"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            </a:t>
            </a: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是一个四边形。（       ）</a:t>
            </a:r>
            <a:endParaRPr lang="zh-CN" altLang="en-US" sz="2800" dirty="0"/>
          </a:p>
        </p:txBody>
      </p:sp>
      <p:grpSp>
        <p:nvGrpSpPr>
          <p:cNvPr id="20486" name="Group 5"/>
          <p:cNvGrpSpPr/>
          <p:nvPr/>
        </p:nvGrpSpPr>
        <p:grpSpPr bwMode="auto">
          <a:xfrm>
            <a:off x="755650" y="2133600"/>
            <a:ext cx="1295400" cy="504825"/>
            <a:chOff x="0" y="0"/>
            <a:chExt cx="816" cy="318"/>
          </a:xfrm>
        </p:grpSpPr>
        <p:sp>
          <p:nvSpPr>
            <p:cNvPr id="20487" name="Line 6"/>
            <p:cNvSpPr>
              <a:spLocks noChangeShapeType="1"/>
            </p:cNvSpPr>
            <p:nvPr/>
          </p:nvSpPr>
          <p:spPr bwMode="auto">
            <a:xfrm>
              <a:off x="91" y="0"/>
              <a:ext cx="725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8" name="Line 7"/>
            <p:cNvSpPr>
              <a:spLocks noChangeShapeType="1"/>
            </p:cNvSpPr>
            <p:nvPr/>
          </p:nvSpPr>
          <p:spPr bwMode="auto">
            <a:xfrm flipH="1">
              <a:off x="499" y="0"/>
              <a:ext cx="317" cy="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9" name="Line 8"/>
            <p:cNvSpPr>
              <a:spLocks noChangeShapeType="1"/>
            </p:cNvSpPr>
            <p:nvPr/>
          </p:nvSpPr>
          <p:spPr bwMode="auto">
            <a:xfrm>
              <a:off x="136" y="317"/>
              <a:ext cx="363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0" name="Line 9"/>
            <p:cNvSpPr>
              <a:spLocks noChangeShapeType="1"/>
            </p:cNvSpPr>
            <p:nvPr/>
          </p:nvSpPr>
          <p:spPr bwMode="auto">
            <a:xfrm flipH="1" flipV="1">
              <a:off x="0" y="45"/>
              <a:ext cx="136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91" name="AutoShape 10"/>
          <p:cNvSpPr>
            <a:spLocks noChangeArrowheads="1"/>
          </p:cNvSpPr>
          <p:nvPr/>
        </p:nvSpPr>
        <p:spPr bwMode="auto">
          <a:xfrm>
            <a:off x="971550" y="5300663"/>
            <a:ext cx="1152525" cy="720725"/>
          </a:xfrm>
          <a:prstGeom prst="flowChartPunchedCard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0492" name="Text Box 11"/>
          <p:cNvSpPr>
            <a:spLocks noChangeArrowheads="1"/>
          </p:cNvSpPr>
          <p:nvPr/>
        </p:nvSpPr>
        <p:spPr bwMode="auto">
          <a:xfrm>
            <a:off x="5003800" y="1773238"/>
            <a:ext cx="79216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×</a:t>
            </a:r>
            <a:endParaRPr lang="zh-CN" altLang="en-US" sz="2800"/>
          </a:p>
        </p:txBody>
      </p:sp>
      <p:sp>
        <p:nvSpPr>
          <p:cNvPr id="20493" name="Text Box 12"/>
          <p:cNvSpPr>
            <a:spLocks noChangeArrowheads="1"/>
          </p:cNvSpPr>
          <p:nvPr/>
        </p:nvSpPr>
        <p:spPr bwMode="auto">
          <a:xfrm>
            <a:off x="5795963" y="2997200"/>
            <a:ext cx="6477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√</a:t>
            </a:r>
            <a:endParaRPr lang="zh-CN" altLang="en-US" sz="2800"/>
          </a:p>
        </p:txBody>
      </p:sp>
      <p:sp>
        <p:nvSpPr>
          <p:cNvPr id="20494" name="Text Box 13"/>
          <p:cNvSpPr>
            <a:spLocks noChangeArrowheads="1"/>
          </p:cNvSpPr>
          <p:nvPr/>
        </p:nvSpPr>
        <p:spPr bwMode="auto">
          <a:xfrm>
            <a:off x="4427538" y="4149725"/>
            <a:ext cx="5048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√</a:t>
            </a:r>
            <a:endParaRPr lang="zh-CN" altLang="en-US" sz="2800"/>
          </a:p>
        </p:txBody>
      </p:sp>
      <p:sp>
        <p:nvSpPr>
          <p:cNvPr id="20495" name="Text Box 14"/>
          <p:cNvSpPr>
            <a:spLocks noChangeArrowheads="1"/>
          </p:cNvSpPr>
          <p:nvPr/>
        </p:nvSpPr>
        <p:spPr bwMode="auto">
          <a:xfrm>
            <a:off x="5364163" y="5157788"/>
            <a:ext cx="576262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×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2" grpId="0" bldLvl="0"/>
      <p:bldP spid="20493" grpId="0" bldLvl="0"/>
      <p:bldP spid="20494" grpId="0" bldLvl="0"/>
      <p:bldP spid="20495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9" name="Rectangle 6"/>
          <p:cNvSpPr>
            <a:spLocks noChangeArrowheads="1"/>
          </p:cNvSpPr>
          <p:nvPr/>
        </p:nvSpPr>
        <p:spPr bwMode="auto">
          <a:xfrm>
            <a:off x="1042988" y="2708275"/>
            <a:ext cx="7086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观察下面各图，是四边形的在（ ）里打</a:t>
            </a:r>
            <a:r>
              <a:rPr lang="zh-CN" altLang="en-US" sz="3200" dirty="0">
                <a:solidFill>
                  <a:srgbClr val="000000"/>
                </a:solidFill>
                <a:latin typeface="Calibri" panose="020F0502020204030204" pitchFamily="34" charset="0"/>
                <a:ea typeface="华文新魏" pitchFamily="2" charset="-122"/>
                <a:sym typeface="Calibri" panose="020F0502020204030204" pitchFamily="34" charset="0"/>
              </a:rPr>
              <a:t>“</a:t>
            </a: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√</a:t>
            </a:r>
            <a:r>
              <a:rPr lang="zh-CN" altLang="en-US" sz="3200" dirty="0">
                <a:solidFill>
                  <a:srgbClr val="000000"/>
                </a:solidFill>
                <a:latin typeface="Calibri" panose="020F0502020204030204" pitchFamily="34" charset="0"/>
                <a:ea typeface="华文新魏" pitchFamily="2" charset="-122"/>
                <a:sym typeface="Calibri" panose="020F0502020204030204" pitchFamily="34" charset="0"/>
              </a:rPr>
              <a:t>”</a:t>
            </a: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，不是四边形的在（ ）里打</a:t>
            </a:r>
            <a:r>
              <a:rPr lang="zh-CN" altLang="en-US" sz="3200" dirty="0">
                <a:solidFill>
                  <a:srgbClr val="000000"/>
                </a:solidFill>
                <a:latin typeface="Calibri" panose="020F0502020204030204" pitchFamily="34" charset="0"/>
                <a:ea typeface="华文新魏" pitchFamily="2" charset="-122"/>
                <a:sym typeface="Calibri" panose="020F0502020204030204" pitchFamily="34" charset="0"/>
              </a:rPr>
              <a:t>“</a:t>
            </a:r>
            <a:r>
              <a:rPr lang="en-US" altLang="zh-CN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×</a:t>
            </a:r>
            <a:r>
              <a:rPr lang="en-US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华文新魏" pitchFamily="2" charset="-122"/>
                <a:sym typeface="Calibri" panose="020F0502020204030204" pitchFamily="34" charset="0"/>
              </a:rPr>
              <a:t>”</a:t>
            </a:r>
            <a:r>
              <a:rPr lang="zh-CN" altLang="en-US" sz="3200" dirty="0">
                <a:solidFill>
                  <a:srgbClr val="0033CC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。</a:t>
            </a:r>
            <a:endParaRPr lang="zh-CN" altLang="en-US" sz="2800" dirty="0"/>
          </a:p>
        </p:txBody>
      </p:sp>
      <p:sp>
        <p:nvSpPr>
          <p:cNvPr id="21510" name="Rectangle 7"/>
          <p:cNvSpPr>
            <a:spLocks noChangeArrowheads="1"/>
          </p:cNvSpPr>
          <p:nvPr/>
        </p:nvSpPr>
        <p:spPr bwMode="auto">
          <a:xfrm>
            <a:off x="895350" y="4146550"/>
            <a:ext cx="144145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1511" name="AutoShape 8"/>
          <p:cNvSpPr>
            <a:spLocks noChangeArrowheads="1"/>
          </p:cNvSpPr>
          <p:nvPr/>
        </p:nvSpPr>
        <p:spPr bwMode="auto">
          <a:xfrm>
            <a:off x="3132138" y="4043363"/>
            <a:ext cx="936625" cy="1008062"/>
          </a:xfrm>
          <a:prstGeom prst="flowChartDelay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1512" name="AutoShape 9"/>
          <p:cNvSpPr>
            <a:spLocks noChangeArrowheads="1"/>
          </p:cNvSpPr>
          <p:nvPr/>
        </p:nvSpPr>
        <p:spPr bwMode="auto">
          <a:xfrm>
            <a:off x="4645025" y="3898900"/>
            <a:ext cx="792163" cy="1295400"/>
          </a:xfrm>
          <a:prstGeom prst="diamond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21513" name="Group 10"/>
          <p:cNvGrpSpPr/>
          <p:nvPr/>
        </p:nvGrpSpPr>
        <p:grpSpPr bwMode="auto">
          <a:xfrm>
            <a:off x="6156325" y="4114800"/>
            <a:ext cx="1082675" cy="936625"/>
            <a:chOff x="0" y="0"/>
            <a:chExt cx="681" cy="590"/>
          </a:xfrm>
        </p:grpSpPr>
        <p:sp>
          <p:nvSpPr>
            <p:cNvPr id="21514" name="Line 11"/>
            <p:cNvSpPr>
              <a:spLocks noChangeShapeType="1"/>
            </p:cNvSpPr>
            <p:nvPr/>
          </p:nvSpPr>
          <p:spPr bwMode="auto">
            <a:xfrm>
              <a:off x="91" y="590"/>
              <a:ext cx="59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5" name="Line 12"/>
            <p:cNvSpPr>
              <a:spLocks noChangeShapeType="1"/>
            </p:cNvSpPr>
            <p:nvPr/>
          </p:nvSpPr>
          <p:spPr bwMode="auto">
            <a:xfrm flipV="1">
              <a:off x="681" y="0"/>
              <a:ext cx="1" cy="59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6" name="Line 13"/>
            <p:cNvSpPr>
              <a:spLocks noChangeShapeType="1"/>
            </p:cNvSpPr>
            <p:nvPr/>
          </p:nvSpPr>
          <p:spPr bwMode="auto">
            <a:xfrm flipH="1">
              <a:off x="0" y="0"/>
              <a:ext cx="68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7" name="Line 14"/>
            <p:cNvSpPr>
              <a:spLocks noChangeShapeType="1"/>
            </p:cNvSpPr>
            <p:nvPr/>
          </p:nvSpPr>
          <p:spPr bwMode="auto">
            <a:xfrm>
              <a:off x="0" y="0"/>
              <a:ext cx="1" cy="49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18" name="Text Box 15"/>
          <p:cNvSpPr>
            <a:spLocks noChangeArrowheads="1"/>
          </p:cNvSpPr>
          <p:nvPr/>
        </p:nvSpPr>
        <p:spPr bwMode="auto">
          <a:xfrm>
            <a:off x="838200" y="5368925"/>
            <a:ext cx="990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√</a:t>
            </a:r>
            <a:endParaRPr lang="zh-CN" altLang="en-US" sz="2800"/>
          </a:p>
        </p:txBody>
      </p:sp>
      <p:sp>
        <p:nvSpPr>
          <p:cNvPr id="21519" name="Text Box 16"/>
          <p:cNvSpPr>
            <a:spLocks noChangeArrowheads="1"/>
          </p:cNvSpPr>
          <p:nvPr/>
        </p:nvSpPr>
        <p:spPr bwMode="auto">
          <a:xfrm>
            <a:off x="4572000" y="5445125"/>
            <a:ext cx="1079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√ </a:t>
            </a:r>
            <a:endParaRPr lang="zh-CN" altLang="en-US" sz="2800"/>
          </a:p>
        </p:txBody>
      </p:sp>
      <p:sp>
        <p:nvSpPr>
          <p:cNvPr id="21520" name="Text Box 17"/>
          <p:cNvSpPr>
            <a:spLocks noChangeArrowheads="1"/>
          </p:cNvSpPr>
          <p:nvPr/>
        </p:nvSpPr>
        <p:spPr bwMode="auto">
          <a:xfrm>
            <a:off x="2971800" y="5368925"/>
            <a:ext cx="1079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×</a:t>
            </a:r>
            <a:endParaRPr lang="zh-CN" altLang="en-US" sz="2800"/>
          </a:p>
        </p:txBody>
      </p:sp>
      <p:sp>
        <p:nvSpPr>
          <p:cNvPr id="21521" name="Text Box 18"/>
          <p:cNvSpPr>
            <a:spLocks noChangeArrowheads="1"/>
          </p:cNvSpPr>
          <p:nvPr/>
        </p:nvSpPr>
        <p:spPr bwMode="auto">
          <a:xfrm>
            <a:off x="6096000" y="5445125"/>
            <a:ext cx="1079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×</a:t>
            </a:r>
            <a:endParaRPr lang="zh-CN" altLang="en-US" sz="2800"/>
          </a:p>
        </p:txBody>
      </p:sp>
      <p:sp>
        <p:nvSpPr>
          <p:cNvPr id="21522" name="Text Box 19"/>
          <p:cNvSpPr>
            <a:spLocks noChangeArrowheads="1"/>
          </p:cNvSpPr>
          <p:nvPr/>
        </p:nvSpPr>
        <p:spPr bwMode="auto">
          <a:xfrm>
            <a:off x="790575" y="5483225"/>
            <a:ext cx="10302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 ）</a:t>
            </a:r>
            <a:endParaRPr lang="zh-CN" altLang="en-US" sz="2800"/>
          </a:p>
        </p:txBody>
      </p:sp>
      <p:sp>
        <p:nvSpPr>
          <p:cNvPr id="21523" name="Text Box 20"/>
          <p:cNvSpPr>
            <a:spLocks noChangeArrowheads="1"/>
          </p:cNvSpPr>
          <p:nvPr/>
        </p:nvSpPr>
        <p:spPr bwMode="auto">
          <a:xfrm>
            <a:off x="3065463" y="5483225"/>
            <a:ext cx="9747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）</a:t>
            </a:r>
            <a:endParaRPr lang="zh-CN" altLang="en-US" sz="2800"/>
          </a:p>
        </p:txBody>
      </p:sp>
      <p:sp>
        <p:nvSpPr>
          <p:cNvPr id="21524" name="Text Box 21"/>
          <p:cNvSpPr>
            <a:spLocks noChangeArrowheads="1"/>
          </p:cNvSpPr>
          <p:nvPr/>
        </p:nvSpPr>
        <p:spPr bwMode="auto">
          <a:xfrm>
            <a:off x="4576763" y="5556250"/>
            <a:ext cx="10302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 ）</a:t>
            </a:r>
            <a:endParaRPr lang="zh-CN" altLang="en-US" sz="2800"/>
          </a:p>
        </p:txBody>
      </p:sp>
      <p:sp>
        <p:nvSpPr>
          <p:cNvPr id="21525" name="Text Box 22"/>
          <p:cNvSpPr>
            <a:spLocks noChangeArrowheads="1"/>
          </p:cNvSpPr>
          <p:nvPr/>
        </p:nvSpPr>
        <p:spPr bwMode="auto">
          <a:xfrm>
            <a:off x="6161088" y="5627688"/>
            <a:ext cx="9747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）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8" grpId="0" bldLvl="0"/>
      <p:bldP spid="21519" grpId="0" bldLvl="0"/>
      <p:bldP spid="21520" grpId="0" bldLvl="0"/>
      <p:bldP spid="21521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dirty="0"/>
          </a:p>
        </p:txBody>
      </p:sp>
      <p:sp>
        <p:nvSpPr>
          <p:cNvPr id="22532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3" name="Rectangle 26"/>
          <p:cNvSpPr>
            <a:spLocks noChangeArrowheads="1"/>
          </p:cNvSpPr>
          <p:nvPr/>
        </p:nvSpPr>
        <p:spPr bwMode="auto">
          <a:xfrm>
            <a:off x="1081087" y="774702"/>
            <a:ext cx="8074026" cy="108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Calibri" panose="020F0502020204030204" pitchFamily="34" charset="0"/>
                <a:ea typeface="华文新魏" pitchFamily="2" charset="-122"/>
                <a:sym typeface="Calibri" panose="020F0502020204030204" pitchFamily="34" charset="0"/>
              </a:rPr>
              <a:t>将下面的图形分分类．</a:t>
            </a:r>
            <a:endParaRPr lang="zh-CN" altLang="en-US" sz="2800" dirty="0"/>
          </a:p>
        </p:txBody>
      </p:sp>
      <p:sp>
        <p:nvSpPr>
          <p:cNvPr id="22534" name="Rectangle 27"/>
          <p:cNvSpPr>
            <a:spLocks noChangeArrowheads="1"/>
          </p:cNvSpPr>
          <p:nvPr/>
        </p:nvSpPr>
        <p:spPr bwMode="auto">
          <a:xfrm>
            <a:off x="590550" y="2959100"/>
            <a:ext cx="6408738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方法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1:    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按有没有直角分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               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{       }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有直角 ；  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{       }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没有直角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方法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2:    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按对边相等</a:t>
            </a:r>
            <a:endParaRPr lang="zh-CN" altLang="en-US" sz="28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{              }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对边相等；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{   }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对边不相等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           方法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3:    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按对边相等的情况</a:t>
            </a:r>
            <a:endParaRPr lang="zh-CN" altLang="en-US" sz="28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                 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{      }          {    }       {   }</a:t>
            </a:r>
            <a:endParaRPr lang="zh-CN" altLang="en-US" sz="2800" dirty="0"/>
          </a:p>
        </p:txBody>
      </p:sp>
      <p:sp>
        <p:nvSpPr>
          <p:cNvPr id="22535" name="AutoShape 28"/>
          <p:cNvSpPr>
            <a:spLocks noChangeArrowheads="1"/>
          </p:cNvSpPr>
          <p:nvPr/>
        </p:nvSpPr>
        <p:spPr bwMode="auto">
          <a:xfrm rot="1943915">
            <a:off x="1835150" y="1916113"/>
            <a:ext cx="792163" cy="504825"/>
          </a:xfrm>
          <a:prstGeom prst="parallelogram">
            <a:avLst>
              <a:gd name="adj" fmla="val 3920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000000"/>
                </a:solidFill>
                <a:latin typeface="Times New Roman" panose="02020603050405020304" pitchFamily="18" charset="0"/>
                <a:ea typeface="华文新魏" pitchFamily="2" charset="-122"/>
                <a:sym typeface="Times New Roman" panose="02020603050405020304" pitchFamily="18" charset="0"/>
              </a:rPr>
              <a:t>⒉</a:t>
            </a:r>
            <a:endParaRPr lang="zh-CN" altLang="en-US" sz="2800"/>
          </a:p>
        </p:txBody>
      </p:sp>
      <p:sp>
        <p:nvSpPr>
          <p:cNvPr id="22536" name="Rectangle 29"/>
          <p:cNvSpPr>
            <a:spLocks noChangeArrowheads="1"/>
          </p:cNvSpPr>
          <p:nvPr/>
        </p:nvSpPr>
        <p:spPr bwMode="auto">
          <a:xfrm>
            <a:off x="2843213" y="1700213"/>
            <a:ext cx="576262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000000"/>
                </a:solidFill>
                <a:latin typeface="Times New Roman" panose="02020603050405020304" pitchFamily="18" charset="0"/>
                <a:ea typeface="华文新魏" pitchFamily="2" charset="-122"/>
                <a:sym typeface="Times New Roman" panose="02020603050405020304" pitchFamily="18" charset="0"/>
              </a:rPr>
              <a:t>⒊</a:t>
            </a:r>
            <a:endParaRPr lang="zh-CN" altLang="en-US" sz="2800"/>
          </a:p>
        </p:txBody>
      </p:sp>
      <p:sp>
        <p:nvSpPr>
          <p:cNvPr id="22537" name="AutoShape 31"/>
          <p:cNvSpPr>
            <a:spLocks noChangeArrowheads="1"/>
          </p:cNvSpPr>
          <p:nvPr/>
        </p:nvSpPr>
        <p:spPr bwMode="auto">
          <a:xfrm>
            <a:off x="6227763" y="1916113"/>
            <a:ext cx="1439862" cy="433387"/>
          </a:xfrm>
          <a:prstGeom prst="parallelogram">
            <a:avLst>
              <a:gd name="adj" fmla="val 8301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华文新魏" pitchFamily="2" charset="-122"/>
                <a:sym typeface="Times New Roman" panose="02020603050405020304" pitchFamily="18" charset="0"/>
              </a:rPr>
              <a:t>⒍</a:t>
            </a:r>
            <a:endParaRPr lang="zh-CN" altLang="en-US" sz="2800" dirty="0"/>
          </a:p>
        </p:txBody>
      </p:sp>
      <p:sp>
        <p:nvSpPr>
          <p:cNvPr id="22538" name="Rectangle 32"/>
          <p:cNvSpPr>
            <a:spLocks noChangeArrowheads="1"/>
          </p:cNvSpPr>
          <p:nvPr/>
        </p:nvSpPr>
        <p:spPr bwMode="auto">
          <a:xfrm>
            <a:off x="250825" y="1916113"/>
            <a:ext cx="1439863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000000"/>
                </a:solidFill>
                <a:latin typeface="Times New Roman" panose="02020603050405020304" pitchFamily="18" charset="0"/>
                <a:ea typeface="华文新魏" pitchFamily="2" charset="-122"/>
                <a:sym typeface="Times New Roman" panose="02020603050405020304" pitchFamily="18" charset="0"/>
              </a:rPr>
              <a:t>⒈</a:t>
            </a:r>
            <a:endParaRPr lang="zh-CN" altLang="en-US" sz="2800"/>
          </a:p>
        </p:txBody>
      </p:sp>
      <p:sp>
        <p:nvSpPr>
          <p:cNvPr id="22539" name="Rectangle 33"/>
          <p:cNvSpPr>
            <a:spLocks noChangeArrowheads="1"/>
          </p:cNvSpPr>
          <p:nvPr/>
        </p:nvSpPr>
        <p:spPr bwMode="auto">
          <a:xfrm>
            <a:off x="3995738" y="2133600"/>
            <a:ext cx="7207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000000"/>
                </a:solidFill>
                <a:latin typeface="Times New Roman" panose="02020603050405020304" pitchFamily="18" charset="0"/>
                <a:ea typeface="华文新魏" pitchFamily="2" charset="-122"/>
                <a:sym typeface="Times New Roman" panose="02020603050405020304" pitchFamily="18" charset="0"/>
              </a:rPr>
              <a:t>⒋</a:t>
            </a:r>
            <a:endParaRPr lang="zh-CN" altLang="en-US" sz="2800"/>
          </a:p>
        </p:txBody>
      </p:sp>
      <p:sp>
        <p:nvSpPr>
          <p:cNvPr id="22540" name="Rectangle 34"/>
          <p:cNvSpPr>
            <a:spLocks noChangeArrowheads="1"/>
          </p:cNvSpPr>
          <p:nvPr/>
        </p:nvSpPr>
        <p:spPr bwMode="auto">
          <a:xfrm>
            <a:off x="250825" y="1916113"/>
            <a:ext cx="1439863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华文新魏" pitchFamily="2" charset="-122"/>
                <a:sym typeface="Times New Roman" panose="02020603050405020304" pitchFamily="18" charset="0"/>
              </a:rPr>
              <a:t>⒈</a:t>
            </a:r>
            <a:endParaRPr lang="zh-CN" altLang="en-US" sz="2800" dirty="0"/>
          </a:p>
        </p:txBody>
      </p:sp>
      <p:sp>
        <p:nvSpPr>
          <p:cNvPr id="22541" name="AutoShape 37"/>
          <p:cNvSpPr>
            <a:spLocks noChangeArrowheads="1"/>
          </p:cNvSpPr>
          <p:nvPr/>
        </p:nvSpPr>
        <p:spPr bwMode="auto">
          <a:xfrm rot="10656989">
            <a:off x="4859338" y="2058988"/>
            <a:ext cx="1152525" cy="1008062"/>
          </a:xfrm>
          <a:custGeom>
            <a:avLst/>
            <a:gdLst>
              <a:gd name="T0" fmla="*/ 53808985 w 21600"/>
              <a:gd name="T1" fmla="*/ 23522891 h 21600"/>
              <a:gd name="T2" fmla="*/ 30748035 w 21600"/>
              <a:gd name="T3" fmla="*/ 47045781 h 21600"/>
              <a:gd name="T4" fmla="*/ 7687022 w 21600"/>
              <a:gd name="T5" fmla="*/ 23522891 h 21600"/>
              <a:gd name="T6" fmla="*/ 30748035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000000"/>
                </a:solidFill>
                <a:latin typeface="Times New Roman" panose="02020603050405020304" pitchFamily="18" charset="0"/>
                <a:ea typeface="华文新魏" pitchFamily="2" charset="-122"/>
                <a:sym typeface="Times New Roman" panose="02020603050405020304" pitchFamily="18" charset="0"/>
              </a:rPr>
              <a:t>⒌</a:t>
            </a:r>
            <a:endParaRPr lang="zh-CN" altLang="en-US" sz="2800"/>
          </a:p>
        </p:txBody>
      </p:sp>
      <p:sp>
        <p:nvSpPr>
          <p:cNvPr id="22542" name="Text Box 39"/>
          <p:cNvSpPr>
            <a:spLocks noChangeArrowheads="1"/>
          </p:cNvSpPr>
          <p:nvPr/>
        </p:nvSpPr>
        <p:spPr bwMode="auto">
          <a:xfrm>
            <a:off x="612775" y="3873500"/>
            <a:ext cx="936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1,3,4</a:t>
            </a:r>
            <a:endParaRPr lang="zh-CN" altLang="en-US" sz="2800"/>
          </a:p>
        </p:txBody>
      </p:sp>
      <p:sp>
        <p:nvSpPr>
          <p:cNvPr id="22543" name="Text Box 40"/>
          <p:cNvSpPr>
            <a:spLocks noChangeArrowheads="1"/>
          </p:cNvSpPr>
          <p:nvPr/>
        </p:nvSpPr>
        <p:spPr bwMode="auto">
          <a:xfrm>
            <a:off x="3190875" y="3873500"/>
            <a:ext cx="936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2,5,6</a:t>
            </a:r>
            <a:endParaRPr lang="zh-CN" altLang="en-US" sz="2800" dirty="0"/>
          </a:p>
        </p:txBody>
      </p:sp>
      <p:sp>
        <p:nvSpPr>
          <p:cNvPr id="22544" name="Text Box 41"/>
          <p:cNvSpPr>
            <a:spLocks noChangeArrowheads="1"/>
          </p:cNvSpPr>
          <p:nvPr/>
        </p:nvSpPr>
        <p:spPr bwMode="auto">
          <a:xfrm>
            <a:off x="539750" y="4824413"/>
            <a:ext cx="180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1,2,3,4,6</a:t>
            </a:r>
            <a:endParaRPr lang="zh-CN" altLang="en-US" sz="2800"/>
          </a:p>
        </p:txBody>
      </p:sp>
      <p:sp>
        <p:nvSpPr>
          <p:cNvPr id="22545" name="Text Box 42"/>
          <p:cNvSpPr>
            <a:spLocks noChangeArrowheads="1"/>
          </p:cNvSpPr>
          <p:nvPr/>
        </p:nvSpPr>
        <p:spPr bwMode="auto">
          <a:xfrm>
            <a:off x="3851275" y="4824413"/>
            <a:ext cx="647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5</a:t>
            </a:r>
            <a:endParaRPr lang="zh-CN" altLang="en-US" sz="2800"/>
          </a:p>
        </p:txBody>
      </p:sp>
      <p:sp>
        <p:nvSpPr>
          <p:cNvPr id="22546" name="Text Box 43"/>
          <p:cNvSpPr>
            <a:spLocks noChangeArrowheads="1"/>
          </p:cNvSpPr>
          <p:nvPr/>
        </p:nvSpPr>
        <p:spPr bwMode="auto">
          <a:xfrm>
            <a:off x="2166938" y="5759450"/>
            <a:ext cx="86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1,3,6</a:t>
            </a:r>
            <a:endParaRPr lang="zh-CN" altLang="en-US" sz="2800"/>
          </a:p>
        </p:txBody>
      </p:sp>
      <p:sp>
        <p:nvSpPr>
          <p:cNvPr id="22547" name="Text Box 44"/>
          <p:cNvSpPr>
            <a:spLocks noChangeArrowheads="1"/>
          </p:cNvSpPr>
          <p:nvPr/>
        </p:nvSpPr>
        <p:spPr bwMode="auto">
          <a:xfrm>
            <a:off x="3708400" y="5759450"/>
            <a:ext cx="9350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2,4</a:t>
            </a:r>
            <a:endParaRPr lang="zh-CN" altLang="en-US" sz="2800"/>
          </a:p>
        </p:txBody>
      </p:sp>
      <p:sp>
        <p:nvSpPr>
          <p:cNvPr id="22548" name="Text Box 45"/>
          <p:cNvSpPr>
            <a:spLocks noChangeArrowheads="1"/>
          </p:cNvSpPr>
          <p:nvPr/>
        </p:nvSpPr>
        <p:spPr bwMode="auto">
          <a:xfrm>
            <a:off x="4932363" y="5688013"/>
            <a:ext cx="7921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5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2" grpId="0" bldLvl="0"/>
      <p:bldP spid="22543" grpId="0" bldLvl="0"/>
      <p:bldP spid="22544" grpId="0" bldLvl="0"/>
      <p:bldP spid="22545" grpId="0" bldLvl="0"/>
      <p:bldP spid="22546" grpId="0" bldLvl="0"/>
      <p:bldP spid="22547" grpId="0" bldLvl="0"/>
      <p:bldP spid="22548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3555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23556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7" name="Text Box 8"/>
          <p:cNvSpPr>
            <a:spLocks noChangeArrowheads="1"/>
          </p:cNvSpPr>
          <p:nvPr/>
        </p:nvSpPr>
        <p:spPr bwMode="auto">
          <a:xfrm>
            <a:off x="755650" y="1916113"/>
            <a:ext cx="70564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下面哪个图形是平行四边形？把它选出来</a:t>
            </a:r>
            <a:endParaRPr lang="zh-CN" altLang="en-US" sz="2800"/>
          </a:p>
        </p:txBody>
      </p:sp>
      <p:pic>
        <p:nvPicPr>
          <p:cNvPr id="23558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2997200"/>
            <a:ext cx="81629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4"/>
          <p:cNvGrpSpPr/>
          <p:nvPr/>
        </p:nvGrpSpPr>
        <p:grpSpPr bwMode="auto">
          <a:xfrm>
            <a:off x="5003800" y="5229225"/>
            <a:ext cx="720725" cy="576263"/>
            <a:chOff x="0" y="0"/>
            <a:chExt cx="454" cy="363"/>
          </a:xfrm>
        </p:grpSpPr>
        <p:sp>
          <p:nvSpPr>
            <p:cNvPr id="23560" name="Line 12"/>
            <p:cNvSpPr>
              <a:spLocks noChangeShapeType="1"/>
            </p:cNvSpPr>
            <p:nvPr/>
          </p:nvSpPr>
          <p:spPr bwMode="auto">
            <a:xfrm>
              <a:off x="0" y="181"/>
              <a:ext cx="182" cy="18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1" name="Line 13"/>
            <p:cNvSpPr>
              <a:spLocks noChangeShapeType="1"/>
            </p:cNvSpPr>
            <p:nvPr/>
          </p:nvSpPr>
          <p:spPr bwMode="auto">
            <a:xfrm flipV="1">
              <a:off x="182" y="0"/>
              <a:ext cx="272" cy="36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15"/>
          <p:cNvGrpSpPr/>
          <p:nvPr/>
        </p:nvGrpSpPr>
        <p:grpSpPr bwMode="auto">
          <a:xfrm>
            <a:off x="7451725" y="4868863"/>
            <a:ext cx="720725" cy="576262"/>
            <a:chOff x="0" y="0"/>
            <a:chExt cx="454" cy="363"/>
          </a:xfrm>
        </p:grpSpPr>
        <p:sp>
          <p:nvSpPr>
            <p:cNvPr id="23563" name="Line 16"/>
            <p:cNvSpPr>
              <a:spLocks noChangeShapeType="1"/>
            </p:cNvSpPr>
            <p:nvPr/>
          </p:nvSpPr>
          <p:spPr bwMode="auto">
            <a:xfrm>
              <a:off x="0" y="181"/>
              <a:ext cx="182" cy="18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4" name="Line 17"/>
            <p:cNvSpPr>
              <a:spLocks noChangeShapeType="1"/>
            </p:cNvSpPr>
            <p:nvPr/>
          </p:nvSpPr>
          <p:spPr bwMode="auto">
            <a:xfrm flipV="1">
              <a:off x="182" y="0"/>
              <a:ext cx="272" cy="36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2ff8c27c-4f6b-415f-ae5e-39e7eaaeb14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2458</Words>
  <Application>WPS 演示</Application>
  <PresentationFormat>全屏显示(4:3)</PresentationFormat>
  <Paragraphs>215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MingLiU-ExtB</vt:lpstr>
      <vt:lpstr>华文楷体</vt:lpstr>
      <vt:lpstr>Candara</vt:lpstr>
      <vt:lpstr>华文新魏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7</cp:revision>
  <dcterms:created xsi:type="dcterms:W3CDTF">2017-01-21T06:37:00Z</dcterms:created>
  <dcterms:modified xsi:type="dcterms:W3CDTF">2023-02-02T03:11:23Z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62D74D38319448AFB90F379B2B4906DB</vt:lpwstr>
  </property>
  <property fmtid="{D5CDD505-2E9C-101B-9397-08002B2CF9AE}" pid="3" name="KSOProductBuildVer">
    <vt:lpwstr>2052-11.1.0.13703</vt:lpwstr>
  </property>
</Properties>
</file>