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7"/>
  </p:handoutMasterIdLst>
  <p:sldIdLst>
    <p:sldId id="280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3BEDB40-94F0-4D88-AD51-ACE3F349EB3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E53AE-44F1-44D6-95F4-0E86B06867C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D7995-99D7-4F47-99D3-BE9D1E3E3F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36E43-BB66-4654-A888-F27FD99193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6E43-BB66-4654-A888-F27FD99193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501367" y="2911872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0" y="1412776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3143250" y="2373213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19835" y="1507431"/>
            <a:ext cx="779732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第六单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</a:t>
            </a:r>
            <a:r>
              <a:rPr lang="zh-CN" altLang="en-US" sz="4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三位数加减三位数</a:t>
            </a:r>
            <a:endParaRPr lang="zh-CN" altLang="en-US" sz="44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79512" y="2911872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口 算 加 减 法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24580" name="Picture 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1484313"/>
            <a:ext cx="8001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 Box 22"/>
          <p:cNvSpPr>
            <a:spLocks noChangeArrowheads="1"/>
          </p:cNvSpPr>
          <p:nvPr/>
        </p:nvSpPr>
        <p:spPr bwMode="auto">
          <a:xfrm>
            <a:off x="2124075" y="1700213"/>
            <a:ext cx="1962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咪咪快餐店</a:t>
            </a:r>
            <a:endParaRPr lang="zh-CN" altLang="en-US" sz="2800"/>
          </a:p>
        </p:txBody>
      </p:sp>
      <p:pic>
        <p:nvPicPr>
          <p:cNvPr id="24582" name="Picture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2492375"/>
            <a:ext cx="6121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直线连接符 21"/>
          <p:cNvSpPr>
            <a:spLocks noChangeShapeType="1"/>
          </p:cNvSpPr>
          <p:nvPr/>
        </p:nvSpPr>
        <p:spPr bwMode="auto">
          <a:xfrm flipV="1">
            <a:off x="466725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15364" name="Picture 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8888" y="1628775"/>
            <a:ext cx="5472112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652963"/>
            <a:ext cx="62547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AutoShape 38"/>
          <p:cNvSpPr>
            <a:spLocks noChangeArrowheads="1"/>
          </p:cNvSpPr>
          <p:nvPr/>
        </p:nvSpPr>
        <p:spPr bwMode="auto">
          <a:xfrm>
            <a:off x="1187450" y="4508500"/>
            <a:ext cx="2376488" cy="792163"/>
          </a:xfrm>
          <a:prstGeom prst="cloudCallout">
            <a:avLst>
              <a:gd name="adj1" fmla="val -47597"/>
              <a:gd name="adj2" fmla="val 4238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第一天剩多少元？</a:t>
            </a:r>
            <a:endParaRPr lang="zh-CN" altLang="en-US" sz="2800"/>
          </a:p>
        </p:txBody>
      </p:sp>
      <p:sp>
        <p:nvSpPr>
          <p:cNvPr id="25607" name="Text Box 39"/>
          <p:cNvSpPr>
            <a:spLocks noChangeArrowheads="1"/>
          </p:cNvSpPr>
          <p:nvPr/>
        </p:nvSpPr>
        <p:spPr bwMode="auto">
          <a:xfrm>
            <a:off x="1258888" y="5734050"/>
            <a:ext cx="2865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200-100=100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/>
          </a:p>
        </p:txBody>
      </p:sp>
      <p:pic>
        <p:nvPicPr>
          <p:cNvPr id="25608" name="Picture 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4149725"/>
            <a:ext cx="690563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AutoShape 41"/>
          <p:cNvSpPr>
            <a:spLocks noChangeArrowheads="1"/>
          </p:cNvSpPr>
          <p:nvPr/>
        </p:nvSpPr>
        <p:spPr bwMode="auto">
          <a:xfrm>
            <a:off x="4716463" y="4365625"/>
            <a:ext cx="2376487" cy="792163"/>
          </a:xfrm>
          <a:prstGeom prst="cloudCallout">
            <a:avLst>
              <a:gd name="adj1" fmla="val 64292"/>
              <a:gd name="adj2" fmla="val 911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0000"/>
                </a:solidFill>
                <a:ea typeface="华文新魏" pitchFamily="2" charset="-122"/>
              </a:rPr>
              <a:t>两天一共收入多少元？</a:t>
            </a:r>
            <a:endParaRPr lang="zh-CN" altLang="en-US" sz="2800"/>
          </a:p>
        </p:txBody>
      </p:sp>
      <p:sp>
        <p:nvSpPr>
          <p:cNvPr id="25610" name="Text Box 42"/>
          <p:cNvSpPr>
            <a:spLocks noChangeArrowheads="1"/>
          </p:cNvSpPr>
          <p:nvPr/>
        </p:nvSpPr>
        <p:spPr bwMode="auto">
          <a:xfrm>
            <a:off x="4859338" y="5516563"/>
            <a:ext cx="3140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200+360=560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/>
          </a:p>
        </p:txBody>
      </p:sp>
      <p:sp>
        <p:nvSpPr>
          <p:cNvPr id="25611" name="直线连接符 21"/>
          <p:cNvSpPr>
            <a:spLocks noChangeShapeType="1"/>
          </p:cNvSpPr>
          <p:nvPr/>
        </p:nvSpPr>
        <p:spPr bwMode="auto">
          <a:xfrm flipV="1">
            <a:off x="466725" y="1484313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1484313"/>
            <a:ext cx="8286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8"/>
          <p:cNvSpPr>
            <a:spLocks noChangeArrowheads="1"/>
          </p:cNvSpPr>
          <p:nvPr/>
        </p:nvSpPr>
        <p:spPr bwMode="auto">
          <a:xfrm>
            <a:off x="1547813" y="1557338"/>
            <a:ext cx="3740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一共有多少棵苹果树？</a:t>
            </a:r>
            <a:endParaRPr lang="zh-CN" altLang="en-US" sz="2800"/>
          </a:p>
        </p:txBody>
      </p:sp>
      <p:pic>
        <p:nvPicPr>
          <p:cNvPr id="2663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2606675"/>
            <a:ext cx="6337300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Text Box 10"/>
          <p:cNvSpPr>
            <a:spLocks noChangeArrowheads="1"/>
          </p:cNvSpPr>
          <p:nvPr/>
        </p:nvSpPr>
        <p:spPr bwMode="auto">
          <a:xfrm>
            <a:off x="2124075" y="5157788"/>
            <a:ext cx="4124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150+80=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）棵</a:t>
            </a:r>
            <a:endParaRPr lang="zh-CN" alt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2508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179388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53" name="Picture 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916113"/>
            <a:ext cx="13335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AutoShape 31"/>
          <p:cNvSpPr>
            <a:spLocks noChangeArrowheads="1"/>
          </p:cNvSpPr>
          <p:nvPr/>
        </p:nvSpPr>
        <p:spPr bwMode="auto">
          <a:xfrm>
            <a:off x="1979613" y="1412875"/>
            <a:ext cx="3313112" cy="1368425"/>
          </a:xfrm>
          <a:prstGeom prst="cloudCallout">
            <a:avLst>
              <a:gd name="adj1" fmla="val -53157"/>
              <a:gd name="adj2" fmla="val 5185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个十加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个十得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23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个十，是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230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</a:t>
            </a:r>
            <a:endParaRPr lang="zh-CN" altLang="en-US" sz="2800"/>
          </a:p>
        </p:txBody>
      </p:sp>
      <p:sp>
        <p:nvSpPr>
          <p:cNvPr id="27655" name="Text Box 32"/>
          <p:cNvSpPr>
            <a:spLocks noChangeArrowheads="1"/>
          </p:cNvSpPr>
          <p:nvPr/>
        </p:nvSpPr>
        <p:spPr bwMode="auto">
          <a:xfrm>
            <a:off x="2124075" y="3429000"/>
            <a:ext cx="33639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150+80=230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（棵）</a:t>
            </a:r>
            <a:endParaRPr lang="zh-CN" altLang="en-US" sz="2800"/>
          </a:p>
        </p:txBody>
      </p:sp>
      <p:pic>
        <p:nvPicPr>
          <p:cNvPr id="27656" name="Picture 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4365625"/>
            <a:ext cx="10477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AutoShape 34"/>
          <p:cNvSpPr>
            <a:spLocks noChangeArrowheads="1"/>
          </p:cNvSpPr>
          <p:nvPr/>
        </p:nvSpPr>
        <p:spPr bwMode="auto">
          <a:xfrm>
            <a:off x="3132138" y="4005263"/>
            <a:ext cx="3313112" cy="792162"/>
          </a:xfrm>
          <a:prstGeom prst="cloudCallout">
            <a:avLst>
              <a:gd name="adj1" fmla="val 65093"/>
              <a:gd name="adj2" fmla="val 134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我这样口算：</a:t>
            </a:r>
            <a:endParaRPr lang="zh-CN" altLang="en-US" sz="2800"/>
          </a:p>
        </p:txBody>
      </p:sp>
      <p:sp>
        <p:nvSpPr>
          <p:cNvPr id="27658" name="Text Box 35"/>
          <p:cNvSpPr>
            <a:spLocks noChangeArrowheads="1"/>
          </p:cNvSpPr>
          <p:nvPr/>
        </p:nvSpPr>
        <p:spPr bwMode="auto">
          <a:xfrm>
            <a:off x="2268538" y="4941888"/>
            <a:ext cx="4751387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50+80=130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（棵）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130+100=230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（棵）</a:t>
            </a:r>
            <a:endParaRPr lang="zh-CN" altLang="en-US"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Text Box 7"/>
          <p:cNvSpPr>
            <a:spLocks noChangeArrowheads="1"/>
          </p:cNvSpPr>
          <p:nvPr/>
        </p:nvSpPr>
        <p:spPr bwMode="auto">
          <a:xfrm>
            <a:off x="1258888" y="1700213"/>
            <a:ext cx="4095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苹果树比梨树多多少棵？</a:t>
            </a:r>
            <a:endParaRPr lang="zh-CN" altLang="en-US" sz="2800">
              <a:solidFill>
                <a:srgbClr val="000000"/>
              </a:solidFill>
              <a:ea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ea typeface="华文新魏" pitchFamily="2" charset="-122"/>
            </a:endParaRPr>
          </a:p>
        </p:txBody>
      </p:sp>
      <p:sp>
        <p:nvSpPr>
          <p:cNvPr id="28678" name="Text Box 8"/>
          <p:cNvSpPr>
            <a:spLocks noChangeArrowheads="1"/>
          </p:cNvSpPr>
          <p:nvPr/>
        </p:nvSpPr>
        <p:spPr bwMode="auto">
          <a:xfrm>
            <a:off x="1763713" y="2420938"/>
            <a:ext cx="4030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150-80=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）（棵）</a:t>
            </a:r>
            <a:endParaRPr lang="zh-CN" altLang="en-US" sz="2800"/>
          </a:p>
        </p:txBody>
      </p:sp>
      <p:pic>
        <p:nvPicPr>
          <p:cNvPr id="28679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3500438"/>
            <a:ext cx="100965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AutoShape 10"/>
          <p:cNvSpPr>
            <a:spLocks noChangeArrowheads="1"/>
          </p:cNvSpPr>
          <p:nvPr/>
        </p:nvSpPr>
        <p:spPr bwMode="auto">
          <a:xfrm>
            <a:off x="2411413" y="2997200"/>
            <a:ext cx="3600450" cy="935038"/>
          </a:xfrm>
          <a:prstGeom prst="cloudCallout">
            <a:avLst>
              <a:gd name="adj1" fmla="val -73764"/>
              <a:gd name="adj2" fmla="val 8208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000000"/>
                </a:solidFill>
                <a:sym typeface="Calibri" panose="020F0502020204030204" pitchFamily="34" charset="0"/>
              </a:rPr>
              <a:t>15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上减</a:t>
            </a:r>
            <a:r>
              <a:rPr lang="en-US" altLang="zh-CN" sz="2000">
                <a:solidFill>
                  <a:srgbClr val="000000"/>
                </a:solidFill>
                <a:sym typeface="Calibri" panose="020F0502020204030204" pitchFamily="34" charset="0"/>
              </a:rPr>
              <a:t>8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个十，等于</a:t>
            </a:r>
            <a:r>
              <a:rPr lang="en-US" altLang="zh-CN" sz="2000">
                <a:solidFill>
                  <a:srgbClr val="000000"/>
                </a:solidFill>
                <a:sym typeface="Calibri" panose="020F0502020204030204" pitchFamily="34" charset="0"/>
              </a:rPr>
              <a:t>7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个十，是</a:t>
            </a:r>
            <a:r>
              <a:rPr lang="en-US" altLang="zh-CN" sz="2000">
                <a:solidFill>
                  <a:srgbClr val="000000"/>
                </a:solidFill>
                <a:sym typeface="Calibri" panose="020F0502020204030204" pitchFamily="34" charset="0"/>
              </a:rPr>
              <a:t>70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28681" name="Text Box 13"/>
          <p:cNvSpPr>
            <a:spLocks noChangeArrowheads="1"/>
          </p:cNvSpPr>
          <p:nvPr/>
        </p:nvSpPr>
        <p:spPr bwMode="auto">
          <a:xfrm>
            <a:off x="3111500" y="4927600"/>
            <a:ext cx="3032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150-80=70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（棵）</a:t>
            </a:r>
            <a:endParaRPr lang="zh-CN" altLang="en-US" sz="2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6325" y="2924175"/>
            <a:ext cx="103822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AutoShape 6"/>
          <p:cNvSpPr>
            <a:spLocks noChangeArrowheads="1"/>
          </p:cNvSpPr>
          <p:nvPr/>
        </p:nvSpPr>
        <p:spPr bwMode="auto">
          <a:xfrm>
            <a:off x="1547813" y="2205038"/>
            <a:ext cx="4103687" cy="1222375"/>
          </a:xfrm>
          <a:prstGeom prst="cloudCallout">
            <a:avLst>
              <a:gd name="adj1" fmla="val 59903"/>
              <a:gd name="adj2" fmla="val 829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15</a:t>
            </a:r>
            <a:r>
              <a:rPr lang="zh-CN" altLang="en-US" sz="2400">
                <a:solidFill>
                  <a:srgbClr val="000000"/>
                </a:solidFill>
                <a:sym typeface="宋体" panose="02010600030101010101" pitchFamily="2" charset="-122"/>
              </a:rPr>
              <a:t>上减</a:t>
            </a: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8</a:t>
            </a:r>
            <a:r>
              <a:rPr lang="zh-CN" altLang="en-US" sz="2400">
                <a:solidFill>
                  <a:srgbClr val="000000"/>
                </a:solidFill>
                <a:sym typeface="宋体" panose="02010600030101010101" pitchFamily="2" charset="-122"/>
              </a:rPr>
              <a:t>个十，等于</a:t>
            </a: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7</a:t>
            </a:r>
            <a:r>
              <a:rPr lang="zh-CN" altLang="en-US" sz="2400">
                <a:solidFill>
                  <a:srgbClr val="000000"/>
                </a:solidFill>
                <a:sym typeface="宋体" panose="02010600030101010101" pitchFamily="2" charset="-122"/>
              </a:rPr>
              <a:t>个十，是</a:t>
            </a:r>
            <a:r>
              <a:rPr lang="en-US" altLang="zh-CN" sz="2400">
                <a:solidFill>
                  <a:srgbClr val="000000"/>
                </a:solidFill>
                <a:sym typeface="Calibri" panose="020F0502020204030204" pitchFamily="34" charset="0"/>
              </a:rPr>
              <a:t>70</a:t>
            </a:r>
            <a:r>
              <a:rPr lang="zh-CN" altLang="en-US" sz="2400">
                <a:solidFill>
                  <a:srgbClr val="000000"/>
                </a:solidFill>
                <a:sym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29703" name="Text Box 8"/>
          <p:cNvSpPr>
            <a:spLocks noChangeArrowheads="1"/>
          </p:cNvSpPr>
          <p:nvPr/>
        </p:nvSpPr>
        <p:spPr bwMode="auto">
          <a:xfrm>
            <a:off x="2555875" y="4724400"/>
            <a:ext cx="30400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100-80=20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（棵）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50+20=70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（棵）</a:t>
            </a:r>
            <a:endParaRPr lang="zh-CN" altLang="en-US" sz="28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072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易错提示</a:t>
            </a:r>
            <a:endParaRPr lang="zh-CN" altLang="en-US" sz="2800"/>
          </a:p>
        </p:txBody>
      </p:sp>
      <p:sp>
        <p:nvSpPr>
          <p:cNvPr id="30724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Rectangle 20"/>
          <p:cNvSpPr>
            <a:spLocks noChangeArrowheads="1"/>
          </p:cNvSpPr>
          <p:nvPr/>
        </p:nvSpPr>
        <p:spPr bwMode="auto">
          <a:xfrm>
            <a:off x="1979613" y="2852738"/>
            <a:ext cx="15922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sym typeface="Calibri" panose="020F0502020204030204" pitchFamily="34" charset="0"/>
              </a:rPr>
              <a:t>80+300=</a:t>
            </a: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0726" name="Text Box 21"/>
          <p:cNvSpPr>
            <a:spLocks noChangeArrowheads="1"/>
          </p:cNvSpPr>
          <p:nvPr/>
        </p:nvSpPr>
        <p:spPr bwMode="auto">
          <a:xfrm>
            <a:off x="3492500" y="2852738"/>
            <a:ext cx="7794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sym typeface="Calibri" panose="020F0502020204030204" pitchFamily="34" charset="0"/>
              </a:rPr>
              <a:t>830</a:t>
            </a:r>
            <a:endParaRPr lang="zh-CN" altLang="en-US" sz="2800"/>
          </a:p>
        </p:txBody>
      </p:sp>
      <p:sp>
        <p:nvSpPr>
          <p:cNvPr id="30727" name="Text Box 22"/>
          <p:cNvSpPr>
            <a:spLocks noChangeArrowheads="1"/>
          </p:cNvSpPr>
          <p:nvPr/>
        </p:nvSpPr>
        <p:spPr bwMode="auto">
          <a:xfrm>
            <a:off x="2339975" y="3716338"/>
            <a:ext cx="3095625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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正确的应该是</a:t>
            </a:r>
            <a:r>
              <a:rPr lang="en-US" altLang="zh-CN" sz="28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380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，计算类似的题时要认真，细心</a:t>
            </a:r>
            <a:endParaRPr lang="zh-CN" altLang="en-US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174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3174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Text Box 17"/>
          <p:cNvSpPr>
            <a:spLocks noChangeArrowheads="1"/>
          </p:cNvSpPr>
          <p:nvPr/>
        </p:nvSpPr>
        <p:spPr bwMode="auto">
          <a:xfrm>
            <a:off x="971550" y="1844675"/>
            <a:ext cx="3740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用自己喜欢的方法口算</a:t>
            </a:r>
            <a:endParaRPr lang="zh-CN" altLang="en-US" sz="2800" dirty="0"/>
          </a:p>
        </p:txBody>
      </p:sp>
      <p:sp>
        <p:nvSpPr>
          <p:cNvPr id="31750" name="Text Box 18"/>
          <p:cNvSpPr>
            <a:spLocks noChangeArrowheads="1"/>
          </p:cNvSpPr>
          <p:nvPr/>
        </p:nvSpPr>
        <p:spPr bwMode="auto">
          <a:xfrm>
            <a:off x="1116013" y="3016250"/>
            <a:ext cx="1527175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25+19=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38+62=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43+28=</a:t>
            </a:r>
            <a:endParaRPr lang="zh-CN" altLang="en-US" sz="2800" dirty="0"/>
          </a:p>
        </p:txBody>
      </p:sp>
      <p:sp>
        <p:nvSpPr>
          <p:cNvPr id="31751" name="Text Box 19"/>
          <p:cNvSpPr>
            <a:spLocks noChangeArrowheads="1"/>
          </p:cNvSpPr>
          <p:nvPr/>
        </p:nvSpPr>
        <p:spPr bwMode="auto">
          <a:xfrm>
            <a:off x="4427538" y="3016250"/>
            <a:ext cx="1554162" cy="222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68-56=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82-39=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100-45=</a:t>
            </a:r>
            <a:endParaRPr lang="zh-CN" altLang="en-US" sz="2800" dirty="0"/>
          </a:p>
        </p:txBody>
      </p:sp>
      <p:sp>
        <p:nvSpPr>
          <p:cNvPr id="31752" name="Text Box 20"/>
          <p:cNvSpPr>
            <a:spLocks noChangeArrowheads="1"/>
          </p:cNvSpPr>
          <p:nvPr/>
        </p:nvSpPr>
        <p:spPr bwMode="auto">
          <a:xfrm>
            <a:off x="2463800" y="3073400"/>
            <a:ext cx="587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44</a:t>
            </a:r>
            <a:endParaRPr lang="zh-CN" altLang="en-US" sz="2800"/>
          </a:p>
        </p:txBody>
      </p:sp>
      <p:sp>
        <p:nvSpPr>
          <p:cNvPr id="31753" name="Text Box 21"/>
          <p:cNvSpPr>
            <a:spLocks noChangeArrowheads="1"/>
          </p:cNvSpPr>
          <p:nvPr/>
        </p:nvSpPr>
        <p:spPr bwMode="auto">
          <a:xfrm>
            <a:off x="2555875" y="3860800"/>
            <a:ext cx="7445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</a:t>
            </a:r>
            <a:endParaRPr lang="zh-CN" altLang="en-US" sz="2800" dirty="0"/>
          </a:p>
        </p:txBody>
      </p:sp>
      <p:sp>
        <p:nvSpPr>
          <p:cNvPr id="31754" name="Text Box 22"/>
          <p:cNvSpPr>
            <a:spLocks noChangeArrowheads="1"/>
          </p:cNvSpPr>
          <p:nvPr/>
        </p:nvSpPr>
        <p:spPr bwMode="auto">
          <a:xfrm>
            <a:off x="2627313" y="4724400"/>
            <a:ext cx="527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71</a:t>
            </a:r>
            <a:endParaRPr lang="zh-CN" altLang="en-US" sz="2800"/>
          </a:p>
        </p:txBody>
      </p:sp>
      <p:sp>
        <p:nvSpPr>
          <p:cNvPr id="31755" name="Text Box 23"/>
          <p:cNvSpPr>
            <a:spLocks noChangeArrowheads="1"/>
          </p:cNvSpPr>
          <p:nvPr/>
        </p:nvSpPr>
        <p:spPr bwMode="auto">
          <a:xfrm>
            <a:off x="5724525" y="2997200"/>
            <a:ext cx="527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12</a:t>
            </a:r>
            <a:endParaRPr lang="zh-CN" altLang="en-US" sz="2800"/>
          </a:p>
        </p:txBody>
      </p:sp>
      <p:sp>
        <p:nvSpPr>
          <p:cNvPr id="31756" name="Text Box 24"/>
          <p:cNvSpPr>
            <a:spLocks noChangeArrowheads="1"/>
          </p:cNvSpPr>
          <p:nvPr/>
        </p:nvSpPr>
        <p:spPr bwMode="auto">
          <a:xfrm>
            <a:off x="5724525" y="3860800"/>
            <a:ext cx="527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41</a:t>
            </a:r>
            <a:endParaRPr lang="zh-CN" altLang="en-US" sz="2800"/>
          </a:p>
        </p:txBody>
      </p:sp>
      <p:sp>
        <p:nvSpPr>
          <p:cNvPr id="31757" name="Text Box 25"/>
          <p:cNvSpPr>
            <a:spLocks noChangeArrowheads="1"/>
          </p:cNvSpPr>
          <p:nvPr/>
        </p:nvSpPr>
        <p:spPr bwMode="auto">
          <a:xfrm>
            <a:off x="5940425" y="4724400"/>
            <a:ext cx="587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55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ldLvl="0"/>
      <p:bldP spid="31753" grpId="0" bldLvl="0"/>
      <p:bldP spid="31754" grpId="0" bldLvl="0"/>
      <p:bldP spid="31755" grpId="0" bldLvl="0"/>
      <p:bldP spid="31756" grpId="0" bldLvl="0"/>
      <p:bldP spid="31757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277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277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Text Box 19"/>
          <p:cNvSpPr>
            <a:spLocks noChangeArrowheads="1"/>
          </p:cNvSpPr>
          <p:nvPr/>
        </p:nvSpPr>
        <p:spPr bwMode="auto">
          <a:xfrm>
            <a:off x="971550" y="1916113"/>
            <a:ext cx="66452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李老师计划为学校买一个篮球和一个足球，带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元够吗？</a:t>
            </a:r>
            <a:endParaRPr lang="zh-CN" altLang="en-US" sz="2800" dirty="0"/>
          </a:p>
        </p:txBody>
      </p:sp>
      <p:pic>
        <p:nvPicPr>
          <p:cNvPr id="32774" name="Picture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3213100"/>
            <a:ext cx="63150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 Box 21"/>
          <p:cNvSpPr>
            <a:spLocks noChangeArrowheads="1"/>
          </p:cNvSpPr>
          <p:nvPr/>
        </p:nvSpPr>
        <p:spPr bwMode="auto">
          <a:xfrm>
            <a:off x="1671638" y="5287963"/>
            <a:ext cx="2997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35+48=83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答：带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元够。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379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379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Text Box 13"/>
          <p:cNvSpPr>
            <a:spLocks noChangeArrowheads="1"/>
          </p:cNvSpPr>
          <p:nvPr/>
        </p:nvSpPr>
        <p:spPr bwMode="auto">
          <a:xfrm>
            <a:off x="1116013" y="1884363"/>
            <a:ext cx="1250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练一练</a:t>
            </a:r>
            <a:endParaRPr lang="zh-CN" altLang="en-US" sz="2800"/>
          </a:p>
        </p:txBody>
      </p:sp>
      <p:sp>
        <p:nvSpPr>
          <p:cNvPr id="33798" name="Text Box 14"/>
          <p:cNvSpPr>
            <a:spLocks noChangeArrowheads="1"/>
          </p:cNvSpPr>
          <p:nvPr/>
        </p:nvSpPr>
        <p:spPr bwMode="auto">
          <a:xfrm>
            <a:off x="900113" y="2781300"/>
            <a:ext cx="2447925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720+200=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300+30=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240+400=</a:t>
            </a:r>
            <a:endParaRPr lang="zh-CN" altLang="en-US" sz="2800" dirty="0"/>
          </a:p>
        </p:txBody>
      </p:sp>
      <p:sp>
        <p:nvSpPr>
          <p:cNvPr id="33799" name="Text Box 15"/>
          <p:cNvSpPr>
            <a:spLocks noChangeArrowheads="1"/>
          </p:cNvSpPr>
          <p:nvPr/>
        </p:nvSpPr>
        <p:spPr bwMode="auto">
          <a:xfrm>
            <a:off x="4500563" y="2781300"/>
            <a:ext cx="2447925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890-90=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970-800=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80+300=</a:t>
            </a:r>
            <a:endParaRPr lang="zh-CN" altLang="en-US" sz="2800"/>
          </a:p>
        </p:txBody>
      </p:sp>
      <p:sp>
        <p:nvSpPr>
          <p:cNvPr id="33800" name="Text Box 16"/>
          <p:cNvSpPr>
            <a:spLocks noChangeArrowheads="1"/>
          </p:cNvSpPr>
          <p:nvPr/>
        </p:nvSpPr>
        <p:spPr bwMode="auto">
          <a:xfrm>
            <a:off x="2824163" y="2768600"/>
            <a:ext cx="796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920</a:t>
            </a:r>
            <a:endParaRPr lang="zh-CN" altLang="en-US" sz="2800"/>
          </a:p>
        </p:txBody>
      </p:sp>
      <p:sp>
        <p:nvSpPr>
          <p:cNvPr id="33801" name="Text Box 17"/>
          <p:cNvSpPr>
            <a:spLocks noChangeArrowheads="1"/>
          </p:cNvSpPr>
          <p:nvPr/>
        </p:nvSpPr>
        <p:spPr bwMode="auto">
          <a:xfrm>
            <a:off x="2700338" y="4076700"/>
            <a:ext cx="796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330</a:t>
            </a:r>
            <a:endParaRPr lang="zh-CN" altLang="en-US" sz="2800"/>
          </a:p>
        </p:txBody>
      </p:sp>
      <p:sp>
        <p:nvSpPr>
          <p:cNvPr id="33802" name="Text Box 18"/>
          <p:cNvSpPr>
            <a:spLocks noChangeArrowheads="1"/>
          </p:cNvSpPr>
          <p:nvPr/>
        </p:nvSpPr>
        <p:spPr bwMode="auto">
          <a:xfrm>
            <a:off x="2771775" y="5373688"/>
            <a:ext cx="796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640</a:t>
            </a:r>
            <a:endParaRPr lang="zh-CN" altLang="en-US" sz="2800"/>
          </a:p>
        </p:txBody>
      </p:sp>
      <p:sp>
        <p:nvSpPr>
          <p:cNvPr id="33803" name="Text Box 19"/>
          <p:cNvSpPr>
            <a:spLocks noChangeArrowheads="1"/>
          </p:cNvSpPr>
          <p:nvPr/>
        </p:nvSpPr>
        <p:spPr bwMode="auto">
          <a:xfrm>
            <a:off x="6011863" y="2781300"/>
            <a:ext cx="8048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800</a:t>
            </a:r>
            <a:endParaRPr lang="zh-CN" altLang="en-US" sz="2800"/>
          </a:p>
        </p:txBody>
      </p:sp>
      <p:sp>
        <p:nvSpPr>
          <p:cNvPr id="33804" name="Text Box 20"/>
          <p:cNvSpPr>
            <a:spLocks noChangeArrowheads="1"/>
          </p:cNvSpPr>
          <p:nvPr/>
        </p:nvSpPr>
        <p:spPr bwMode="auto">
          <a:xfrm>
            <a:off x="6372225" y="4005263"/>
            <a:ext cx="736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170</a:t>
            </a:r>
            <a:endParaRPr lang="zh-CN" altLang="en-US" sz="2800"/>
          </a:p>
        </p:txBody>
      </p:sp>
      <p:sp>
        <p:nvSpPr>
          <p:cNvPr id="33805" name="Text Box 21"/>
          <p:cNvSpPr>
            <a:spLocks noChangeArrowheads="1"/>
          </p:cNvSpPr>
          <p:nvPr/>
        </p:nvSpPr>
        <p:spPr bwMode="auto">
          <a:xfrm>
            <a:off x="6227763" y="5300663"/>
            <a:ext cx="796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380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32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bldLvl="0"/>
      <p:bldP spid="33801" grpId="0" bldLvl="0"/>
      <p:bldP spid="33802" grpId="0" bldLvl="0"/>
      <p:bldP spid="33803" grpId="0" bldLvl="0"/>
      <p:bldP spid="33804" grpId="0" bldLvl="0"/>
      <p:bldP spid="33805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>
            <a:spLocks noChangeArrowheads="1"/>
          </p:cNvSpPr>
          <p:nvPr/>
        </p:nvSpPr>
        <p:spPr bwMode="auto">
          <a:xfrm>
            <a:off x="1187450" y="2565400"/>
            <a:ext cx="6442075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、会进行三位数加减三位数的运算。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、能够利用加减法的知识解决实际问题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4819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4820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Text Box 8"/>
          <p:cNvSpPr>
            <a:spLocks noChangeArrowheads="1"/>
          </p:cNvSpPr>
          <p:nvPr/>
        </p:nvSpPr>
        <p:spPr bwMode="auto">
          <a:xfrm>
            <a:off x="684213" y="1916113"/>
            <a:ext cx="749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车上的西瓜重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120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千克，一共有多少千克西瓜？</a:t>
            </a:r>
            <a:endParaRPr lang="zh-CN" altLang="en-US" sz="2800" dirty="0"/>
          </a:p>
        </p:txBody>
      </p:sp>
      <p:pic>
        <p:nvPicPr>
          <p:cNvPr id="34822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2708275"/>
            <a:ext cx="62007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Text Box 10"/>
          <p:cNvSpPr>
            <a:spLocks noChangeArrowheads="1"/>
          </p:cNvSpPr>
          <p:nvPr/>
        </p:nvSpPr>
        <p:spPr bwMode="auto">
          <a:xfrm>
            <a:off x="2103438" y="5143500"/>
            <a:ext cx="39290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120+500=620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（千克）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答：一共有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620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584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584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845" name="Picture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825" y="3429000"/>
            <a:ext cx="794385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ext Box 11"/>
          <p:cNvSpPr>
            <a:spLocks noChangeArrowheads="1"/>
          </p:cNvSpPr>
          <p:nvPr/>
        </p:nvSpPr>
        <p:spPr bwMode="auto">
          <a:xfrm>
            <a:off x="539750" y="1916113"/>
            <a:ext cx="83883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熊猫家离竹林有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65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米。熊猫从家去竹林，边走边算</a:t>
            </a:r>
            <a:r>
              <a:rPr lang="en-US" altLang="zh-CN" sz="2800">
                <a:solidFill>
                  <a:srgbClr val="000000"/>
                </a:solidFill>
                <a:ea typeface="华文新魏" pitchFamily="2" charset="-122"/>
                <a:sym typeface="Arial" panose="020B0604020202020204" pitchFamily="34" charset="0"/>
              </a:rPr>
              <a:t>……</a:t>
            </a:r>
            <a:endParaRPr lang="en-US" altLang="zh-CN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35847" name="Text Box 12"/>
          <p:cNvSpPr>
            <a:spLocks noChangeArrowheads="1"/>
          </p:cNvSpPr>
          <p:nvPr/>
        </p:nvSpPr>
        <p:spPr bwMode="auto">
          <a:xfrm>
            <a:off x="3205163" y="5310188"/>
            <a:ext cx="577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450</a:t>
            </a:r>
            <a:endParaRPr lang="en-US" altLang="zh-CN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35848" name="Text Box 13"/>
          <p:cNvSpPr>
            <a:spLocks noChangeArrowheads="1"/>
          </p:cNvSpPr>
          <p:nvPr/>
        </p:nvSpPr>
        <p:spPr bwMode="auto">
          <a:xfrm>
            <a:off x="4067175" y="5300663"/>
            <a:ext cx="577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350</a:t>
            </a:r>
            <a:endParaRPr lang="en-US" altLang="zh-CN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35849" name="Text Box 14"/>
          <p:cNvSpPr>
            <a:spLocks noChangeArrowheads="1"/>
          </p:cNvSpPr>
          <p:nvPr/>
        </p:nvSpPr>
        <p:spPr bwMode="auto">
          <a:xfrm>
            <a:off x="4932363" y="5300663"/>
            <a:ext cx="577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250</a:t>
            </a:r>
            <a:endParaRPr lang="en-US" altLang="zh-CN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35850" name="Text Box 15"/>
          <p:cNvSpPr>
            <a:spLocks noChangeArrowheads="1"/>
          </p:cNvSpPr>
          <p:nvPr/>
        </p:nvSpPr>
        <p:spPr bwMode="auto">
          <a:xfrm>
            <a:off x="5795963" y="5300663"/>
            <a:ext cx="579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</a:t>
            </a:r>
            <a:endParaRPr lang="zh-CN" altLang="en-US" sz="2800"/>
          </a:p>
        </p:txBody>
      </p:sp>
      <p:sp>
        <p:nvSpPr>
          <p:cNvPr id="35851" name="Text Box 16"/>
          <p:cNvSpPr>
            <a:spLocks noChangeArrowheads="1"/>
          </p:cNvSpPr>
          <p:nvPr/>
        </p:nvSpPr>
        <p:spPr bwMode="auto">
          <a:xfrm>
            <a:off x="6648450" y="5300663"/>
            <a:ext cx="4778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endParaRPr lang="zh-CN" altLang="en-US" sz="2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3686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3686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6869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33860" y="1628800"/>
            <a:ext cx="1527175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1484313"/>
            <a:ext cx="180181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 Box 12"/>
          <p:cNvSpPr>
            <a:spLocks noChangeArrowheads="1"/>
          </p:cNvSpPr>
          <p:nvPr/>
        </p:nvSpPr>
        <p:spPr bwMode="auto">
          <a:xfrm>
            <a:off x="900113" y="3860800"/>
            <a:ext cx="6696075" cy="180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）一头牛和一只羊共重多少千克？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）一头牛比一只羊重多少千克？</a:t>
            </a:r>
            <a:endParaRPr lang="zh-CN" altLang="en-US" sz="2800" dirty="0"/>
          </a:p>
        </p:txBody>
      </p:sp>
      <p:sp>
        <p:nvSpPr>
          <p:cNvPr id="36872" name="Text Box 13"/>
          <p:cNvSpPr>
            <a:spLocks noChangeArrowheads="1"/>
          </p:cNvSpPr>
          <p:nvPr/>
        </p:nvSpPr>
        <p:spPr bwMode="auto">
          <a:xfrm>
            <a:off x="1743075" y="4494213"/>
            <a:ext cx="37195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330+80=410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（千克）</a:t>
            </a:r>
            <a:endParaRPr lang="zh-CN" altLang="en-US" sz="2800"/>
          </a:p>
        </p:txBody>
      </p:sp>
      <p:sp>
        <p:nvSpPr>
          <p:cNvPr id="36873" name="Text Box 14"/>
          <p:cNvSpPr>
            <a:spLocks noChangeArrowheads="1"/>
          </p:cNvSpPr>
          <p:nvPr/>
        </p:nvSpPr>
        <p:spPr bwMode="auto">
          <a:xfrm>
            <a:off x="1619250" y="5734050"/>
            <a:ext cx="37112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330-80=150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（千克</a:t>
            </a:r>
            <a:r>
              <a:rPr lang="zh-CN" altLang="en-US" sz="28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dirty="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4725988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1989138"/>
            <a:ext cx="57816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 Box 11"/>
          <p:cNvSpPr>
            <a:spLocks noChangeArrowheads="1"/>
          </p:cNvSpPr>
          <p:nvPr/>
        </p:nvSpPr>
        <p:spPr bwMode="auto">
          <a:xfrm>
            <a:off x="971550" y="4149725"/>
            <a:ext cx="64817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买一件半袖衫和一个书包要花多少元？</a:t>
            </a:r>
            <a:endParaRPr lang="zh-CN" altLang="en-US" sz="2800" dirty="0"/>
          </a:p>
        </p:txBody>
      </p:sp>
      <p:sp>
        <p:nvSpPr>
          <p:cNvPr id="17416" name="Text Box 12"/>
          <p:cNvSpPr>
            <a:spLocks noChangeArrowheads="1"/>
          </p:cNvSpPr>
          <p:nvPr/>
        </p:nvSpPr>
        <p:spPr bwMode="auto">
          <a:xfrm>
            <a:off x="2268538" y="4724400"/>
            <a:ext cx="28495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54+28=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）</a:t>
            </a:r>
            <a:endParaRPr lang="zh-CN" altLang="en-US" sz="2800" dirty="0"/>
          </a:p>
        </p:txBody>
      </p:sp>
      <p:sp>
        <p:nvSpPr>
          <p:cNvPr id="17417" name="AutoShape 13"/>
          <p:cNvSpPr>
            <a:spLocks noChangeArrowheads="1"/>
          </p:cNvSpPr>
          <p:nvPr/>
        </p:nvSpPr>
        <p:spPr bwMode="auto">
          <a:xfrm>
            <a:off x="1835150" y="5516563"/>
            <a:ext cx="3889375" cy="649287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要用口算哦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66137" y="204125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1700213"/>
            <a:ext cx="13716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AutoShape 9"/>
          <p:cNvSpPr>
            <a:spLocks noChangeArrowheads="1"/>
          </p:cNvSpPr>
          <p:nvPr/>
        </p:nvSpPr>
        <p:spPr bwMode="auto">
          <a:xfrm>
            <a:off x="1835150" y="1412875"/>
            <a:ext cx="4679950" cy="1008063"/>
          </a:xfrm>
          <a:prstGeom prst="cloudCallout">
            <a:avLst>
              <a:gd name="adj1" fmla="val -56306"/>
              <a:gd name="adj2" fmla="val 641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先算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加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，再算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加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ea typeface="华文新魏" pitchFamily="2" charset="-122"/>
                <a:sym typeface="Arial" panose="020B0604020202020204" pitchFamily="34" charset="0"/>
              </a:rPr>
              <a:t>……</a:t>
            </a:r>
            <a:endParaRPr lang="en-US" altLang="zh-CN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pic>
        <p:nvPicPr>
          <p:cNvPr id="1843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51725" y="4724400"/>
            <a:ext cx="990600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AutoShape 11"/>
          <p:cNvSpPr>
            <a:spLocks noChangeArrowheads="1"/>
          </p:cNvSpPr>
          <p:nvPr/>
        </p:nvSpPr>
        <p:spPr bwMode="auto">
          <a:xfrm>
            <a:off x="2987675" y="4149725"/>
            <a:ext cx="4392613" cy="935038"/>
          </a:xfrm>
          <a:prstGeom prst="cloudCallout">
            <a:avLst>
              <a:gd name="adj1" fmla="val 49019"/>
              <a:gd name="adj2" fmla="val 674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先算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加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，再算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加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r>
              <a:rPr lang="en-US" altLang="zh-CN" sz="2400" dirty="0">
                <a:solidFill>
                  <a:srgbClr val="000000"/>
                </a:solidFill>
                <a:ea typeface="华文新魏" pitchFamily="2" charset="-122"/>
                <a:sym typeface="Arial" panose="020B0604020202020204" pitchFamily="34" charset="0"/>
              </a:rPr>
              <a:t>……</a:t>
            </a:r>
            <a:endParaRPr lang="en-US" altLang="zh-CN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8441" name="Text Box 12"/>
          <p:cNvSpPr>
            <a:spLocks noChangeArrowheads="1"/>
          </p:cNvSpPr>
          <p:nvPr/>
        </p:nvSpPr>
        <p:spPr bwMode="auto">
          <a:xfrm>
            <a:off x="2700338" y="2701925"/>
            <a:ext cx="26146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50+20=70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4+8=12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70+12=82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/>
          </a:p>
        </p:txBody>
      </p:sp>
      <p:sp>
        <p:nvSpPr>
          <p:cNvPr id="18442" name="Text Box 13"/>
          <p:cNvSpPr>
            <a:spLocks noChangeArrowheads="1"/>
          </p:cNvSpPr>
          <p:nvPr/>
        </p:nvSpPr>
        <p:spPr bwMode="auto">
          <a:xfrm>
            <a:off x="3059113" y="5373688"/>
            <a:ext cx="36004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54+20=74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r>
              <a:rPr lang="en-US" altLang="zh-CN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74+8=82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395288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323850" y="1701800"/>
            <a:ext cx="2071688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51725" y="2565400"/>
            <a:ext cx="762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Rectangle 8"/>
          <p:cNvSpPr>
            <a:spLocks noChangeArrowheads="1"/>
          </p:cNvSpPr>
          <p:nvPr/>
        </p:nvSpPr>
        <p:spPr bwMode="auto">
          <a:xfrm>
            <a:off x="4502150" y="2300288"/>
            <a:ext cx="1841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b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</a:b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463" name="AutoShape 8"/>
          <p:cNvSpPr>
            <a:spLocks noChangeArrowheads="1"/>
          </p:cNvSpPr>
          <p:nvPr/>
        </p:nvSpPr>
        <p:spPr bwMode="auto">
          <a:xfrm>
            <a:off x="1908175" y="1700213"/>
            <a:ext cx="5400675" cy="1081087"/>
          </a:xfrm>
          <a:prstGeom prst="cloudCallout">
            <a:avLst>
              <a:gd name="adj1" fmla="val 50495"/>
              <a:gd name="adj2" fmla="val 8274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把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28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看作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，先算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加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</a:t>
            </a:r>
            <a:r>
              <a:rPr lang="en-US" altLang="zh-CN" sz="2400">
                <a:solidFill>
                  <a:srgbClr val="000000"/>
                </a:solidFill>
                <a:ea typeface="华文新魏" pitchFamily="2" charset="-122"/>
                <a:sym typeface="Arial" panose="020B0604020202020204" pitchFamily="34" charset="0"/>
              </a:rPr>
              <a:t>……</a:t>
            </a:r>
            <a:endParaRPr lang="en-US" altLang="zh-CN" sz="24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9464" name="Text Box 9"/>
          <p:cNvSpPr>
            <a:spLocks noChangeArrowheads="1"/>
          </p:cNvSpPr>
          <p:nvPr/>
        </p:nvSpPr>
        <p:spPr bwMode="auto">
          <a:xfrm>
            <a:off x="2916238" y="3213100"/>
            <a:ext cx="3311525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54+30=84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84-2=82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/>
          </a:p>
        </p:txBody>
      </p:sp>
      <p:pic>
        <p:nvPicPr>
          <p:cNvPr id="1946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4581525"/>
            <a:ext cx="227647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AutoShape 11"/>
          <p:cNvSpPr>
            <a:spLocks noChangeArrowheads="1"/>
          </p:cNvSpPr>
          <p:nvPr/>
        </p:nvSpPr>
        <p:spPr bwMode="auto">
          <a:xfrm>
            <a:off x="1692275" y="4797425"/>
            <a:ext cx="4319588" cy="936625"/>
          </a:xfrm>
          <a:prstGeom prst="cloudCallout">
            <a:avLst>
              <a:gd name="adj1" fmla="val 67931"/>
              <a:gd name="adj2" fmla="val 3101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亮亮为什么要减去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呢？</a:t>
            </a:r>
            <a:endParaRPr lang="zh-CN" altLang="en-US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2051050" y="2924175"/>
            <a:ext cx="4176713" cy="720725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口算加减法</a:t>
            </a:r>
            <a:endParaRPr lang="zh-CN" altLang="en-US" sz="2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3" y="1989138"/>
            <a:ext cx="57816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7"/>
          <p:cNvSpPr>
            <a:spLocks noChangeArrowheads="1"/>
          </p:cNvSpPr>
          <p:nvPr/>
        </p:nvSpPr>
        <p:spPr bwMode="auto">
          <a:xfrm>
            <a:off x="1116013" y="4149725"/>
            <a:ext cx="59769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一件半袖衫比一个书包贵多少元？</a:t>
            </a:r>
            <a:endParaRPr lang="zh-CN" altLang="en-US" sz="2800" dirty="0"/>
          </a:p>
        </p:txBody>
      </p:sp>
      <p:sp>
        <p:nvSpPr>
          <p:cNvPr id="21511" name="Text Box 8"/>
          <p:cNvSpPr>
            <a:spLocks noChangeArrowheads="1"/>
          </p:cNvSpPr>
          <p:nvPr/>
        </p:nvSpPr>
        <p:spPr bwMode="auto">
          <a:xfrm>
            <a:off x="2700338" y="4743450"/>
            <a:ext cx="3698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54-28=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）（元）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1916113"/>
            <a:ext cx="14478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AutoShape 12"/>
          <p:cNvSpPr>
            <a:spLocks noChangeArrowheads="1"/>
          </p:cNvSpPr>
          <p:nvPr/>
        </p:nvSpPr>
        <p:spPr bwMode="auto">
          <a:xfrm>
            <a:off x="2484438" y="1268413"/>
            <a:ext cx="3024187" cy="1584325"/>
          </a:xfrm>
          <a:prstGeom prst="cloudCallout">
            <a:avLst>
              <a:gd name="adj1" fmla="val -41231"/>
              <a:gd name="adj2" fmla="val 7094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我先减去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，再减去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8</a:t>
            </a:r>
            <a:endParaRPr lang="zh-CN" altLang="en-US" sz="2800" dirty="0"/>
          </a:p>
        </p:txBody>
      </p:sp>
      <p:sp>
        <p:nvSpPr>
          <p:cNvPr id="22535" name="Text Box 13"/>
          <p:cNvSpPr>
            <a:spLocks noChangeArrowheads="1"/>
          </p:cNvSpPr>
          <p:nvPr/>
        </p:nvSpPr>
        <p:spPr bwMode="auto">
          <a:xfrm>
            <a:off x="2916238" y="4149725"/>
            <a:ext cx="3744912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54-20=34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34-8=26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7" name="Picture 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05588" y="3868738"/>
            <a:ext cx="124777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AutoShape 26"/>
          <p:cNvSpPr>
            <a:spLocks noChangeArrowheads="1"/>
          </p:cNvSpPr>
          <p:nvPr/>
        </p:nvSpPr>
        <p:spPr bwMode="auto">
          <a:xfrm>
            <a:off x="1065213" y="2476500"/>
            <a:ext cx="5307012" cy="1920875"/>
          </a:xfrm>
          <a:prstGeom prst="cloudCallout">
            <a:avLst>
              <a:gd name="adj1" fmla="val 49546"/>
              <a:gd name="adj2" fmla="val 6993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我把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28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看作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，把多减去的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再加上。</a:t>
            </a:r>
            <a:endParaRPr lang="zh-CN" altLang="en-US" sz="2800" dirty="0"/>
          </a:p>
        </p:txBody>
      </p:sp>
      <p:sp>
        <p:nvSpPr>
          <p:cNvPr id="23559" name="Text Box 27"/>
          <p:cNvSpPr>
            <a:spLocks noChangeArrowheads="1"/>
          </p:cNvSpPr>
          <p:nvPr/>
        </p:nvSpPr>
        <p:spPr bwMode="auto">
          <a:xfrm>
            <a:off x="971550" y="4797425"/>
            <a:ext cx="3671888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54-30=24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24+2=26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（元）</a:t>
            </a:r>
            <a:endParaRPr lang="zh-CN" altLang="en-US" sz="28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d14880fa-bdf1-4b0c-8ee1-6b043fede44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1973</Words>
  <Application>WPS 演示</Application>
  <PresentationFormat>全屏显示(4:3)</PresentationFormat>
  <Paragraphs>270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D3B6AC184E5544F79390A3F74D2C52C3</vt:lpwstr>
  </property>
  <property fmtid="{D5CDD505-2E9C-101B-9397-08002B2CF9AE}" pid="3" name="KSOProductBuildVer">
    <vt:lpwstr>2052-11.1.0.13703</vt:lpwstr>
  </property>
</Properties>
</file>