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32"/>
  </p:handoutMasterIdLst>
  <p:sldIdLst>
    <p:sldId id="285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7"/>
    <p:sldId id="281" r:id="rId28"/>
    <p:sldId id="282" r:id="rId29"/>
    <p:sldId id="283" r:id="rId30"/>
    <p:sldId id="284" r:id="rId31"/>
  </p:sldIdLst>
  <p:sldSz cx="9144000" cy="6858000" type="screen4x3"/>
  <p:notesSz cx="6858000" cy="9144000"/>
  <p:custDataLst>
    <p:tags r:id="rId3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294" y="-2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4" d="100"/>
        <a:sy n="124" d="100"/>
      </p:scale>
      <p:origin x="0" y="0"/>
    </p:cViewPr>
  </p:sorter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notesMaster" Target="notesMasters/notesMaster1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D79EC491-E5D3-41B4-AB78-4D4F45894E7A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2FAB4A6D-A638-4FF9-A007-0D723EF82BF9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2FD696B-DA7B-4CBD-929C-A0AF274327C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CC8FBFD-6812-4D7D-A86E-48EA0918805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ziliao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n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fanwen/" TargetMode="External"/><Relationship Id="rId1" Type="http://schemas.openxmlformats.org/officeDocument/2006/relationships/slide" Target="../slides/slide2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C8FBFD-6812-4D7D-A86E-48EA0918805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6A55C8-F3C7-4988-ACF1-9D2342F84CE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853C3B2-EAA0-4FBB-AEC4-5802BEDA5C8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7D598C-29C9-4BB3-A1F0-BAAF442D8C9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65125C-55AB-41AB-A65A-61ACCE48C3E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870C351-66AE-4825-8136-C786C6E5365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B904F75-1DB2-4FC2-A18F-EF010C9E73E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993990-741A-489E-AA71-58CA4824718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1AF389A-7C50-436E-8A24-6E29227CD9D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2BA34F-8A39-489C-8FE9-7613EB97868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82A871E-93B6-4770-ACDD-BE239E3B450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2C1FFD-1F25-4142-8301-0830CFBBC0B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buFont typeface="Arial" panose="020B0604020202020204" pitchFamily="34" charset="0"/>
              <a:buNone/>
            </a:pPr>
            <a:fld id="{E5BB7A49-7167-4DC3-B219-C8A5D9FE4A69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7.png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3.png"/><Relationship Id="rId1" Type="http://schemas.openxmlformats.org/officeDocument/2006/relationships/image" Target="../media/image4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6.png"/><Relationship Id="rId1" Type="http://schemas.openxmlformats.org/officeDocument/2006/relationships/image" Target="../media/image4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8.png"/><Relationship Id="rId1" Type="http://schemas.openxmlformats.org/officeDocument/2006/relationships/image" Target="../media/image47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0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1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7" name="Oval 5"/>
          <p:cNvSpPr>
            <a:spLocks noChangeArrowheads="1"/>
          </p:cNvSpPr>
          <p:nvPr/>
        </p:nvSpPr>
        <p:spPr bwMode="auto">
          <a:xfrm>
            <a:off x="2501367" y="2911872"/>
            <a:ext cx="685800" cy="626864"/>
          </a:xfrm>
          <a:prstGeom prst="ellipse">
            <a:avLst/>
          </a:prstGeom>
          <a:solidFill>
            <a:srgbClr val="8DD2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>
              <a:buFont typeface="Arial" panose="020B0604020202020204" pitchFamily="34" charset="0"/>
              <a:buNone/>
            </a:pPr>
            <a:endParaRPr lang="zh-CN" altLang="en-US">
              <a:solidFill>
                <a:prstClr val="black"/>
              </a:solidFill>
              <a:ea typeface="黑体" panose="02010609060101010101" pitchFamily="49" charset="-122"/>
            </a:endParaRPr>
          </a:p>
        </p:txBody>
      </p:sp>
      <p:sp>
        <p:nvSpPr>
          <p:cNvPr id="12" name="单圆角矩形 11"/>
          <p:cNvSpPr/>
          <p:nvPr/>
        </p:nvSpPr>
        <p:spPr>
          <a:xfrm>
            <a:off x="0" y="1412776"/>
            <a:ext cx="3468688" cy="1008062"/>
          </a:xfrm>
          <a:prstGeom prst="round1Rect">
            <a:avLst>
              <a:gd name="adj" fmla="val 48412"/>
            </a:avLst>
          </a:prstGeom>
          <a:solidFill>
            <a:srgbClr val="8DD2EB"/>
          </a:solidFill>
          <a:ln>
            <a:solidFill>
              <a:srgbClr val="8DD2E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>
              <a:solidFill>
                <a:prstClr val="white"/>
              </a:solidFill>
            </a:endParaRPr>
          </a:p>
        </p:txBody>
      </p:sp>
      <p:sp>
        <p:nvSpPr>
          <p:cNvPr id="13" name="Line 10"/>
          <p:cNvSpPr>
            <a:spLocks noChangeShapeType="1"/>
          </p:cNvSpPr>
          <p:nvPr/>
        </p:nvSpPr>
        <p:spPr bwMode="auto">
          <a:xfrm flipV="1">
            <a:off x="3143250" y="2373213"/>
            <a:ext cx="5027613" cy="26988"/>
          </a:xfrm>
          <a:prstGeom prst="line">
            <a:avLst/>
          </a:prstGeom>
          <a:noFill/>
          <a:ln w="57150" cmpd="thinThick">
            <a:solidFill>
              <a:srgbClr val="8DD2EB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hangingPunct="0">
              <a:buFont typeface="Arial" panose="020B0604020202020204" pitchFamily="34" charset="0"/>
              <a:buNone/>
            </a:pPr>
            <a:endParaRPr lang="zh-CN" altLang="en-US" sz="2800">
              <a:solidFill>
                <a:prstClr val="black"/>
              </a:solidFill>
            </a:endParaRPr>
          </a:p>
        </p:txBody>
      </p:sp>
      <p:sp>
        <p:nvSpPr>
          <p:cNvPr id="9" name="Rectangle 9"/>
          <p:cNvSpPr>
            <a:spLocks noChangeArrowheads="1"/>
          </p:cNvSpPr>
          <p:nvPr/>
        </p:nvSpPr>
        <p:spPr bwMode="auto">
          <a:xfrm>
            <a:off x="419835" y="1507431"/>
            <a:ext cx="7797326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4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4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第六单</a:t>
            </a:r>
            <a:r>
              <a:rPr lang="zh-CN" altLang="en-US" sz="4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元   </a:t>
            </a:r>
            <a:r>
              <a:rPr lang="zh-CN" altLang="en-US" sz="4400" b="1" dirty="0">
                <a:solidFill>
                  <a:prstClr val="black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三位数加减三位数</a:t>
            </a:r>
            <a:endParaRPr lang="zh-CN" altLang="en-US" sz="4400" b="1" dirty="0">
              <a:solidFill>
                <a:prstClr val="black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Rectangle 6"/>
          <p:cNvSpPr>
            <a:spLocks noChangeArrowheads="1"/>
          </p:cNvSpPr>
          <p:nvPr/>
        </p:nvSpPr>
        <p:spPr bwMode="auto">
          <a:xfrm>
            <a:off x="179512" y="2931666"/>
            <a:ext cx="8758238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>
              <a:buFont typeface="Arial" panose="020B0604020202020204" pitchFamily="34" charset="0"/>
              <a:buNone/>
            </a:pPr>
            <a:r>
              <a:rPr lang="en-US" altLang="zh-CN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第  </a:t>
            </a:r>
            <a:r>
              <a:rPr lang="en-US" altLang="zh-CN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en-US" altLang="zh-CN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课时   笔 算 加 减 法</a:t>
            </a:r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en-US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sp>
        <p:nvSpPr>
          <p:cNvPr id="24579" name="同侧圆角矩形 4"/>
          <p:cNvSpPr>
            <a:spLocks noChangeArrowheads="1"/>
          </p:cNvSpPr>
          <p:nvPr/>
        </p:nvSpPr>
        <p:spPr bwMode="auto">
          <a:xfrm>
            <a:off x="468313" y="8366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A6E4FF"/>
                    </a:gs>
                    <a:gs pos="34999">
                      <a:srgbClr val="BFEDFF"/>
                    </a:gs>
                    <a:gs pos="100000">
                      <a:srgbClr val="E6F9FF"/>
                    </a:gs>
                  </a:gsLst>
                  <a:lin ang="162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典题精讲</a:t>
            </a:r>
            <a:endParaRPr lang="zh-CN" altLang="en-US" sz="2800">
              <a:ea typeface="华文新魏" pitchFamily="2" charset="-122"/>
            </a:endParaRPr>
          </a:p>
        </p:txBody>
      </p:sp>
      <p:pic>
        <p:nvPicPr>
          <p:cNvPr id="24580" name="Picture 24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00063" y="2590800"/>
            <a:ext cx="8143875" cy="167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81" name="Text Box 25"/>
          <p:cNvSpPr>
            <a:spLocks noChangeArrowheads="1"/>
          </p:cNvSpPr>
          <p:nvPr/>
        </p:nvSpPr>
        <p:spPr bwMode="auto">
          <a:xfrm>
            <a:off x="1023938" y="1831975"/>
            <a:ext cx="658495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rgbClr val="000000"/>
                </a:solidFill>
                <a:ea typeface="华文新魏" pitchFamily="2" charset="-122"/>
                <a:sym typeface="宋体" panose="02010600030101010101" pitchFamily="2" charset="-122"/>
              </a:rPr>
              <a:t>下面是三个年级师生捡废旧饮料瓶的数量</a:t>
            </a:r>
            <a:endParaRPr lang="zh-CN" altLang="en-US" sz="2800" dirty="0">
              <a:ea typeface="华文新魏" pitchFamily="2" charset="-122"/>
            </a:endParaRPr>
          </a:p>
        </p:txBody>
      </p:sp>
      <p:sp>
        <p:nvSpPr>
          <p:cNvPr id="24582" name="Text Box 26"/>
          <p:cNvSpPr>
            <a:spLocks noChangeArrowheads="1"/>
          </p:cNvSpPr>
          <p:nvPr/>
        </p:nvSpPr>
        <p:spPr bwMode="auto">
          <a:xfrm>
            <a:off x="827088" y="4527550"/>
            <a:ext cx="7081837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1</a:t>
            </a: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）四年级和五年级一共捡了多少个饮料瓶？</a:t>
            </a:r>
            <a:endParaRPr lang="zh-CN" altLang="en-US" sz="2800" dirty="0">
              <a:ea typeface="华文新魏" pitchFamily="2" charset="-122"/>
            </a:endParaRPr>
          </a:p>
        </p:txBody>
      </p:sp>
      <p:sp>
        <p:nvSpPr>
          <p:cNvPr id="24583" name="Text Box 27"/>
          <p:cNvSpPr>
            <a:spLocks noChangeArrowheads="1"/>
          </p:cNvSpPr>
          <p:nvPr/>
        </p:nvSpPr>
        <p:spPr bwMode="auto">
          <a:xfrm>
            <a:off x="2051050" y="5373688"/>
            <a:ext cx="38227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69+114=</a:t>
            </a: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（     ）（个）</a:t>
            </a:r>
            <a:endParaRPr lang="zh-CN" altLang="en-US" sz="2800" dirty="0">
              <a:ea typeface="华文新魏" pitchFamily="2" charset="-122"/>
            </a:endParaRPr>
          </a:p>
        </p:txBody>
      </p:sp>
      <p:sp>
        <p:nvSpPr>
          <p:cNvPr id="24584" name="Text Box 28"/>
          <p:cNvSpPr>
            <a:spLocks noChangeArrowheads="1"/>
          </p:cNvSpPr>
          <p:nvPr/>
        </p:nvSpPr>
        <p:spPr bwMode="auto">
          <a:xfrm>
            <a:off x="3757613" y="5421313"/>
            <a:ext cx="728662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183</a:t>
            </a:r>
            <a:endParaRPr lang="zh-CN" altLang="en-US" sz="2800">
              <a:ea typeface="华文新魏" pitchFamily="2" charset="-122"/>
            </a:endParaRPr>
          </a:p>
        </p:txBody>
      </p:sp>
      <p:sp>
        <p:nvSpPr>
          <p:cNvPr id="24585" name="直线连接符 21"/>
          <p:cNvSpPr>
            <a:spLocks noChangeShapeType="1"/>
          </p:cNvSpPr>
          <p:nvPr/>
        </p:nvSpPr>
        <p:spPr bwMode="auto">
          <a:xfrm flipV="1">
            <a:off x="468313" y="141287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trips(downLeft)">
                                      <p:cBhvr>
                                        <p:cTn id="7" dur="500"/>
                                        <p:tgtEl>
                                          <p:spTgt spid="24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4" grpId="0" bldLvl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en-US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sp>
        <p:nvSpPr>
          <p:cNvPr id="25603" name="同侧圆角矩形 4"/>
          <p:cNvSpPr>
            <a:spLocks noChangeArrowheads="1"/>
          </p:cNvSpPr>
          <p:nvPr/>
        </p:nvSpPr>
        <p:spPr bwMode="auto">
          <a:xfrm>
            <a:off x="468313" y="908050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A6E4FF"/>
                    </a:gs>
                    <a:gs pos="34999">
                      <a:srgbClr val="BFEDFF"/>
                    </a:gs>
                    <a:gs pos="100000">
                      <a:srgbClr val="E6F9FF"/>
                    </a:gs>
                  </a:gsLst>
                  <a:lin ang="162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典题精讲</a:t>
            </a:r>
            <a:endParaRPr lang="zh-CN" altLang="en-US" sz="2800">
              <a:ea typeface="华文新魏" pitchFamily="2" charset="-122"/>
            </a:endParaRPr>
          </a:p>
        </p:txBody>
      </p:sp>
      <p:pic>
        <p:nvPicPr>
          <p:cNvPr id="15364" name="Picture 43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827088" y="2441575"/>
            <a:ext cx="6799262" cy="3671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5" name="直线连接符 21"/>
          <p:cNvSpPr>
            <a:spLocks noChangeShapeType="1"/>
          </p:cNvSpPr>
          <p:nvPr/>
        </p:nvSpPr>
        <p:spPr bwMode="auto">
          <a:xfrm flipV="1">
            <a:off x="468313" y="141287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trips(downLeft)">
                                      <p:cBhvr>
                                        <p:cTn id="7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en-US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sp>
        <p:nvSpPr>
          <p:cNvPr id="26627" name="同侧圆角矩形 4"/>
          <p:cNvSpPr>
            <a:spLocks noChangeArrowheads="1"/>
          </p:cNvSpPr>
          <p:nvPr/>
        </p:nvSpPr>
        <p:spPr bwMode="auto">
          <a:xfrm>
            <a:off x="468313" y="765175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A6E4FF"/>
                    </a:gs>
                    <a:gs pos="34999">
                      <a:srgbClr val="BFEDFF"/>
                    </a:gs>
                    <a:gs pos="100000">
                      <a:srgbClr val="E6F9FF"/>
                    </a:gs>
                  </a:gsLst>
                  <a:lin ang="162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典题精讲</a:t>
            </a:r>
            <a:endParaRPr lang="zh-CN" altLang="en-US" sz="2800">
              <a:ea typeface="华文新魏" pitchFamily="2" charset="-122"/>
            </a:endParaRPr>
          </a:p>
        </p:txBody>
      </p:sp>
      <p:sp>
        <p:nvSpPr>
          <p:cNvPr id="26628" name="直线连接符 21"/>
          <p:cNvSpPr>
            <a:spLocks noChangeShapeType="1"/>
          </p:cNvSpPr>
          <p:nvPr/>
        </p:nvSpPr>
        <p:spPr bwMode="auto">
          <a:xfrm flipV="1">
            <a:off x="468313" y="1341438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629" name="Text Box 11"/>
          <p:cNvSpPr>
            <a:spLocks noChangeArrowheads="1"/>
          </p:cNvSpPr>
          <p:nvPr/>
        </p:nvSpPr>
        <p:spPr bwMode="auto">
          <a:xfrm>
            <a:off x="1116013" y="1700213"/>
            <a:ext cx="7316787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2</a:t>
            </a: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）五年级和六年级一共捡了多少个饮料瓶？</a:t>
            </a:r>
            <a:endParaRPr lang="zh-CN" altLang="en-US" sz="2800" dirty="0">
              <a:ea typeface="华文新魏" pitchFamily="2" charset="-122"/>
            </a:endParaRPr>
          </a:p>
        </p:txBody>
      </p:sp>
      <p:sp>
        <p:nvSpPr>
          <p:cNvPr id="26630" name="Text Box 12"/>
          <p:cNvSpPr>
            <a:spLocks noChangeArrowheads="1"/>
          </p:cNvSpPr>
          <p:nvPr/>
        </p:nvSpPr>
        <p:spPr bwMode="auto">
          <a:xfrm>
            <a:off x="1979613" y="2924175"/>
            <a:ext cx="40513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114+189=</a:t>
            </a: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（      ）（个）</a:t>
            </a:r>
            <a:endParaRPr lang="zh-CN" altLang="en-US" sz="2800" dirty="0">
              <a:ea typeface="华文新魏" pitchFamily="2" charset="-122"/>
            </a:endParaRPr>
          </a:p>
        </p:txBody>
      </p:sp>
      <p:pic>
        <p:nvPicPr>
          <p:cNvPr id="26631" name="Picture 13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835150" y="3587750"/>
            <a:ext cx="3114675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32" name="Text Box 14"/>
          <p:cNvSpPr>
            <a:spLocks noChangeArrowheads="1"/>
          </p:cNvSpPr>
          <p:nvPr/>
        </p:nvSpPr>
        <p:spPr bwMode="auto">
          <a:xfrm>
            <a:off x="4048125" y="4868863"/>
            <a:ext cx="385763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3</a:t>
            </a:r>
            <a:endParaRPr lang="zh-CN" altLang="en-US" sz="2800">
              <a:ea typeface="华文新魏" pitchFamily="2" charset="-122"/>
            </a:endParaRPr>
          </a:p>
        </p:txBody>
      </p:sp>
      <p:sp>
        <p:nvSpPr>
          <p:cNvPr id="26633" name="Text Box 15"/>
          <p:cNvSpPr>
            <a:spLocks noChangeArrowheads="1"/>
          </p:cNvSpPr>
          <p:nvPr/>
        </p:nvSpPr>
        <p:spPr bwMode="auto">
          <a:xfrm>
            <a:off x="3635375" y="4414838"/>
            <a:ext cx="28575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0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1</a:t>
            </a:r>
            <a:endParaRPr lang="zh-CN" altLang="en-US" sz="2800">
              <a:ea typeface="华文新魏" pitchFamily="2" charset="-122"/>
            </a:endParaRPr>
          </a:p>
        </p:txBody>
      </p:sp>
      <p:sp>
        <p:nvSpPr>
          <p:cNvPr id="26634" name="Text Box 16"/>
          <p:cNvSpPr>
            <a:spLocks noChangeArrowheads="1"/>
          </p:cNvSpPr>
          <p:nvPr/>
        </p:nvSpPr>
        <p:spPr bwMode="auto">
          <a:xfrm>
            <a:off x="3419475" y="4868863"/>
            <a:ext cx="3937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0</a:t>
            </a:r>
            <a:endParaRPr lang="zh-CN" altLang="en-US" sz="2800">
              <a:ea typeface="华文新魏" pitchFamily="2" charset="-122"/>
            </a:endParaRPr>
          </a:p>
        </p:txBody>
      </p:sp>
      <p:sp>
        <p:nvSpPr>
          <p:cNvPr id="26635" name="Text Box 17"/>
          <p:cNvSpPr>
            <a:spLocks noChangeArrowheads="1"/>
          </p:cNvSpPr>
          <p:nvPr/>
        </p:nvSpPr>
        <p:spPr bwMode="auto">
          <a:xfrm>
            <a:off x="2990850" y="4451350"/>
            <a:ext cx="28575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0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1</a:t>
            </a:r>
            <a:endParaRPr lang="zh-CN" altLang="en-US" sz="2800">
              <a:ea typeface="华文新魏" pitchFamily="2" charset="-122"/>
            </a:endParaRPr>
          </a:p>
        </p:txBody>
      </p:sp>
      <p:sp>
        <p:nvSpPr>
          <p:cNvPr id="26636" name="Text Box 18"/>
          <p:cNvSpPr>
            <a:spLocks noChangeArrowheads="1"/>
          </p:cNvSpPr>
          <p:nvPr/>
        </p:nvSpPr>
        <p:spPr bwMode="auto">
          <a:xfrm>
            <a:off x="2843213" y="4868863"/>
            <a:ext cx="385762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3</a:t>
            </a:r>
            <a:endParaRPr lang="zh-CN" altLang="en-US" sz="2800">
              <a:ea typeface="华文新魏" pitchFamily="2" charset="-122"/>
            </a:endParaRPr>
          </a:p>
        </p:txBody>
      </p:sp>
      <p:sp>
        <p:nvSpPr>
          <p:cNvPr id="26637" name="AutoShape 19"/>
          <p:cNvSpPr>
            <a:spLocks noChangeArrowheads="1"/>
          </p:cNvSpPr>
          <p:nvPr/>
        </p:nvSpPr>
        <p:spPr bwMode="auto">
          <a:xfrm>
            <a:off x="1619250" y="5516563"/>
            <a:ext cx="5976938" cy="720725"/>
          </a:xfrm>
          <a:prstGeom prst="flowChartAlternateProcess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BB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哪一位上相加满意</a:t>
            </a:r>
            <a:r>
              <a:rPr lang="en-US" altLang="zh-CN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10</a:t>
            </a: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，向前一位进</a:t>
            </a:r>
            <a:r>
              <a:rPr lang="en-US" altLang="zh-CN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1</a:t>
            </a: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。</a:t>
            </a:r>
            <a:endParaRPr lang="zh-CN" altLang="en-US" sz="2800" dirty="0">
              <a:ea typeface="华文新魏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trips(downLeft)">
                                      <p:cBhvr>
                                        <p:cTn id="7" dur="500"/>
                                        <p:tgtEl>
                                          <p:spTgt spid="26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trips(downLeft)">
                                      <p:cBhvr>
                                        <p:cTn id="12" dur="500"/>
                                        <p:tgtEl>
                                          <p:spTgt spid="266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trips(downLeft)">
                                      <p:cBhvr>
                                        <p:cTn id="17" dur="500"/>
                                        <p:tgtEl>
                                          <p:spTgt spid="26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trips(downLeft)">
                                      <p:cBhvr>
                                        <p:cTn id="22" dur="500"/>
                                        <p:tgtEl>
                                          <p:spTgt spid="26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trips(downLeft)">
                                      <p:cBhvr>
                                        <p:cTn id="27" dur="500"/>
                                        <p:tgtEl>
                                          <p:spTgt spid="26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32" grpId="0" bldLvl="0"/>
      <p:bldP spid="26633" grpId="0" bldLvl="0"/>
      <p:bldP spid="26634" grpId="0" bldLvl="0"/>
      <p:bldP spid="26635" grpId="0" bldLvl="0"/>
      <p:bldP spid="26636" grpId="0" bldLvl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en-US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sp>
        <p:nvSpPr>
          <p:cNvPr id="27651" name="同侧圆角矩形 4"/>
          <p:cNvSpPr>
            <a:spLocks noChangeArrowheads="1"/>
          </p:cNvSpPr>
          <p:nvPr/>
        </p:nvSpPr>
        <p:spPr bwMode="auto">
          <a:xfrm>
            <a:off x="468313" y="8366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A6E4FF"/>
                    </a:gs>
                    <a:gs pos="34999">
                      <a:srgbClr val="BFEDFF"/>
                    </a:gs>
                    <a:gs pos="100000">
                      <a:srgbClr val="E6F9FF"/>
                    </a:gs>
                  </a:gsLst>
                  <a:lin ang="162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典题精讲</a:t>
            </a:r>
            <a:endParaRPr lang="zh-CN" altLang="en-US" sz="2800">
              <a:ea typeface="华文新魏" pitchFamily="2" charset="-122"/>
            </a:endParaRPr>
          </a:p>
        </p:txBody>
      </p:sp>
      <p:sp>
        <p:nvSpPr>
          <p:cNvPr id="27652" name="直线连接符 21"/>
          <p:cNvSpPr>
            <a:spLocks noChangeShapeType="1"/>
          </p:cNvSpPr>
          <p:nvPr/>
        </p:nvSpPr>
        <p:spPr bwMode="auto">
          <a:xfrm flipV="1">
            <a:off x="468313" y="141287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27653" name="Picture 14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755650" y="1700213"/>
            <a:ext cx="819150" cy="10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4" name="Text Box 15"/>
          <p:cNvSpPr>
            <a:spLocks noChangeArrowheads="1"/>
          </p:cNvSpPr>
          <p:nvPr/>
        </p:nvSpPr>
        <p:spPr bwMode="auto">
          <a:xfrm>
            <a:off x="1600200" y="1903413"/>
            <a:ext cx="479425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张丽家</a:t>
            </a:r>
            <a:r>
              <a:rPr lang="en-US" altLang="zh-CN" sz="28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5</a:t>
            </a:r>
            <a:r>
              <a:rPr lang="zh-CN" altLang="en-US" sz="28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月</a:t>
            </a:r>
            <a:r>
              <a:rPr lang="en-US" altLang="zh-CN" sz="28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1</a:t>
            </a:r>
            <a:r>
              <a:rPr lang="zh-CN" altLang="en-US" sz="28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日那天搬入新房。</a:t>
            </a:r>
            <a:endParaRPr lang="zh-CN" altLang="en-US" sz="2800">
              <a:ea typeface="华文新魏" pitchFamily="2" charset="-122"/>
            </a:endParaRPr>
          </a:p>
        </p:txBody>
      </p:sp>
      <p:sp>
        <p:nvSpPr>
          <p:cNvPr id="27655" name="Text Box 16"/>
          <p:cNvSpPr>
            <a:spLocks noChangeArrowheads="1"/>
          </p:cNvSpPr>
          <p:nvPr/>
        </p:nvSpPr>
        <p:spPr bwMode="auto">
          <a:xfrm>
            <a:off x="1187450" y="2924175"/>
            <a:ext cx="6553200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下面是记录</a:t>
            </a:r>
            <a:r>
              <a:rPr lang="en-US" altLang="zh-CN" sz="28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5</a:t>
            </a:r>
            <a:r>
              <a:rPr lang="zh-CN" altLang="en-US" sz="28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、</a:t>
            </a:r>
            <a:r>
              <a:rPr lang="en-US" altLang="zh-CN" sz="28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6</a:t>
            </a:r>
            <a:r>
              <a:rPr lang="zh-CN" altLang="en-US" sz="28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月份用电情况时，电表上分别显示的数。</a:t>
            </a:r>
            <a:endParaRPr lang="zh-CN" altLang="en-US" sz="2800">
              <a:ea typeface="华文新魏" pitchFamily="2" charset="-122"/>
            </a:endParaRPr>
          </a:p>
        </p:txBody>
      </p:sp>
      <p:pic>
        <p:nvPicPr>
          <p:cNvPr id="27656" name="Picture 1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76375" y="4221163"/>
            <a:ext cx="5219700" cy="198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en-US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sp>
        <p:nvSpPr>
          <p:cNvPr id="28675" name="同侧圆角矩形 4"/>
          <p:cNvSpPr>
            <a:spLocks noChangeArrowheads="1"/>
          </p:cNvSpPr>
          <p:nvPr/>
        </p:nvSpPr>
        <p:spPr bwMode="auto">
          <a:xfrm>
            <a:off x="250825" y="8366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A6E4FF"/>
                    </a:gs>
                    <a:gs pos="34999">
                      <a:srgbClr val="BFEDFF"/>
                    </a:gs>
                    <a:gs pos="100000">
                      <a:srgbClr val="E6F9FF"/>
                    </a:gs>
                  </a:gsLst>
                  <a:lin ang="162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典题精讲</a:t>
            </a:r>
            <a:endParaRPr lang="zh-CN" altLang="en-US" sz="2800">
              <a:ea typeface="华文新魏" pitchFamily="2" charset="-122"/>
            </a:endParaRPr>
          </a:p>
        </p:txBody>
      </p:sp>
      <p:sp>
        <p:nvSpPr>
          <p:cNvPr id="28676" name="直线连接符 21"/>
          <p:cNvSpPr>
            <a:spLocks noChangeShapeType="1"/>
          </p:cNvSpPr>
          <p:nvPr/>
        </p:nvSpPr>
        <p:spPr bwMode="auto">
          <a:xfrm flipV="1">
            <a:off x="250825" y="1412875"/>
            <a:ext cx="2071688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28677" name="Picture 30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50825" y="5157788"/>
            <a:ext cx="1090613" cy="1152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78" name="Text Box 36"/>
          <p:cNvSpPr>
            <a:spLocks noChangeArrowheads="1"/>
          </p:cNvSpPr>
          <p:nvPr/>
        </p:nvSpPr>
        <p:spPr bwMode="auto">
          <a:xfrm>
            <a:off x="1187450" y="1700213"/>
            <a:ext cx="694055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>
                <a:solidFill>
                  <a:srgbClr val="000000"/>
                </a:solidFill>
                <a:ea typeface="华文新魏" pitchFamily="2" charset="-122"/>
                <a:sym typeface="宋体" panose="02010600030101010101" pitchFamily="2" charset="-122"/>
              </a:rPr>
              <a:t>读出电表上的数。从电表中你了解到什么？</a:t>
            </a:r>
            <a:endParaRPr lang="zh-CN" altLang="en-US" sz="2800">
              <a:ea typeface="华文新魏" pitchFamily="2" charset="-122"/>
            </a:endParaRPr>
          </a:p>
        </p:txBody>
      </p:sp>
      <p:pic>
        <p:nvPicPr>
          <p:cNvPr id="28679" name="Picture 3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7088" y="2636838"/>
            <a:ext cx="1019175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80" name="AutoShape 38"/>
          <p:cNvSpPr>
            <a:spLocks noChangeArrowheads="1"/>
          </p:cNvSpPr>
          <p:nvPr/>
        </p:nvSpPr>
        <p:spPr bwMode="auto">
          <a:xfrm>
            <a:off x="2555875" y="2420938"/>
            <a:ext cx="3600450" cy="1008062"/>
          </a:xfrm>
          <a:prstGeom prst="cloudCallout">
            <a:avLst>
              <a:gd name="adj1" fmla="val -61856"/>
              <a:gd name="adj2" fmla="val 49366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BB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bevel/>
              </a14:hiddenLine>
            </a:ext>
          </a:extLst>
        </p:spPr>
        <p:txBody>
          <a:bodyPr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0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张丽家</a:t>
            </a:r>
            <a:r>
              <a:rPr lang="en-US" altLang="zh-CN" sz="20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5</a:t>
            </a:r>
            <a:r>
              <a:rPr lang="zh-CN" altLang="en-US" sz="20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月</a:t>
            </a:r>
            <a:r>
              <a:rPr lang="en-US" altLang="zh-CN" sz="20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1</a:t>
            </a:r>
            <a:r>
              <a:rPr lang="zh-CN" altLang="en-US" sz="20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日电表上的用电数是</a:t>
            </a:r>
            <a:r>
              <a:rPr lang="en-US" altLang="zh-CN" sz="20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58</a:t>
            </a:r>
            <a:r>
              <a:rPr lang="zh-CN" altLang="en-US" sz="20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。</a:t>
            </a:r>
            <a:endParaRPr lang="zh-CN" altLang="en-US" sz="2800">
              <a:ea typeface="华文新魏" pitchFamily="2" charset="-122"/>
            </a:endParaRPr>
          </a:p>
        </p:txBody>
      </p:sp>
      <p:pic>
        <p:nvPicPr>
          <p:cNvPr id="28681" name="Picture 3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308850" y="3933825"/>
            <a:ext cx="952500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82" name="AutoShape 40"/>
          <p:cNvSpPr>
            <a:spLocks noChangeArrowheads="1"/>
          </p:cNvSpPr>
          <p:nvPr/>
        </p:nvSpPr>
        <p:spPr bwMode="auto">
          <a:xfrm>
            <a:off x="3563938" y="3573463"/>
            <a:ext cx="3600450" cy="1008062"/>
          </a:xfrm>
          <a:prstGeom prst="cloudCallout">
            <a:avLst>
              <a:gd name="adj1" fmla="val 50616"/>
              <a:gd name="adj2" fmla="val 75194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BB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bevel/>
              </a14:hiddenLine>
            </a:ext>
          </a:extLst>
        </p:spPr>
        <p:txBody>
          <a:bodyPr/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20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6</a:t>
            </a:r>
            <a:r>
              <a:rPr lang="zh-CN" altLang="en-US" sz="20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月</a:t>
            </a:r>
            <a:r>
              <a:rPr lang="en-US" altLang="zh-CN" sz="20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1</a:t>
            </a:r>
            <a:r>
              <a:rPr lang="zh-CN" altLang="en-US" sz="20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日记录的用电数是</a:t>
            </a:r>
            <a:r>
              <a:rPr lang="en-US" altLang="zh-CN" sz="20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183</a:t>
            </a:r>
            <a:r>
              <a:rPr lang="zh-CN" altLang="en-US" sz="20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。</a:t>
            </a:r>
            <a:endParaRPr lang="zh-CN" altLang="en-US" sz="2800">
              <a:ea typeface="华文新魏" pitchFamily="2" charset="-122"/>
            </a:endParaRPr>
          </a:p>
        </p:txBody>
      </p:sp>
      <p:sp>
        <p:nvSpPr>
          <p:cNvPr id="28683" name="AutoShape 41"/>
          <p:cNvSpPr>
            <a:spLocks noChangeArrowheads="1"/>
          </p:cNvSpPr>
          <p:nvPr/>
        </p:nvSpPr>
        <p:spPr bwMode="auto">
          <a:xfrm>
            <a:off x="1908175" y="4868863"/>
            <a:ext cx="3600450" cy="1152525"/>
          </a:xfrm>
          <a:prstGeom prst="cloudCallout">
            <a:avLst>
              <a:gd name="adj1" fmla="val -61856"/>
              <a:gd name="adj2" fmla="val 3691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BB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bevel/>
              </a14:hiddenLine>
            </a:ext>
          </a:extLst>
        </p:spPr>
        <p:txBody>
          <a:bodyPr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0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到</a:t>
            </a:r>
            <a:r>
              <a:rPr lang="en-US" altLang="zh-CN" sz="20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7</a:t>
            </a:r>
            <a:r>
              <a:rPr lang="zh-CN" altLang="en-US" sz="20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月</a:t>
            </a:r>
            <a:r>
              <a:rPr lang="en-US" altLang="zh-CN" sz="20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1</a:t>
            </a:r>
            <a:r>
              <a:rPr lang="zh-CN" altLang="en-US" sz="20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日，张丽家记录的总用电数是</a:t>
            </a:r>
            <a:r>
              <a:rPr lang="en-US" altLang="zh-CN" sz="20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335</a:t>
            </a:r>
            <a:r>
              <a:rPr lang="zh-CN" altLang="en-US" sz="20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。</a:t>
            </a:r>
            <a:endParaRPr lang="zh-CN" altLang="en-US" sz="2800">
              <a:ea typeface="华文新魏" pitchFamily="2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en-US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sp>
        <p:nvSpPr>
          <p:cNvPr id="29699" name="同侧圆角矩形 4"/>
          <p:cNvSpPr>
            <a:spLocks noChangeArrowheads="1"/>
          </p:cNvSpPr>
          <p:nvPr/>
        </p:nvSpPr>
        <p:spPr bwMode="auto">
          <a:xfrm>
            <a:off x="468313" y="8366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A6E4FF"/>
                    </a:gs>
                    <a:gs pos="34999">
                      <a:srgbClr val="BFEDFF"/>
                    </a:gs>
                    <a:gs pos="100000">
                      <a:srgbClr val="E6F9FF"/>
                    </a:gs>
                  </a:gsLst>
                  <a:lin ang="162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典题精讲</a:t>
            </a:r>
            <a:endParaRPr lang="zh-CN" altLang="en-US" sz="2800">
              <a:ea typeface="华文新魏" pitchFamily="2" charset="-122"/>
            </a:endParaRPr>
          </a:p>
        </p:txBody>
      </p:sp>
      <p:sp>
        <p:nvSpPr>
          <p:cNvPr id="29700" name="直线连接符 21"/>
          <p:cNvSpPr>
            <a:spLocks noChangeShapeType="1"/>
          </p:cNvSpPr>
          <p:nvPr/>
        </p:nvSpPr>
        <p:spPr bwMode="auto">
          <a:xfrm flipV="1">
            <a:off x="468313" y="141287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01" name="Text Box 9"/>
          <p:cNvSpPr>
            <a:spLocks noChangeArrowheads="1"/>
          </p:cNvSpPr>
          <p:nvPr/>
        </p:nvSpPr>
        <p:spPr bwMode="auto">
          <a:xfrm>
            <a:off x="971550" y="1700213"/>
            <a:ext cx="4297363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怎样计算</a:t>
            </a:r>
            <a:r>
              <a:rPr lang="en-US" altLang="zh-CN" sz="28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5</a:t>
            </a:r>
            <a:r>
              <a:rPr lang="zh-CN" altLang="en-US" sz="28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月份的用电数？</a:t>
            </a:r>
            <a:endParaRPr lang="zh-CN" altLang="en-US" sz="2800">
              <a:ea typeface="华文新魏" pitchFamily="2" charset="-122"/>
            </a:endParaRPr>
          </a:p>
        </p:txBody>
      </p:sp>
      <p:pic>
        <p:nvPicPr>
          <p:cNvPr id="29702" name="Picture 10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900113" y="2420938"/>
            <a:ext cx="2592387" cy="137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3" name="Picture 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92950" y="2852738"/>
            <a:ext cx="1038225" cy="1466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704" name="AutoShape 12"/>
          <p:cNvSpPr>
            <a:spLocks noChangeArrowheads="1"/>
          </p:cNvSpPr>
          <p:nvPr/>
        </p:nvSpPr>
        <p:spPr bwMode="auto">
          <a:xfrm>
            <a:off x="3779838" y="2276475"/>
            <a:ext cx="2447925" cy="1439863"/>
          </a:xfrm>
          <a:prstGeom prst="cloudCallout">
            <a:avLst>
              <a:gd name="adj1" fmla="val 75093"/>
              <a:gd name="adj2" fmla="val 4713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BB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bevel/>
              </a14:hiddenLine>
            </a:ext>
          </a:extLst>
        </p:spPr>
        <p:txBody>
          <a:bodyPr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0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用</a:t>
            </a:r>
            <a:r>
              <a:rPr lang="en-US" altLang="zh-CN" sz="20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6</a:t>
            </a:r>
            <a:r>
              <a:rPr lang="zh-CN" altLang="en-US" sz="20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月</a:t>
            </a:r>
            <a:r>
              <a:rPr lang="en-US" altLang="zh-CN" sz="20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1</a:t>
            </a:r>
            <a:r>
              <a:rPr lang="zh-CN" altLang="en-US" sz="20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日电表上的</a:t>
            </a:r>
            <a:r>
              <a:rPr lang="en-US" altLang="zh-CN" sz="20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183</a:t>
            </a:r>
            <a:r>
              <a:rPr lang="zh-CN" altLang="en-US" sz="20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减去</a:t>
            </a:r>
            <a:r>
              <a:rPr lang="en-US" altLang="zh-CN" sz="20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58</a:t>
            </a:r>
            <a:r>
              <a:rPr lang="en-US" altLang="zh-CN" sz="2000">
                <a:solidFill>
                  <a:srgbClr val="000000"/>
                </a:solidFill>
                <a:ea typeface="华文新魏" pitchFamily="2" charset="-122"/>
                <a:sym typeface="Calibri" panose="020F0502020204030204" pitchFamily="34" charset="0"/>
              </a:rPr>
              <a:t>……</a:t>
            </a:r>
            <a:endParaRPr lang="en-US" altLang="zh-CN" sz="2000">
              <a:solidFill>
                <a:srgbClr val="000000"/>
              </a:solidFill>
              <a:latin typeface="华文新魏" pitchFamily="2" charset="-122"/>
              <a:ea typeface="华文新魏" pitchFamily="2" charset="-122"/>
              <a:sym typeface="华文新魏" pitchFamily="2" charset="-122"/>
            </a:endParaRPr>
          </a:p>
        </p:txBody>
      </p:sp>
      <p:sp>
        <p:nvSpPr>
          <p:cNvPr id="29705" name="Text Box 13"/>
          <p:cNvSpPr>
            <a:spLocks noChangeArrowheads="1"/>
          </p:cNvSpPr>
          <p:nvPr/>
        </p:nvSpPr>
        <p:spPr bwMode="auto">
          <a:xfrm>
            <a:off x="2051050" y="4005263"/>
            <a:ext cx="20828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183-58=125</a:t>
            </a:r>
            <a:endParaRPr lang="zh-CN" altLang="en-US" sz="2800">
              <a:ea typeface="华文新魏" pitchFamily="2" charset="-122"/>
            </a:endParaRPr>
          </a:p>
        </p:txBody>
      </p:sp>
      <p:pic>
        <p:nvPicPr>
          <p:cNvPr id="19466" name="Picture 1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19250" y="4508500"/>
            <a:ext cx="2609850" cy="172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7" name="Picture 1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615238" y="4941888"/>
            <a:ext cx="979487" cy="138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708" name="AutoShape 17"/>
          <p:cNvSpPr>
            <a:spLocks noChangeArrowheads="1"/>
          </p:cNvSpPr>
          <p:nvPr/>
        </p:nvSpPr>
        <p:spPr bwMode="auto">
          <a:xfrm>
            <a:off x="4716463" y="4149725"/>
            <a:ext cx="2376487" cy="1295400"/>
          </a:xfrm>
          <a:prstGeom prst="cloudCallout">
            <a:avLst>
              <a:gd name="adj1" fmla="val 67231"/>
              <a:gd name="adj2" fmla="val 72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BB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bevel/>
              </a14:hiddenLine>
            </a:ext>
          </a:extLst>
        </p:spPr>
        <p:txBody>
          <a:bodyPr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0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个位上</a:t>
            </a:r>
            <a:r>
              <a:rPr lang="en-US" altLang="zh-CN" sz="20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3</a:t>
            </a:r>
            <a:r>
              <a:rPr lang="zh-CN" altLang="en-US" sz="20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减</a:t>
            </a:r>
            <a:r>
              <a:rPr lang="en-US" altLang="zh-CN" sz="20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8</a:t>
            </a:r>
            <a:r>
              <a:rPr lang="zh-CN" altLang="en-US" sz="20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不够减，从十位退</a:t>
            </a:r>
            <a:r>
              <a:rPr lang="en-US" altLang="zh-CN" sz="20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1</a:t>
            </a:r>
            <a:endParaRPr lang="zh-CN" altLang="en-US" sz="2800">
              <a:ea typeface="华文新魏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heckerboard(across)">
                                      <p:cBhvr>
                                        <p:cTn id="7" dur="500"/>
                                        <p:tgtEl>
                                          <p:spTgt spid="19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en-US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sp>
        <p:nvSpPr>
          <p:cNvPr id="30723" name="同侧圆角矩形 4"/>
          <p:cNvSpPr>
            <a:spLocks noChangeArrowheads="1"/>
          </p:cNvSpPr>
          <p:nvPr/>
        </p:nvSpPr>
        <p:spPr bwMode="auto">
          <a:xfrm>
            <a:off x="468313" y="8366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A6E4FF"/>
                    </a:gs>
                    <a:gs pos="34999">
                      <a:srgbClr val="BFEDFF"/>
                    </a:gs>
                    <a:gs pos="100000">
                      <a:srgbClr val="E6F9FF"/>
                    </a:gs>
                  </a:gsLst>
                  <a:lin ang="162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典题精讲</a:t>
            </a:r>
            <a:endParaRPr lang="zh-CN" altLang="en-US" sz="2800">
              <a:ea typeface="华文新魏" pitchFamily="2" charset="-122"/>
            </a:endParaRPr>
          </a:p>
        </p:txBody>
      </p:sp>
      <p:sp>
        <p:nvSpPr>
          <p:cNvPr id="30724" name="直线连接符 21"/>
          <p:cNvSpPr>
            <a:spLocks noChangeShapeType="1"/>
          </p:cNvSpPr>
          <p:nvPr/>
        </p:nvSpPr>
        <p:spPr bwMode="auto">
          <a:xfrm flipV="1">
            <a:off x="468313" y="141287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30725" name="Picture 6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827088" y="1628775"/>
            <a:ext cx="1042987" cy="1368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6" name="AutoShape 7"/>
          <p:cNvSpPr>
            <a:spLocks noChangeArrowheads="1"/>
          </p:cNvSpPr>
          <p:nvPr/>
        </p:nvSpPr>
        <p:spPr bwMode="auto">
          <a:xfrm>
            <a:off x="2268538" y="1412875"/>
            <a:ext cx="3455987" cy="936625"/>
          </a:xfrm>
          <a:prstGeom prst="cloudCallout">
            <a:avLst>
              <a:gd name="adj1" fmla="val -44810"/>
              <a:gd name="adj2" fmla="val 7000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BB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bevel/>
              </a14:hiddenLine>
            </a:ext>
          </a:extLst>
        </p:spPr>
        <p:txBody>
          <a:bodyPr/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6</a:t>
            </a:r>
            <a:r>
              <a:rPr lang="zh-CN" altLang="en-US" sz="24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月份的电数怎样算呢？</a:t>
            </a:r>
            <a:endParaRPr lang="zh-CN" altLang="en-US" sz="2800">
              <a:ea typeface="华文新魏" pitchFamily="2" charset="-122"/>
            </a:endParaRPr>
          </a:p>
        </p:txBody>
      </p:sp>
      <p:pic>
        <p:nvPicPr>
          <p:cNvPr id="30727" name="Picture 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00113" y="3644900"/>
            <a:ext cx="3019425" cy="168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8" name="Picture 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92950" y="4149725"/>
            <a:ext cx="1057275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9" name="AutoShape 10"/>
          <p:cNvSpPr>
            <a:spLocks noChangeArrowheads="1"/>
          </p:cNvSpPr>
          <p:nvPr/>
        </p:nvSpPr>
        <p:spPr bwMode="auto">
          <a:xfrm>
            <a:off x="3995738" y="2636838"/>
            <a:ext cx="3529012" cy="1655762"/>
          </a:xfrm>
          <a:prstGeom prst="cloudCallout">
            <a:avLst>
              <a:gd name="adj1" fmla="val 33667"/>
              <a:gd name="adj2" fmla="val 86718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BB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bevel/>
              </a14:hiddenLine>
            </a:ext>
          </a:extLst>
        </p:spPr>
        <p:txBody>
          <a:bodyPr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4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用</a:t>
            </a:r>
            <a:r>
              <a:rPr lang="en-US" altLang="zh-CN" sz="24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7</a:t>
            </a:r>
            <a:r>
              <a:rPr lang="zh-CN" altLang="en-US" sz="24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月</a:t>
            </a:r>
            <a:r>
              <a:rPr lang="en-US" altLang="zh-CN" sz="24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1</a:t>
            </a:r>
            <a:r>
              <a:rPr lang="zh-CN" altLang="en-US" sz="24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日电表上的数减去</a:t>
            </a:r>
            <a:r>
              <a:rPr lang="en-US" altLang="zh-CN" sz="24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6</a:t>
            </a:r>
            <a:r>
              <a:rPr lang="zh-CN" altLang="en-US" sz="24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月</a:t>
            </a:r>
            <a:r>
              <a:rPr lang="en-US" altLang="zh-CN" sz="24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1</a:t>
            </a:r>
            <a:r>
              <a:rPr lang="zh-CN" altLang="en-US" sz="24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日</a:t>
            </a:r>
            <a:r>
              <a:rPr lang="en-US" altLang="zh-CN" sz="2400">
                <a:solidFill>
                  <a:srgbClr val="000000"/>
                </a:solidFill>
                <a:ea typeface="华文新魏" pitchFamily="2" charset="-122"/>
                <a:sym typeface="Calibri" panose="020F0502020204030204" pitchFamily="34" charset="0"/>
              </a:rPr>
              <a:t>……</a:t>
            </a:r>
            <a:endParaRPr lang="en-US" altLang="zh-CN" sz="2400">
              <a:solidFill>
                <a:srgbClr val="000000"/>
              </a:solidFill>
              <a:latin typeface="华文新魏" pitchFamily="2" charset="-122"/>
              <a:ea typeface="华文新魏" pitchFamily="2" charset="-122"/>
              <a:sym typeface="华文新魏" pitchFamily="2" charset="-122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en-US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sp>
        <p:nvSpPr>
          <p:cNvPr id="31747" name="同侧圆角矩形 4"/>
          <p:cNvSpPr>
            <a:spLocks noChangeArrowheads="1"/>
          </p:cNvSpPr>
          <p:nvPr/>
        </p:nvSpPr>
        <p:spPr bwMode="auto">
          <a:xfrm>
            <a:off x="468313" y="8366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A6E4FF"/>
                    </a:gs>
                    <a:gs pos="34999">
                      <a:srgbClr val="BFEDFF"/>
                    </a:gs>
                    <a:gs pos="100000">
                      <a:srgbClr val="E6F9FF"/>
                    </a:gs>
                  </a:gsLst>
                  <a:lin ang="162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典题精讲</a:t>
            </a:r>
            <a:endParaRPr lang="zh-CN" altLang="en-US" sz="2800">
              <a:ea typeface="华文新魏" pitchFamily="2" charset="-122"/>
            </a:endParaRPr>
          </a:p>
        </p:txBody>
      </p:sp>
      <p:sp>
        <p:nvSpPr>
          <p:cNvPr id="31748" name="直线连接符 21"/>
          <p:cNvSpPr>
            <a:spLocks noChangeShapeType="1"/>
          </p:cNvSpPr>
          <p:nvPr/>
        </p:nvSpPr>
        <p:spPr bwMode="auto">
          <a:xfrm flipV="1">
            <a:off x="468313" y="141287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" name="Group 8"/>
          <p:cNvGrpSpPr/>
          <p:nvPr/>
        </p:nvGrpSpPr>
        <p:grpSpPr bwMode="auto">
          <a:xfrm>
            <a:off x="1187450" y="1773238"/>
            <a:ext cx="4321175" cy="2447925"/>
            <a:chOff x="0" y="0"/>
            <a:chExt cx="3085" cy="1769"/>
          </a:xfrm>
        </p:grpSpPr>
        <p:pic>
          <p:nvPicPr>
            <p:cNvPr id="31750" name="Picture 6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0" y="0"/>
              <a:ext cx="2631" cy="17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1751" name="Rectangle 7"/>
            <p:cNvSpPr>
              <a:spLocks noChangeArrowheads="1"/>
            </p:cNvSpPr>
            <p:nvPr/>
          </p:nvSpPr>
          <p:spPr bwMode="auto">
            <a:xfrm>
              <a:off x="2404" y="1225"/>
              <a:ext cx="681" cy="54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 sz="2800">
                <a:solidFill>
                  <a:srgbClr val="000000"/>
                </a:solidFill>
                <a:ea typeface="华文新魏" pitchFamily="2" charset="-122"/>
                <a:sym typeface="宋体" panose="02010600030101010101" pitchFamily="2" charset="-122"/>
              </a:endParaRPr>
            </a:p>
          </p:txBody>
        </p:sp>
      </p:grpSp>
      <p:pic>
        <p:nvPicPr>
          <p:cNvPr id="31752" name="Picture 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96188" y="5013325"/>
            <a:ext cx="849312" cy="1262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53" name="AutoShape 10"/>
          <p:cNvSpPr>
            <a:spLocks noChangeArrowheads="1"/>
          </p:cNvSpPr>
          <p:nvPr/>
        </p:nvSpPr>
        <p:spPr bwMode="auto">
          <a:xfrm>
            <a:off x="2484438" y="4437063"/>
            <a:ext cx="3673475" cy="1368425"/>
          </a:xfrm>
          <a:prstGeom prst="cloudCallout">
            <a:avLst>
              <a:gd name="adj1" fmla="val 83838"/>
              <a:gd name="adj2" fmla="val 42106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BB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bevel/>
              </a14:hiddenLine>
            </a:ext>
          </a:extLst>
        </p:spPr>
        <p:txBody>
          <a:bodyPr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4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十位上</a:t>
            </a:r>
            <a:r>
              <a:rPr lang="en-US" altLang="zh-CN" sz="24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3</a:t>
            </a:r>
            <a:r>
              <a:rPr lang="zh-CN" altLang="en-US" sz="24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减</a:t>
            </a:r>
            <a:r>
              <a:rPr lang="en-US" altLang="zh-CN" sz="24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8</a:t>
            </a:r>
            <a:r>
              <a:rPr lang="zh-CN" altLang="en-US" sz="24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不够减，从百位退</a:t>
            </a:r>
            <a:r>
              <a:rPr lang="en-US" altLang="zh-CN" sz="24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1</a:t>
            </a:r>
            <a:r>
              <a:rPr lang="zh-CN" altLang="en-US" sz="24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。</a:t>
            </a:r>
            <a:endParaRPr lang="zh-CN" altLang="en-US" sz="2800">
              <a:ea typeface="华文新魏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en-US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sp>
        <p:nvSpPr>
          <p:cNvPr id="32771" name="同侧圆角矩形 4"/>
          <p:cNvSpPr>
            <a:spLocks noChangeArrowheads="1"/>
          </p:cNvSpPr>
          <p:nvPr/>
        </p:nvSpPr>
        <p:spPr bwMode="auto">
          <a:xfrm>
            <a:off x="468313" y="8366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A6E4FF"/>
                    </a:gs>
                    <a:gs pos="34999">
                      <a:srgbClr val="BFEDFF"/>
                    </a:gs>
                    <a:gs pos="100000">
                      <a:srgbClr val="E6F9FF"/>
                    </a:gs>
                  </a:gsLst>
                  <a:lin ang="162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典题精讲</a:t>
            </a:r>
            <a:endParaRPr lang="zh-CN" altLang="en-US" sz="2800">
              <a:ea typeface="华文新魏" pitchFamily="2" charset="-122"/>
            </a:endParaRPr>
          </a:p>
        </p:txBody>
      </p:sp>
      <p:sp>
        <p:nvSpPr>
          <p:cNvPr id="32772" name="直线连接符 21"/>
          <p:cNvSpPr>
            <a:spLocks noChangeShapeType="1"/>
          </p:cNvSpPr>
          <p:nvPr/>
        </p:nvSpPr>
        <p:spPr bwMode="auto">
          <a:xfrm flipV="1">
            <a:off x="468313" y="141287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32773" name="Picture 6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755650" y="1773238"/>
            <a:ext cx="771525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74" name="Text Box 7"/>
          <p:cNvSpPr>
            <a:spLocks noChangeArrowheads="1"/>
          </p:cNvSpPr>
          <p:nvPr/>
        </p:nvSpPr>
        <p:spPr bwMode="auto">
          <a:xfrm>
            <a:off x="1635125" y="1784350"/>
            <a:ext cx="6284913" cy="944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根据下面电表上显示的数，计算张丽家</a:t>
            </a:r>
            <a:r>
              <a:rPr lang="en-US" altLang="zh-CN" sz="28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7</a:t>
            </a:r>
            <a:r>
              <a:rPr lang="zh-CN" altLang="en-US" sz="28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、</a:t>
            </a:r>
            <a:r>
              <a:rPr lang="en-US" altLang="zh-CN" sz="28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8</a:t>
            </a:r>
            <a:r>
              <a:rPr lang="zh-CN" altLang="en-US" sz="28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月份的用电量。</a:t>
            </a:r>
            <a:endParaRPr lang="zh-CN" altLang="en-US" sz="2800">
              <a:ea typeface="华文新魏" pitchFamily="2" charset="-122"/>
            </a:endParaRPr>
          </a:p>
        </p:txBody>
      </p:sp>
      <p:pic>
        <p:nvPicPr>
          <p:cNvPr id="32775" name="Picture 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92275" y="2924175"/>
            <a:ext cx="4838700" cy="200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en-US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sp>
        <p:nvSpPr>
          <p:cNvPr id="33795" name="同侧圆角矩形 4"/>
          <p:cNvSpPr>
            <a:spLocks noChangeArrowheads="1"/>
          </p:cNvSpPr>
          <p:nvPr/>
        </p:nvSpPr>
        <p:spPr bwMode="auto">
          <a:xfrm>
            <a:off x="468313" y="8366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A6E4FF"/>
                    </a:gs>
                    <a:gs pos="34999">
                      <a:srgbClr val="BFEDFF"/>
                    </a:gs>
                    <a:gs pos="100000">
                      <a:srgbClr val="E6F9FF"/>
                    </a:gs>
                  </a:gsLst>
                  <a:lin ang="162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典题精讲</a:t>
            </a:r>
            <a:endParaRPr lang="zh-CN" altLang="en-US" sz="2800">
              <a:ea typeface="华文新魏" pitchFamily="2" charset="-122"/>
            </a:endParaRPr>
          </a:p>
        </p:txBody>
      </p:sp>
      <p:sp>
        <p:nvSpPr>
          <p:cNvPr id="33796" name="直线连接符 21"/>
          <p:cNvSpPr>
            <a:spLocks noChangeShapeType="1"/>
          </p:cNvSpPr>
          <p:nvPr/>
        </p:nvSpPr>
        <p:spPr bwMode="auto">
          <a:xfrm flipV="1">
            <a:off x="468313" y="141287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797" name="Text Box 6"/>
          <p:cNvSpPr>
            <a:spLocks noChangeArrowheads="1"/>
          </p:cNvSpPr>
          <p:nvPr/>
        </p:nvSpPr>
        <p:spPr bwMode="auto">
          <a:xfrm>
            <a:off x="900113" y="1628775"/>
            <a:ext cx="2163762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7</a:t>
            </a:r>
            <a:r>
              <a:rPr lang="zh-CN" altLang="en-US" sz="28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月份用电量</a:t>
            </a:r>
            <a:endParaRPr lang="zh-CN" altLang="en-US" sz="2800">
              <a:ea typeface="华文新魏" pitchFamily="2" charset="-122"/>
            </a:endParaRPr>
          </a:p>
        </p:txBody>
      </p:sp>
      <p:pic>
        <p:nvPicPr>
          <p:cNvPr id="33798" name="Picture 7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219700" y="2492375"/>
            <a:ext cx="3048000" cy="180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9" name="Picture 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388" y="2636838"/>
            <a:ext cx="1228725" cy="1409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800" name="AutoShape 9"/>
          <p:cNvSpPr>
            <a:spLocks noChangeArrowheads="1"/>
          </p:cNvSpPr>
          <p:nvPr/>
        </p:nvSpPr>
        <p:spPr bwMode="auto">
          <a:xfrm>
            <a:off x="2484438" y="2060575"/>
            <a:ext cx="2717800" cy="1368425"/>
          </a:xfrm>
          <a:prstGeom prst="cloudCallout">
            <a:avLst>
              <a:gd name="adj1" fmla="val -95653"/>
              <a:gd name="adj2" fmla="val 41528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BB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bevel/>
              </a14:hiddenLine>
            </a:ext>
          </a:extLst>
        </p:spPr>
        <p:txBody>
          <a:bodyPr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0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用</a:t>
            </a:r>
            <a:r>
              <a:rPr lang="en-US" altLang="zh-CN" sz="20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8</a:t>
            </a:r>
            <a:r>
              <a:rPr lang="zh-CN" altLang="en-US" sz="20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月</a:t>
            </a:r>
            <a:r>
              <a:rPr lang="en-US" altLang="zh-CN" sz="20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1</a:t>
            </a:r>
            <a:r>
              <a:rPr lang="zh-CN" altLang="en-US" sz="20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日电表上的数减去</a:t>
            </a:r>
            <a:r>
              <a:rPr lang="en-US" altLang="zh-CN" sz="20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7</a:t>
            </a:r>
            <a:r>
              <a:rPr lang="zh-CN" altLang="en-US" sz="20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月</a:t>
            </a:r>
            <a:r>
              <a:rPr lang="en-US" altLang="zh-CN" sz="20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1</a:t>
            </a:r>
            <a:r>
              <a:rPr lang="zh-CN" altLang="en-US" sz="20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日</a:t>
            </a:r>
            <a:r>
              <a:rPr lang="en-US" altLang="zh-CN" sz="2000">
                <a:solidFill>
                  <a:srgbClr val="000000"/>
                </a:solidFill>
                <a:ea typeface="华文新魏" pitchFamily="2" charset="-122"/>
                <a:sym typeface="Calibri" panose="020F0502020204030204" pitchFamily="34" charset="0"/>
              </a:rPr>
              <a:t>……</a:t>
            </a:r>
            <a:endParaRPr lang="en-US" altLang="zh-CN" sz="2000">
              <a:solidFill>
                <a:srgbClr val="000000"/>
              </a:solidFill>
              <a:latin typeface="华文新魏" pitchFamily="2" charset="-122"/>
              <a:ea typeface="华文新魏" pitchFamily="2" charset="-122"/>
              <a:sym typeface="华文新魏" pitchFamily="2" charset="-122"/>
            </a:endParaRPr>
          </a:p>
        </p:txBody>
      </p:sp>
      <p:sp>
        <p:nvSpPr>
          <p:cNvPr id="33801" name="Text Box 10"/>
          <p:cNvSpPr>
            <a:spLocks noChangeArrowheads="1"/>
          </p:cNvSpPr>
          <p:nvPr/>
        </p:nvSpPr>
        <p:spPr bwMode="auto">
          <a:xfrm>
            <a:off x="1979613" y="3789363"/>
            <a:ext cx="300355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000000"/>
                </a:solidFill>
                <a:ea typeface="华文新魏" pitchFamily="2" charset="-122"/>
                <a:sym typeface="Calibri" panose="020F0502020204030204" pitchFamily="34" charset="0"/>
              </a:rPr>
              <a:t>514-335=</a:t>
            </a:r>
            <a:r>
              <a:rPr lang="zh-CN" altLang="en-US" sz="2800">
                <a:solidFill>
                  <a:srgbClr val="000000"/>
                </a:solidFill>
                <a:ea typeface="华文新魏" pitchFamily="2" charset="-122"/>
                <a:sym typeface="宋体" panose="02010600030101010101" pitchFamily="2" charset="-122"/>
              </a:rPr>
              <a:t>（      ）</a:t>
            </a:r>
            <a:endParaRPr lang="zh-CN" altLang="en-US" sz="2800">
              <a:ea typeface="华文新魏" pitchFamily="2" charset="-122"/>
            </a:endParaRPr>
          </a:p>
        </p:txBody>
      </p:sp>
      <p:pic>
        <p:nvPicPr>
          <p:cNvPr id="33802" name="Picture 1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31913" y="4437063"/>
            <a:ext cx="2667000" cy="165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803" name="AutoShape 12"/>
          <p:cNvSpPr>
            <a:spLocks noChangeArrowheads="1"/>
          </p:cNvSpPr>
          <p:nvPr/>
        </p:nvSpPr>
        <p:spPr bwMode="auto">
          <a:xfrm>
            <a:off x="5219700" y="4724400"/>
            <a:ext cx="2520950" cy="647700"/>
          </a:xfrm>
          <a:prstGeom prst="flowChartAlternateProcess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BB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000">
                <a:solidFill>
                  <a:srgbClr val="000000"/>
                </a:solidFill>
                <a:ea typeface="华文新魏" pitchFamily="2" charset="-122"/>
                <a:sym typeface="宋体" panose="02010600030101010101" pitchFamily="2" charset="-122"/>
              </a:rPr>
              <a:t>个位十位不够减怎么办</a:t>
            </a:r>
            <a:endParaRPr lang="zh-CN" altLang="en-US" sz="2800">
              <a:ea typeface="华文新魏" pitchFamily="2" charset="-122"/>
            </a:endParaRPr>
          </a:p>
        </p:txBody>
      </p:sp>
      <p:sp>
        <p:nvSpPr>
          <p:cNvPr id="33804" name="AutoShape 13"/>
          <p:cNvSpPr>
            <a:spLocks noChangeArrowheads="1"/>
          </p:cNvSpPr>
          <p:nvPr/>
        </p:nvSpPr>
        <p:spPr bwMode="auto">
          <a:xfrm>
            <a:off x="4716463" y="5516563"/>
            <a:ext cx="2603500" cy="746125"/>
          </a:xfrm>
          <a:prstGeom prst="flowChartAlternateProcess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BB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000">
                <a:solidFill>
                  <a:srgbClr val="000000"/>
                </a:solidFill>
                <a:ea typeface="华文新魏" pitchFamily="2" charset="-122"/>
                <a:sym typeface="宋体" panose="02010600030101010101" pitchFamily="2" charset="-122"/>
              </a:rPr>
              <a:t>哪一位不够减，</a:t>
            </a:r>
            <a:endParaRPr lang="zh-CN" altLang="en-US" sz="2000">
              <a:solidFill>
                <a:srgbClr val="000000"/>
              </a:solidFill>
              <a:ea typeface="华文新魏" pitchFamily="2" charset="-122"/>
              <a:sym typeface="宋体" panose="02010600030101010101" pitchFamily="2" charset="-122"/>
            </a:endParaRPr>
          </a:p>
          <a:p>
            <a:pPr algn="ctr">
              <a:buFont typeface="Arial" panose="020B0604020202020204" pitchFamily="34" charset="0"/>
              <a:buNone/>
            </a:pPr>
            <a:r>
              <a:rPr lang="zh-CN" altLang="en-US" sz="2000">
                <a:solidFill>
                  <a:srgbClr val="000000"/>
                </a:solidFill>
                <a:ea typeface="华文新魏" pitchFamily="2" charset="-122"/>
                <a:sym typeface="宋体" panose="02010600030101010101" pitchFamily="2" charset="-122"/>
              </a:rPr>
              <a:t>要从前一位退</a:t>
            </a:r>
            <a:r>
              <a:rPr lang="en-US" altLang="zh-CN" sz="2000">
                <a:solidFill>
                  <a:srgbClr val="000000"/>
                </a:solidFill>
                <a:ea typeface="华文新魏" pitchFamily="2" charset="-122"/>
                <a:sym typeface="Calibri" panose="020F0502020204030204" pitchFamily="34" charset="0"/>
              </a:rPr>
              <a:t>1</a:t>
            </a:r>
            <a:r>
              <a:rPr lang="zh-CN" altLang="en-US" sz="2000">
                <a:solidFill>
                  <a:srgbClr val="000000"/>
                </a:solidFill>
                <a:ea typeface="华文新魏" pitchFamily="2" charset="-122"/>
                <a:sym typeface="宋体" panose="02010600030101010101" pitchFamily="2" charset="-122"/>
              </a:rPr>
              <a:t>。</a:t>
            </a:r>
            <a:endParaRPr lang="zh-CN" altLang="en-US" sz="2800">
              <a:ea typeface="华文新魏" pitchFamily="2" charset="-122"/>
            </a:endParaRPr>
          </a:p>
        </p:txBody>
      </p:sp>
      <p:sp>
        <p:nvSpPr>
          <p:cNvPr id="33805" name="Text Box 14"/>
          <p:cNvSpPr>
            <a:spLocks noChangeArrowheads="1"/>
          </p:cNvSpPr>
          <p:nvPr/>
        </p:nvSpPr>
        <p:spPr bwMode="auto">
          <a:xfrm>
            <a:off x="3327400" y="5573713"/>
            <a:ext cx="385763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9</a:t>
            </a:r>
            <a:endParaRPr lang="zh-CN" altLang="en-US" sz="2800">
              <a:ea typeface="华文新魏" pitchFamily="2" charset="-122"/>
            </a:endParaRPr>
          </a:p>
        </p:txBody>
      </p:sp>
      <p:sp>
        <p:nvSpPr>
          <p:cNvPr id="33806" name="Text Box 15"/>
          <p:cNvSpPr>
            <a:spLocks noChangeArrowheads="1"/>
          </p:cNvSpPr>
          <p:nvPr/>
        </p:nvSpPr>
        <p:spPr bwMode="auto">
          <a:xfrm>
            <a:off x="2771775" y="5573713"/>
            <a:ext cx="385763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7</a:t>
            </a:r>
            <a:endParaRPr lang="zh-CN" altLang="en-US" sz="2800">
              <a:ea typeface="华文新魏" pitchFamily="2" charset="-122"/>
            </a:endParaRPr>
          </a:p>
        </p:txBody>
      </p:sp>
      <p:sp>
        <p:nvSpPr>
          <p:cNvPr id="33807" name="Text Box 16"/>
          <p:cNvSpPr>
            <a:spLocks noChangeArrowheads="1"/>
          </p:cNvSpPr>
          <p:nvPr/>
        </p:nvSpPr>
        <p:spPr bwMode="auto">
          <a:xfrm>
            <a:off x="2195513" y="5573713"/>
            <a:ext cx="325437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1</a:t>
            </a:r>
            <a:endParaRPr lang="zh-CN" altLang="en-US" sz="2800">
              <a:ea typeface="华文新魏" pitchFamily="2" charset="-122"/>
            </a:endParaRPr>
          </a:p>
        </p:txBody>
      </p:sp>
      <p:sp>
        <p:nvSpPr>
          <p:cNvPr id="33808" name="Text Box 17"/>
          <p:cNvSpPr>
            <a:spLocks noChangeArrowheads="1"/>
          </p:cNvSpPr>
          <p:nvPr/>
        </p:nvSpPr>
        <p:spPr bwMode="auto">
          <a:xfrm>
            <a:off x="3779838" y="3789363"/>
            <a:ext cx="779462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0000"/>
                </a:solidFill>
                <a:ea typeface="华文新魏" pitchFamily="2" charset="-122"/>
                <a:sym typeface="Calibri" panose="020F0502020204030204" pitchFamily="34" charset="0"/>
              </a:rPr>
              <a:t>179</a:t>
            </a:r>
            <a:endParaRPr lang="zh-CN" altLang="en-US" sz="2800">
              <a:ea typeface="华文新魏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trips(downLeft)">
                                      <p:cBhvr>
                                        <p:cTn id="7" dur="500"/>
                                        <p:tgtEl>
                                          <p:spTgt spid="338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trips(downLeft)">
                                      <p:cBhvr>
                                        <p:cTn id="12" dur="500"/>
                                        <p:tgtEl>
                                          <p:spTgt spid="338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trips(downLeft)">
                                      <p:cBhvr>
                                        <p:cTn id="17" dur="500"/>
                                        <p:tgtEl>
                                          <p:spTgt spid="338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trips(downLeft)">
                                      <p:cBhvr>
                                        <p:cTn id="22" dur="500"/>
                                        <p:tgtEl>
                                          <p:spTgt spid="338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805" grpId="0" bldLvl="0"/>
      <p:bldP spid="33806" grpId="0" bldLvl="0"/>
      <p:bldP spid="33807" grpId="0" bldLvl="0"/>
      <p:bldP spid="33808" grpId="0" bldLvl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en-US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grpSp>
        <p:nvGrpSpPr>
          <p:cNvPr id="16387" name="组合 10"/>
          <p:cNvGrpSpPr/>
          <p:nvPr/>
        </p:nvGrpSpPr>
        <p:grpSpPr bwMode="auto">
          <a:xfrm>
            <a:off x="323850" y="981075"/>
            <a:ext cx="2200275" cy="574675"/>
            <a:chOff x="0" y="0"/>
            <a:chExt cx="2256668" cy="571008"/>
          </a:xfrm>
        </p:grpSpPr>
        <p:sp>
          <p:nvSpPr>
            <p:cNvPr id="16388" name="直线连接符 21"/>
            <p:cNvSpPr>
              <a:spLocks noChangeShapeType="1"/>
            </p:cNvSpPr>
            <p:nvPr/>
          </p:nvSpPr>
          <p:spPr bwMode="auto">
            <a:xfrm flipV="1">
              <a:off x="0" y="564699"/>
              <a:ext cx="2256668" cy="6309"/>
            </a:xfrm>
            <a:prstGeom prst="line">
              <a:avLst/>
            </a:prstGeom>
            <a:noFill/>
            <a:ln w="38100">
              <a:solidFill>
                <a:srgbClr val="93B3D7"/>
              </a:solidFill>
              <a:prstDash val="dash"/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389" name="同侧圆角矩形 23"/>
            <p:cNvSpPr>
              <a:spLocks noChangeArrowheads="1"/>
            </p:cNvSpPr>
            <p:nvPr/>
          </p:nvSpPr>
          <p:spPr bwMode="auto">
            <a:xfrm>
              <a:off x="183986" y="0"/>
              <a:ext cx="2001042" cy="517377"/>
            </a:xfrm>
            <a:custGeom>
              <a:avLst/>
              <a:gdLst>
                <a:gd name="T0" fmla="*/ 0 w 2001042"/>
                <a:gd name="T1" fmla="*/ 0 h 517377"/>
                <a:gd name="T2" fmla="*/ 2001042 w 2001042"/>
                <a:gd name="T3" fmla="*/ 517377 h 517377"/>
              </a:gdLst>
              <a:ahLst/>
              <a:cxnLst/>
              <a:rect l="T0" t="T1" r="T2" b="T3"/>
              <a:pathLst>
                <a:path w="2001042" h="517377">
                  <a:moveTo>
                    <a:pt x="86231" y="0"/>
                  </a:moveTo>
                  <a:lnTo>
                    <a:pt x="1914810" y="0"/>
                  </a:lnTo>
                  <a:cubicBezTo>
                    <a:pt x="1962434" y="0"/>
                    <a:pt x="2001041" y="38607"/>
                    <a:pt x="2001041" y="86231"/>
                  </a:cubicBezTo>
                  <a:lnTo>
                    <a:pt x="2001042" y="517377"/>
                  </a:lnTo>
                  <a:lnTo>
                    <a:pt x="0" y="517377"/>
                  </a:lnTo>
                  <a:lnTo>
                    <a:pt x="0" y="86231"/>
                  </a:lnTo>
                  <a:cubicBezTo>
                    <a:pt x="0" y="38607"/>
                    <a:pt x="38607" y="0"/>
                    <a:pt x="86231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A6E4FF"/>
                </a:gs>
                <a:gs pos="34999">
                  <a:srgbClr val="BFEDFF"/>
                </a:gs>
                <a:gs pos="100000">
                  <a:srgbClr val="E6F9FF"/>
                </a:gs>
              </a:gsLst>
              <a:lin ang="162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zh-CN" altLang="en-US" sz="3000" b="1" dirty="0">
                  <a:solidFill>
                    <a:srgbClr val="000000"/>
                  </a:solidFill>
                  <a:latin typeface="华文新魏" pitchFamily="2" charset="-122"/>
                  <a:ea typeface="华文新魏" pitchFamily="2" charset="-122"/>
                  <a:sym typeface="黑体" panose="02010609060101010101" pitchFamily="49" charset="-122"/>
                </a:rPr>
                <a:t>学习目标</a:t>
              </a:r>
              <a:endParaRPr lang="zh-CN" altLang="en-US" sz="2800" dirty="0">
                <a:ea typeface="华文新魏" pitchFamily="2" charset="-122"/>
              </a:endParaRPr>
            </a:p>
          </p:txBody>
        </p:sp>
      </p:grpSp>
      <p:pic>
        <p:nvPicPr>
          <p:cNvPr id="16390" name="Picture 3" descr="F:\七彩课堂插图板式封面\排版用图标、页眉页脚\标题图（终-排版用）共29个\资料宝袋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948488" y="4797425"/>
            <a:ext cx="2120900" cy="148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91" name="Text Box 7"/>
          <p:cNvSpPr>
            <a:spLocks noChangeArrowheads="1"/>
          </p:cNvSpPr>
          <p:nvPr/>
        </p:nvSpPr>
        <p:spPr bwMode="auto">
          <a:xfrm>
            <a:off x="1187450" y="2565400"/>
            <a:ext cx="6607175" cy="149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1</a:t>
            </a: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、会进行三位数加减三位数的运算。</a:t>
            </a:r>
            <a:endParaRPr lang="zh-CN" altLang="en-US" sz="2800" dirty="0">
              <a:solidFill>
                <a:srgbClr val="000000"/>
              </a:solidFill>
              <a:latin typeface="华文新魏" pitchFamily="2" charset="-122"/>
              <a:ea typeface="华文新魏" pitchFamily="2" charset="-122"/>
              <a:sym typeface="华文新魏" pitchFamily="2" charset="-122"/>
            </a:endParaRPr>
          </a:p>
          <a:p>
            <a:pPr>
              <a:lnSpc>
                <a:spcPct val="3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endParaRPr lang="zh-CN" altLang="en-US" sz="2800" dirty="0">
              <a:solidFill>
                <a:srgbClr val="000000"/>
              </a:solidFill>
              <a:latin typeface="华文新魏" pitchFamily="2" charset="-122"/>
              <a:ea typeface="华文新魏" pitchFamily="2" charset="-122"/>
              <a:sym typeface="华文新魏" pitchFamily="2" charset="-122"/>
            </a:endParaRPr>
          </a:p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2</a:t>
            </a: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、能够利用加减法的知识解决实际问题</a:t>
            </a:r>
            <a:endParaRPr lang="zh-CN" altLang="en-US" sz="2800" dirty="0">
              <a:ea typeface="华文新魏" pitchFamily="2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en-US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sp>
        <p:nvSpPr>
          <p:cNvPr id="34819" name="同侧圆角矩形 4"/>
          <p:cNvSpPr>
            <a:spLocks noChangeArrowheads="1"/>
          </p:cNvSpPr>
          <p:nvPr/>
        </p:nvSpPr>
        <p:spPr bwMode="auto">
          <a:xfrm>
            <a:off x="468313" y="8366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A6E4FF"/>
                    </a:gs>
                    <a:gs pos="34999">
                      <a:srgbClr val="BFEDFF"/>
                    </a:gs>
                    <a:gs pos="100000">
                      <a:srgbClr val="E6F9FF"/>
                    </a:gs>
                  </a:gsLst>
                  <a:lin ang="162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典题精讲</a:t>
            </a:r>
            <a:endParaRPr lang="zh-CN" altLang="en-US" sz="2800">
              <a:ea typeface="华文新魏" pitchFamily="2" charset="-122"/>
            </a:endParaRPr>
          </a:p>
        </p:txBody>
      </p:sp>
      <p:sp>
        <p:nvSpPr>
          <p:cNvPr id="34820" name="直线连接符 21"/>
          <p:cNvSpPr>
            <a:spLocks noChangeShapeType="1"/>
          </p:cNvSpPr>
          <p:nvPr/>
        </p:nvSpPr>
        <p:spPr bwMode="auto">
          <a:xfrm flipV="1">
            <a:off x="468313" y="141287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821" name="Text Box 6"/>
          <p:cNvSpPr>
            <a:spLocks noChangeArrowheads="1"/>
          </p:cNvSpPr>
          <p:nvPr/>
        </p:nvSpPr>
        <p:spPr bwMode="auto">
          <a:xfrm>
            <a:off x="900113" y="1628775"/>
            <a:ext cx="2163762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8</a:t>
            </a: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月份用电量</a:t>
            </a:r>
            <a:endParaRPr lang="zh-CN" altLang="en-US" sz="2800" dirty="0">
              <a:ea typeface="华文新魏" pitchFamily="2" charset="-122"/>
            </a:endParaRPr>
          </a:p>
        </p:txBody>
      </p:sp>
      <p:pic>
        <p:nvPicPr>
          <p:cNvPr id="34822" name="Picture 7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116013" y="2276475"/>
            <a:ext cx="3133725" cy="1895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3" name="Picture 8"/>
          <p:cNvPicPr>
            <a:picLocks noChangeAspect="1" noChangeArrowheads="1"/>
          </p:cNvPicPr>
          <p:nvPr/>
        </p:nvPicPr>
        <p:blipFill>
          <a:blip r:embed="rId2" cstate="email"/>
          <a:srcRect t="11200"/>
          <a:stretch>
            <a:fillRect/>
          </a:stretch>
        </p:blipFill>
        <p:spPr bwMode="auto">
          <a:xfrm>
            <a:off x="7164388" y="4635500"/>
            <a:ext cx="1438275" cy="1573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824" name="AutoShape 9"/>
          <p:cNvSpPr>
            <a:spLocks noChangeArrowheads="1"/>
          </p:cNvSpPr>
          <p:nvPr/>
        </p:nvSpPr>
        <p:spPr bwMode="auto">
          <a:xfrm>
            <a:off x="4572000" y="1268413"/>
            <a:ext cx="2735263" cy="2736850"/>
          </a:xfrm>
          <a:prstGeom prst="cloudCallout">
            <a:avLst>
              <a:gd name="adj1" fmla="val 46056"/>
              <a:gd name="adj2" fmla="val 94375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BB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bevel/>
              </a14:hiddenLine>
            </a:ext>
          </a:extLst>
        </p:spPr>
        <p:txBody>
          <a:bodyPr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4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个位上</a:t>
            </a:r>
            <a:r>
              <a:rPr lang="en-US" altLang="zh-CN" sz="24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3</a:t>
            </a:r>
            <a:r>
              <a:rPr lang="zh-CN" altLang="en-US" sz="24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减</a:t>
            </a:r>
            <a:r>
              <a:rPr lang="en-US" altLang="zh-CN" sz="24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4</a:t>
            </a:r>
            <a:r>
              <a:rPr lang="zh-CN" altLang="en-US" sz="24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不够减，从十位退</a:t>
            </a:r>
            <a:r>
              <a:rPr lang="en-US" altLang="zh-CN" sz="24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1</a:t>
            </a:r>
            <a:r>
              <a:rPr lang="zh-CN" altLang="en-US" sz="24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，十位上是</a:t>
            </a:r>
            <a:r>
              <a:rPr lang="en-US" altLang="zh-CN" sz="24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0</a:t>
            </a:r>
            <a:r>
              <a:rPr lang="zh-CN" altLang="en-US" sz="24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怎么办？</a:t>
            </a:r>
            <a:endParaRPr lang="zh-CN" altLang="en-US" sz="2800">
              <a:ea typeface="华文新魏" pitchFamily="2" charset="-122"/>
            </a:endParaRPr>
          </a:p>
        </p:txBody>
      </p:sp>
      <p:pic>
        <p:nvPicPr>
          <p:cNvPr id="34825" name="Picture 10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042988" y="4221163"/>
            <a:ext cx="3311525" cy="2116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826" name="Text Box 11"/>
          <p:cNvSpPr>
            <a:spLocks noChangeArrowheads="1"/>
          </p:cNvSpPr>
          <p:nvPr/>
        </p:nvSpPr>
        <p:spPr bwMode="auto">
          <a:xfrm>
            <a:off x="2824163" y="5800725"/>
            <a:ext cx="385762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9</a:t>
            </a:r>
            <a:endParaRPr lang="zh-CN" altLang="en-US" sz="2800">
              <a:ea typeface="华文新魏" pitchFamily="2" charset="-122"/>
            </a:endParaRPr>
          </a:p>
        </p:txBody>
      </p:sp>
      <p:sp>
        <p:nvSpPr>
          <p:cNvPr id="34827" name="Text Box 12"/>
          <p:cNvSpPr>
            <a:spLocks noChangeArrowheads="1"/>
          </p:cNvSpPr>
          <p:nvPr/>
        </p:nvSpPr>
        <p:spPr bwMode="auto">
          <a:xfrm>
            <a:off x="2339975" y="5805488"/>
            <a:ext cx="385763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8</a:t>
            </a:r>
            <a:endParaRPr lang="zh-CN" altLang="en-US" sz="2800">
              <a:ea typeface="华文新魏" pitchFamily="2" charset="-122"/>
            </a:endParaRPr>
          </a:p>
        </p:txBody>
      </p:sp>
      <p:sp>
        <p:nvSpPr>
          <p:cNvPr id="34828" name="Text Box 13"/>
          <p:cNvSpPr>
            <a:spLocks noChangeArrowheads="1"/>
          </p:cNvSpPr>
          <p:nvPr/>
        </p:nvSpPr>
        <p:spPr bwMode="auto">
          <a:xfrm>
            <a:off x="1835150" y="5805488"/>
            <a:ext cx="325438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1</a:t>
            </a:r>
            <a:endParaRPr lang="zh-CN" altLang="en-US" sz="2800">
              <a:ea typeface="华文新魏" pitchFamily="2" charset="-122"/>
            </a:endParaRPr>
          </a:p>
        </p:txBody>
      </p:sp>
      <p:sp>
        <p:nvSpPr>
          <p:cNvPr id="34829" name="Text Box 14"/>
          <p:cNvSpPr>
            <a:spLocks noChangeArrowheads="1"/>
          </p:cNvSpPr>
          <p:nvPr/>
        </p:nvSpPr>
        <p:spPr bwMode="auto">
          <a:xfrm>
            <a:off x="3419475" y="4221163"/>
            <a:ext cx="779463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0000"/>
                </a:solidFill>
                <a:ea typeface="华文新魏" pitchFamily="2" charset="-122"/>
                <a:sym typeface="Calibri" panose="020F0502020204030204" pitchFamily="34" charset="0"/>
              </a:rPr>
              <a:t>189</a:t>
            </a:r>
            <a:endParaRPr lang="zh-CN" altLang="en-US" sz="2800">
              <a:ea typeface="华文新魏" pitchFamily="2" charset="-122"/>
            </a:endParaRPr>
          </a:p>
        </p:txBody>
      </p:sp>
      <p:sp>
        <p:nvSpPr>
          <p:cNvPr id="34830" name="AutoShape 15"/>
          <p:cNvSpPr>
            <a:spLocks noChangeArrowheads="1"/>
          </p:cNvSpPr>
          <p:nvPr/>
        </p:nvSpPr>
        <p:spPr bwMode="auto">
          <a:xfrm>
            <a:off x="3995738" y="5013325"/>
            <a:ext cx="2736850" cy="936625"/>
          </a:xfrm>
          <a:prstGeom prst="flowChartAlternateProcess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BB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0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个位不够减从十位退</a:t>
            </a:r>
            <a:r>
              <a:rPr lang="en-US" altLang="zh-CN" sz="20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1</a:t>
            </a:r>
            <a:r>
              <a:rPr lang="zh-CN" altLang="en-US" sz="20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，</a:t>
            </a:r>
            <a:endParaRPr lang="zh-CN" altLang="en-US" sz="2000">
              <a:solidFill>
                <a:srgbClr val="000000"/>
              </a:solidFill>
              <a:latin typeface="华文新魏" pitchFamily="2" charset="-122"/>
              <a:ea typeface="华文新魏" pitchFamily="2" charset="-122"/>
              <a:sym typeface="华文新魏" pitchFamily="2" charset="-122"/>
            </a:endParaRPr>
          </a:p>
          <a:p>
            <a:pPr algn="ctr">
              <a:buFont typeface="Arial" panose="020B0604020202020204" pitchFamily="34" charset="0"/>
              <a:buNone/>
            </a:pPr>
            <a:r>
              <a:rPr lang="zh-CN" altLang="en-US" sz="20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十位上是</a:t>
            </a:r>
            <a:r>
              <a:rPr lang="en-US" altLang="zh-CN" sz="20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0</a:t>
            </a:r>
            <a:r>
              <a:rPr lang="zh-CN" altLang="en-US" sz="20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，</a:t>
            </a:r>
            <a:endParaRPr lang="zh-CN" altLang="en-US" sz="2000">
              <a:solidFill>
                <a:srgbClr val="000000"/>
              </a:solidFill>
              <a:latin typeface="华文新魏" pitchFamily="2" charset="-122"/>
              <a:ea typeface="华文新魏" pitchFamily="2" charset="-122"/>
              <a:sym typeface="华文新魏" pitchFamily="2" charset="-122"/>
            </a:endParaRPr>
          </a:p>
          <a:p>
            <a:pPr algn="ctr">
              <a:buFont typeface="Arial" panose="020B0604020202020204" pitchFamily="34" charset="0"/>
              <a:buNone/>
            </a:pPr>
            <a:r>
              <a:rPr lang="zh-CN" altLang="en-US" sz="20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向从百位退</a:t>
            </a:r>
            <a:r>
              <a:rPr lang="en-US" altLang="zh-CN" sz="20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1</a:t>
            </a:r>
            <a:r>
              <a:rPr lang="zh-CN" altLang="en-US" sz="20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。</a:t>
            </a:r>
            <a:endParaRPr lang="zh-CN" altLang="en-US" sz="2800">
              <a:ea typeface="华文新魏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trips(downLeft)">
                                      <p:cBhvr>
                                        <p:cTn id="7" dur="500"/>
                                        <p:tgtEl>
                                          <p:spTgt spid="348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trips(downLeft)">
                                      <p:cBhvr>
                                        <p:cTn id="12" dur="500"/>
                                        <p:tgtEl>
                                          <p:spTgt spid="348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trips(downLeft)">
                                      <p:cBhvr>
                                        <p:cTn id="17" dur="500"/>
                                        <p:tgtEl>
                                          <p:spTgt spid="348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trips(downLeft)">
                                      <p:cBhvr>
                                        <p:cTn id="22" dur="500"/>
                                        <p:tgtEl>
                                          <p:spTgt spid="348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6" grpId="0" bldLvl="0"/>
      <p:bldP spid="34827" grpId="0" bldLvl="0"/>
      <p:bldP spid="34828" grpId="0" bldLvl="0"/>
      <p:bldP spid="34829" grpId="0" bldLvl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en-US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grpSp>
        <p:nvGrpSpPr>
          <p:cNvPr id="35843" name="Group 38"/>
          <p:cNvGrpSpPr/>
          <p:nvPr/>
        </p:nvGrpSpPr>
        <p:grpSpPr bwMode="auto">
          <a:xfrm>
            <a:off x="323850" y="3644900"/>
            <a:ext cx="8280400" cy="2676525"/>
            <a:chOff x="0" y="0"/>
            <a:chExt cx="5216" cy="1686"/>
          </a:xfrm>
        </p:grpSpPr>
        <p:pic>
          <p:nvPicPr>
            <p:cNvPr id="35844" name="Picture 39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90" y="182"/>
              <a:ext cx="5025" cy="15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5845" name="Rectangle 40"/>
            <p:cNvSpPr>
              <a:spLocks noChangeArrowheads="1"/>
            </p:cNvSpPr>
            <p:nvPr/>
          </p:nvSpPr>
          <p:spPr bwMode="auto">
            <a:xfrm>
              <a:off x="0" y="0"/>
              <a:ext cx="5216" cy="59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 sz="2800">
                <a:solidFill>
                  <a:srgbClr val="000000"/>
                </a:solidFill>
                <a:ea typeface="华文新魏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35846" name="同侧圆角矩形 4"/>
          <p:cNvSpPr>
            <a:spLocks noChangeArrowheads="1"/>
          </p:cNvSpPr>
          <p:nvPr/>
        </p:nvSpPr>
        <p:spPr bwMode="auto">
          <a:xfrm>
            <a:off x="468313" y="908050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A6E4FF"/>
                    </a:gs>
                    <a:gs pos="34999">
                      <a:srgbClr val="BFEDFF"/>
                    </a:gs>
                    <a:gs pos="100000">
                      <a:srgbClr val="E6F9FF"/>
                    </a:gs>
                  </a:gsLst>
                  <a:lin ang="162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易错提示</a:t>
            </a:r>
            <a:endParaRPr lang="zh-CN" altLang="en-US" sz="2800">
              <a:ea typeface="华文新魏" pitchFamily="2" charset="-122"/>
            </a:endParaRPr>
          </a:p>
        </p:txBody>
      </p:sp>
      <p:sp>
        <p:nvSpPr>
          <p:cNvPr id="35847" name="直线连接符 21"/>
          <p:cNvSpPr>
            <a:spLocks noChangeShapeType="1"/>
          </p:cNvSpPr>
          <p:nvPr/>
        </p:nvSpPr>
        <p:spPr bwMode="auto">
          <a:xfrm flipV="1">
            <a:off x="468313" y="1484313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5848" name="Group 28"/>
          <p:cNvGrpSpPr/>
          <p:nvPr/>
        </p:nvGrpSpPr>
        <p:grpSpPr bwMode="auto">
          <a:xfrm>
            <a:off x="468313" y="1616075"/>
            <a:ext cx="8280400" cy="2676525"/>
            <a:chOff x="0" y="0"/>
            <a:chExt cx="5216" cy="1686"/>
          </a:xfrm>
        </p:grpSpPr>
        <p:pic>
          <p:nvPicPr>
            <p:cNvPr id="35849" name="Picture 26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90" y="182"/>
              <a:ext cx="5025" cy="15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5850" name="Rectangle 27"/>
            <p:cNvSpPr>
              <a:spLocks noChangeArrowheads="1"/>
            </p:cNvSpPr>
            <p:nvPr/>
          </p:nvSpPr>
          <p:spPr bwMode="auto">
            <a:xfrm>
              <a:off x="0" y="0"/>
              <a:ext cx="5216" cy="59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800" dirty="0">
                  <a:solidFill>
                    <a:srgbClr val="000000"/>
                  </a:solidFill>
                  <a:ea typeface="华文新魏" pitchFamily="2" charset="-122"/>
                  <a:sym typeface="宋体" panose="02010600030101010101" pitchFamily="2" charset="-122"/>
                </a:rPr>
                <a:t>在方框中填写合适的数</a:t>
              </a:r>
              <a:endParaRPr lang="zh-CN" altLang="en-US" sz="2800" dirty="0">
                <a:ea typeface="华文新魏" pitchFamily="2" charset="-122"/>
              </a:endParaRPr>
            </a:p>
          </p:txBody>
        </p:sp>
      </p:grpSp>
      <p:sp>
        <p:nvSpPr>
          <p:cNvPr id="35851" name="Text Box 30"/>
          <p:cNvSpPr>
            <a:spLocks noChangeArrowheads="1"/>
          </p:cNvSpPr>
          <p:nvPr/>
        </p:nvSpPr>
        <p:spPr bwMode="auto">
          <a:xfrm>
            <a:off x="3184525" y="3100388"/>
            <a:ext cx="382588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000000"/>
                </a:solidFill>
                <a:ea typeface="华文新魏" pitchFamily="2" charset="-122"/>
                <a:sym typeface="Calibri" panose="020F0502020204030204" pitchFamily="34" charset="0"/>
              </a:rPr>
              <a:t>5</a:t>
            </a:r>
            <a:endParaRPr lang="zh-CN" altLang="en-US" sz="2800">
              <a:ea typeface="华文新魏" pitchFamily="2" charset="-122"/>
            </a:endParaRPr>
          </a:p>
        </p:txBody>
      </p:sp>
      <p:sp>
        <p:nvSpPr>
          <p:cNvPr id="35852" name="Text Box 31"/>
          <p:cNvSpPr>
            <a:spLocks noChangeArrowheads="1"/>
          </p:cNvSpPr>
          <p:nvPr/>
        </p:nvSpPr>
        <p:spPr bwMode="auto">
          <a:xfrm>
            <a:off x="2700338" y="2549525"/>
            <a:ext cx="382587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000000"/>
                </a:solidFill>
                <a:ea typeface="华文新魏" pitchFamily="2" charset="-122"/>
                <a:sym typeface="Calibri" panose="020F0502020204030204" pitchFamily="34" charset="0"/>
              </a:rPr>
              <a:t>6</a:t>
            </a:r>
            <a:endParaRPr lang="zh-CN" altLang="en-US" sz="2800">
              <a:ea typeface="华文新魏" pitchFamily="2" charset="-122"/>
            </a:endParaRPr>
          </a:p>
        </p:txBody>
      </p:sp>
      <p:sp>
        <p:nvSpPr>
          <p:cNvPr id="35853" name="Text Box 32"/>
          <p:cNvSpPr>
            <a:spLocks noChangeArrowheads="1"/>
          </p:cNvSpPr>
          <p:nvPr/>
        </p:nvSpPr>
        <p:spPr bwMode="auto">
          <a:xfrm>
            <a:off x="2101850" y="2549525"/>
            <a:ext cx="382588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000000"/>
                </a:solidFill>
                <a:ea typeface="华文新魏" pitchFamily="2" charset="-122"/>
                <a:sym typeface="Calibri" panose="020F0502020204030204" pitchFamily="34" charset="0"/>
              </a:rPr>
              <a:t>6</a:t>
            </a:r>
            <a:endParaRPr lang="zh-CN" altLang="en-US" sz="2800">
              <a:ea typeface="华文新魏" pitchFamily="2" charset="-122"/>
            </a:endParaRPr>
          </a:p>
        </p:txBody>
      </p:sp>
      <p:sp>
        <p:nvSpPr>
          <p:cNvPr id="35854" name="Text Box 33"/>
          <p:cNvSpPr>
            <a:spLocks noChangeArrowheads="1"/>
          </p:cNvSpPr>
          <p:nvPr/>
        </p:nvSpPr>
        <p:spPr bwMode="auto">
          <a:xfrm>
            <a:off x="7667625" y="3125788"/>
            <a:ext cx="382588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000000"/>
                </a:solidFill>
                <a:ea typeface="华文新魏" pitchFamily="2" charset="-122"/>
                <a:sym typeface="Calibri" panose="020F0502020204030204" pitchFamily="34" charset="0"/>
              </a:rPr>
              <a:t>2</a:t>
            </a:r>
            <a:endParaRPr lang="zh-CN" altLang="en-US" sz="2800">
              <a:ea typeface="华文新魏" pitchFamily="2" charset="-122"/>
            </a:endParaRPr>
          </a:p>
        </p:txBody>
      </p:sp>
      <p:sp>
        <p:nvSpPr>
          <p:cNvPr id="35855" name="Text Box 34"/>
          <p:cNvSpPr>
            <a:spLocks noChangeArrowheads="1"/>
          </p:cNvSpPr>
          <p:nvPr/>
        </p:nvSpPr>
        <p:spPr bwMode="auto">
          <a:xfrm>
            <a:off x="7164388" y="3125788"/>
            <a:ext cx="382587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000000"/>
                </a:solidFill>
                <a:ea typeface="华文新魏" pitchFamily="2" charset="-122"/>
                <a:sym typeface="Calibri" panose="020F0502020204030204" pitchFamily="34" charset="0"/>
              </a:rPr>
              <a:t>3</a:t>
            </a:r>
            <a:endParaRPr lang="zh-CN" altLang="en-US" sz="2800">
              <a:ea typeface="华文新魏" pitchFamily="2" charset="-122"/>
            </a:endParaRPr>
          </a:p>
        </p:txBody>
      </p:sp>
      <p:sp>
        <p:nvSpPr>
          <p:cNvPr id="35856" name="Text Box 35"/>
          <p:cNvSpPr>
            <a:spLocks noChangeArrowheads="1"/>
          </p:cNvSpPr>
          <p:nvPr/>
        </p:nvSpPr>
        <p:spPr bwMode="auto">
          <a:xfrm>
            <a:off x="6588125" y="2620963"/>
            <a:ext cx="382588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000000"/>
                </a:solidFill>
                <a:ea typeface="华文新魏" pitchFamily="2" charset="-122"/>
                <a:sym typeface="Calibri" panose="020F0502020204030204" pitchFamily="34" charset="0"/>
              </a:rPr>
              <a:t>7</a:t>
            </a:r>
            <a:endParaRPr lang="zh-CN" altLang="en-US" sz="2800">
              <a:ea typeface="华文新魏" pitchFamily="2" charset="-122"/>
            </a:endParaRPr>
          </a:p>
        </p:txBody>
      </p:sp>
      <p:sp>
        <p:nvSpPr>
          <p:cNvPr id="35857" name="Text Box 36"/>
          <p:cNvSpPr>
            <a:spLocks noChangeArrowheads="1"/>
          </p:cNvSpPr>
          <p:nvPr/>
        </p:nvSpPr>
        <p:spPr bwMode="auto">
          <a:xfrm>
            <a:off x="3563938" y="3860800"/>
            <a:ext cx="53975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>
                <a:solidFill>
                  <a:srgbClr val="FF0000"/>
                </a:solidFill>
                <a:ea typeface="华文新魏" pitchFamily="2" charset="-122"/>
                <a:sym typeface="宋体" panose="02010600030101010101" pitchFamily="2" charset="-122"/>
              </a:rPr>
              <a:t>错</a:t>
            </a:r>
            <a:endParaRPr lang="zh-CN" altLang="en-US" sz="2800">
              <a:ea typeface="华文新魏" pitchFamily="2" charset="-122"/>
            </a:endParaRPr>
          </a:p>
        </p:txBody>
      </p:sp>
      <p:sp>
        <p:nvSpPr>
          <p:cNvPr id="35858" name="Text Box 37"/>
          <p:cNvSpPr>
            <a:spLocks noChangeArrowheads="1"/>
          </p:cNvSpPr>
          <p:nvPr/>
        </p:nvSpPr>
        <p:spPr bwMode="auto">
          <a:xfrm>
            <a:off x="8172450" y="3860800"/>
            <a:ext cx="53975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>
                <a:solidFill>
                  <a:srgbClr val="FF0000"/>
                </a:solidFill>
                <a:ea typeface="华文新魏" pitchFamily="2" charset="-122"/>
                <a:sym typeface="宋体" panose="02010600030101010101" pitchFamily="2" charset="-122"/>
              </a:rPr>
              <a:t>错</a:t>
            </a:r>
            <a:endParaRPr lang="zh-CN" altLang="en-US" sz="2800">
              <a:ea typeface="华文新魏" pitchFamily="2" charset="-122"/>
            </a:endParaRPr>
          </a:p>
        </p:txBody>
      </p:sp>
      <p:sp>
        <p:nvSpPr>
          <p:cNvPr id="35859" name="Text Box 41"/>
          <p:cNvSpPr>
            <a:spLocks noChangeArrowheads="1"/>
          </p:cNvSpPr>
          <p:nvPr/>
        </p:nvSpPr>
        <p:spPr bwMode="auto">
          <a:xfrm>
            <a:off x="3109913" y="5141913"/>
            <a:ext cx="382587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000000"/>
                </a:solidFill>
                <a:ea typeface="华文新魏" pitchFamily="2" charset="-122"/>
                <a:sym typeface="Calibri" panose="020F0502020204030204" pitchFamily="34" charset="0"/>
              </a:rPr>
              <a:t>5</a:t>
            </a:r>
            <a:endParaRPr lang="zh-CN" altLang="en-US" sz="2800">
              <a:ea typeface="华文新魏" pitchFamily="2" charset="-122"/>
            </a:endParaRPr>
          </a:p>
        </p:txBody>
      </p:sp>
      <p:sp>
        <p:nvSpPr>
          <p:cNvPr id="35860" name="Text Box 42"/>
          <p:cNvSpPr>
            <a:spLocks noChangeArrowheads="1"/>
          </p:cNvSpPr>
          <p:nvPr/>
        </p:nvSpPr>
        <p:spPr bwMode="auto">
          <a:xfrm>
            <a:off x="2533650" y="4581525"/>
            <a:ext cx="382588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000000"/>
                </a:solidFill>
                <a:ea typeface="华文新魏" pitchFamily="2" charset="-122"/>
                <a:sym typeface="Calibri" panose="020F0502020204030204" pitchFamily="34" charset="0"/>
              </a:rPr>
              <a:t>1</a:t>
            </a:r>
            <a:endParaRPr lang="zh-CN" altLang="en-US" sz="2800">
              <a:ea typeface="华文新魏" pitchFamily="2" charset="-122"/>
            </a:endParaRPr>
          </a:p>
        </p:txBody>
      </p:sp>
      <p:sp>
        <p:nvSpPr>
          <p:cNvPr id="35861" name="Text Box 43"/>
          <p:cNvSpPr>
            <a:spLocks noChangeArrowheads="1"/>
          </p:cNvSpPr>
          <p:nvPr/>
        </p:nvSpPr>
        <p:spPr bwMode="auto">
          <a:xfrm>
            <a:off x="1908175" y="4581525"/>
            <a:ext cx="382588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000000"/>
                </a:solidFill>
                <a:ea typeface="华文新魏" pitchFamily="2" charset="-122"/>
                <a:sym typeface="Calibri" panose="020F0502020204030204" pitchFamily="34" charset="0"/>
              </a:rPr>
              <a:t>7</a:t>
            </a:r>
            <a:endParaRPr lang="zh-CN" altLang="en-US" sz="2800">
              <a:ea typeface="华文新魏" pitchFamily="2" charset="-122"/>
            </a:endParaRPr>
          </a:p>
        </p:txBody>
      </p:sp>
      <p:sp>
        <p:nvSpPr>
          <p:cNvPr id="35862" name="Text Box 44"/>
          <p:cNvSpPr>
            <a:spLocks noChangeArrowheads="1"/>
          </p:cNvSpPr>
          <p:nvPr/>
        </p:nvSpPr>
        <p:spPr bwMode="auto">
          <a:xfrm>
            <a:off x="7524750" y="5084763"/>
            <a:ext cx="382588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000000"/>
                </a:solidFill>
                <a:ea typeface="华文新魏" pitchFamily="2" charset="-122"/>
                <a:sym typeface="Calibri" panose="020F0502020204030204" pitchFamily="34" charset="0"/>
              </a:rPr>
              <a:t>8</a:t>
            </a:r>
            <a:endParaRPr lang="zh-CN" altLang="en-US" sz="2800">
              <a:ea typeface="华文新魏" pitchFamily="2" charset="-122"/>
            </a:endParaRPr>
          </a:p>
        </p:txBody>
      </p:sp>
      <p:sp>
        <p:nvSpPr>
          <p:cNvPr id="35863" name="Text Box 45"/>
          <p:cNvSpPr>
            <a:spLocks noChangeArrowheads="1"/>
          </p:cNvSpPr>
          <p:nvPr/>
        </p:nvSpPr>
        <p:spPr bwMode="auto">
          <a:xfrm>
            <a:off x="7019925" y="5084763"/>
            <a:ext cx="382588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000000"/>
                </a:solidFill>
                <a:ea typeface="华文新魏" pitchFamily="2" charset="-122"/>
                <a:sym typeface="Calibri" panose="020F0502020204030204" pitchFamily="34" charset="0"/>
              </a:rPr>
              <a:t>6</a:t>
            </a:r>
            <a:endParaRPr lang="zh-CN" altLang="en-US" sz="2800">
              <a:ea typeface="华文新魏" pitchFamily="2" charset="-122"/>
            </a:endParaRPr>
          </a:p>
        </p:txBody>
      </p:sp>
      <p:sp>
        <p:nvSpPr>
          <p:cNvPr id="35864" name="Text Box 46"/>
          <p:cNvSpPr>
            <a:spLocks noChangeArrowheads="1"/>
          </p:cNvSpPr>
          <p:nvPr/>
        </p:nvSpPr>
        <p:spPr bwMode="auto">
          <a:xfrm>
            <a:off x="6372225" y="4652963"/>
            <a:ext cx="382588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000000"/>
                </a:solidFill>
                <a:ea typeface="华文新魏" pitchFamily="2" charset="-122"/>
                <a:sym typeface="Calibri" panose="020F0502020204030204" pitchFamily="34" charset="0"/>
              </a:rPr>
              <a:t>8</a:t>
            </a:r>
            <a:endParaRPr lang="zh-CN" altLang="en-US" sz="2800">
              <a:ea typeface="华文新魏" pitchFamily="2" charset="-122"/>
            </a:endParaRPr>
          </a:p>
        </p:txBody>
      </p:sp>
      <p:sp>
        <p:nvSpPr>
          <p:cNvPr id="35865" name="Rectangle 47"/>
          <p:cNvSpPr>
            <a:spLocks noChangeArrowheads="1"/>
          </p:cNvSpPr>
          <p:nvPr/>
        </p:nvSpPr>
        <p:spPr bwMode="auto">
          <a:xfrm>
            <a:off x="4067175" y="4652963"/>
            <a:ext cx="1512888" cy="1366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BB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400" dirty="0">
                <a:solidFill>
                  <a:srgbClr val="000000"/>
                </a:solidFill>
                <a:ea typeface="华文新魏" pitchFamily="2" charset="-122"/>
                <a:sym typeface="宋体" panose="02010600030101010101" pitchFamily="2" charset="-122"/>
              </a:rPr>
              <a:t>填写时要注</a:t>
            </a:r>
            <a:endParaRPr lang="zh-CN" altLang="en-US" sz="2400" dirty="0">
              <a:solidFill>
                <a:srgbClr val="000000"/>
              </a:solidFill>
              <a:ea typeface="华文新魏" pitchFamily="2" charset="-122"/>
              <a:sym typeface="宋体" panose="02010600030101010101" pitchFamily="2" charset="-122"/>
            </a:endParaRPr>
          </a:p>
          <a:p>
            <a:pPr algn="ctr">
              <a:buFont typeface="Arial" panose="020B0604020202020204" pitchFamily="34" charset="0"/>
              <a:buNone/>
            </a:pPr>
            <a:r>
              <a:rPr lang="zh-CN" altLang="en-US" sz="2400" dirty="0">
                <a:solidFill>
                  <a:srgbClr val="000000"/>
                </a:solidFill>
                <a:ea typeface="华文新魏" pitchFamily="2" charset="-122"/>
                <a:sym typeface="宋体" panose="02010600030101010101" pitchFamily="2" charset="-122"/>
              </a:rPr>
              <a:t>意加减符号</a:t>
            </a:r>
            <a:endParaRPr lang="zh-CN" altLang="en-US" sz="2800" dirty="0">
              <a:ea typeface="华文新魏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trips(downLeft)">
                                      <p:cBhvr>
                                        <p:cTn id="7" dur="500"/>
                                        <p:tgtEl>
                                          <p:spTgt spid="358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trips(downLeft)">
                                      <p:cBhvr>
                                        <p:cTn id="12" dur="500"/>
                                        <p:tgtEl>
                                          <p:spTgt spid="358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trips(downLeft)">
                                      <p:cBhvr>
                                        <p:cTn id="17" dur="500"/>
                                        <p:tgtEl>
                                          <p:spTgt spid="358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trips(downLeft)">
                                      <p:cBhvr>
                                        <p:cTn id="22" dur="500"/>
                                        <p:tgtEl>
                                          <p:spTgt spid="358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trips(downLeft)">
                                      <p:cBhvr>
                                        <p:cTn id="27" dur="500"/>
                                        <p:tgtEl>
                                          <p:spTgt spid="358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trips(downLeft)">
                                      <p:cBhvr>
                                        <p:cTn id="32" dur="500"/>
                                        <p:tgtEl>
                                          <p:spTgt spid="358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trips(downLeft)">
                                      <p:cBhvr>
                                        <p:cTn id="37" dur="500"/>
                                        <p:tgtEl>
                                          <p:spTgt spid="358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trips(downLeft)">
                                      <p:cBhvr>
                                        <p:cTn id="42" dur="500"/>
                                        <p:tgtEl>
                                          <p:spTgt spid="358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trips(downLeft)">
                                      <p:cBhvr>
                                        <p:cTn id="47" dur="500"/>
                                        <p:tgtEl>
                                          <p:spTgt spid="358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trips(downLeft)">
                                      <p:cBhvr>
                                        <p:cTn id="52" dur="500"/>
                                        <p:tgtEl>
                                          <p:spTgt spid="358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trips(downLeft)">
                                      <p:cBhvr>
                                        <p:cTn id="57" dur="500"/>
                                        <p:tgtEl>
                                          <p:spTgt spid="358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trips(downLeft)">
                                      <p:cBhvr>
                                        <p:cTn id="62" dur="500"/>
                                        <p:tgtEl>
                                          <p:spTgt spid="358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edge">
                                      <p:cBhvr>
                                        <p:cTn id="67" dur="2000"/>
                                        <p:tgtEl>
                                          <p:spTgt spid="358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51" grpId="0" bldLvl="0"/>
      <p:bldP spid="35852" grpId="0" bldLvl="0"/>
      <p:bldP spid="35853" grpId="0" bldLvl="0"/>
      <p:bldP spid="35854" grpId="0" bldLvl="0"/>
      <p:bldP spid="35855" grpId="0" bldLvl="0"/>
      <p:bldP spid="35856" grpId="0" bldLvl="0"/>
      <p:bldP spid="35859" grpId="0" bldLvl="0"/>
      <p:bldP spid="35860" grpId="0" bldLvl="0"/>
      <p:bldP spid="35861" grpId="0" bldLvl="0"/>
      <p:bldP spid="35862" grpId="0" bldLvl="0"/>
      <p:bldP spid="35863" grpId="0" bldLvl="0"/>
      <p:bldP spid="35864" grpId="0" bldLvl="0"/>
      <p:bldP spid="35865" grpId="0" bldLvl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en-US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sp>
        <p:nvSpPr>
          <p:cNvPr id="36867" name="同侧圆角矩形 4"/>
          <p:cNvSpPr>
            <a:spLocks noChangeArrowheads="1"/>
          </p:cNvSpPr>
          <p:nvPr/>
        </p:nvSpPr>
        <p:spPr bwMode="auto">
          <a:xfrm>
            <a:off x="468313" y="8366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A6E4FF"/>
                    </a:gs>
                    <a:gs pos="34999">
                      <a:srgbClr val="BFEDFF"/>
                    </a:gs>
                    <a:gs pos="100000">
                      <a:srgbClr val="E6F9FF"/>
                    </a:gs>
                  </a:gsLst>
                  <a:lin ang="162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学以致用</a:t>
            </a:r>
            <a:endParaRPr lang="zh-CN" altLang="en-US" sz="2800">
              <a:ea typeface="华文新魏" pitchFamily="2" charset="-122"/>
            </a:endParaRPr>
          </a:p>
        </p:txBody>
      </p:sp>
      <p:sp>
        <p:nvSpPr>
          <p:cNvPr id="36868" name="直线连接符 21"/>
          <p:cNvSpPr>
            <a:spLocks noChangeShapeType="1"/>
          </p:cNvSpPr>
          <p:nvPr/>
        </p:nvSpPr>
        <p:spPr bwMode="auto">
          <a:xfrm flipV="1">
            <a:off x="468313" y="141287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6869" name="Text Box 26"/>
          <p:cNvSpPr>
            <a:spLocks noChangeArrowheads="1"/>
          </p:cNvSpPr>
          <p:nvPr/>
        </p:nvSpPr>
        <p:spPr bwMode="auto">
          <a:xfrm>
            <a:off x="1116013" y="1773238"/>
            <a:ext cx="125095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>
                <a:solidFill>
                  <a:srgbClr val="000000"/>
                </a:solidFill>
                <a:ea typeface="华文新魏" pitchFamily="2" charset="-122"/>
                <a:sym typeface="宋体" panose="02010600030101010101" pitchFamily="2" charset="-122"/>
              </a:rPr>
              <a:t>练一练</a:t>
            </a:r>
            <a:endParaRPr lang="zh-CN" altLang="en-US" sz="2800">
              <a:ea typeface="华文新魏" pitchFamily="2" charset="-122"/>
            </a:endParaRPr>
          </a:p>
        </p:txBody>
      </p:sp>
      <p:pic>
        <p:nvPicPr>
          <p:cNvPr id="36870" name="Picture 27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11188" y="2781300"/>
            <a:ext cx="3527425" cy="2414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71" name="Picture 2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27538" y="3068638"/>
            <a:ext cx="3527425" cy="2386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872" name="Text Box 29"/>
          <p:cNvSpPr>
            <a:spLocks noChangeArrowheads="1"/>
          </p:cNvSpPr>
          <p:nvPr/>
        </p:nvSpPr>
        <p:spPr bwMode="auto">
          <a:xfrm>
            <a:off x="3255963" y="4484688"/>
            <a:ext cx="382587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0000"/>
                </a:solidFill>
                <a:ea typeface="华文新魏" pitchFamily="2" charset="-122"/>
                <a:sym typeface="Calibri" panose="020F0502020204030204" pitchFamily="34" charset="0"/>
              </a:rPr>
              <a:t>9</a:t>
            </a:r>
            <a:endParaRPr lang="zh-CN" altLang="en-US" sz="2800">
              <a:ea typeface="华文新魏" pitchFamily="2" charset="-122"/>
            </a:endParaRPr>
          </a:p>
        </p:txBody>
      </p:sp>
      <p:sp>
        <p:nvSpPr>
          <p:cNvPr id="36873" name="Text Box 32"/>
          <p:cNvSpPr>
            <a:spLocks noChangeArrowheads="1"/>
          </p:cNvSpPr>
          <p:nvPr/>
        </p:nvSpPr>
        <p:spPr bwMode="auto">
          <a:xfrm>
            <a:off x="2555875" y="4508500"/>
            <a:ext cx="382588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0000"/>
                </a:solidFill>
                <a:ea typeface="华文新魏" pitchFamily="2" charset="-122"/>
                <a:sym typeface="Calibri" panose="020F0502020204030204" pitchFamily="34" charset="0"/>
              </a:rPr>
              <a:t>0</a:t>
            </a:r>
            <a:endParaRPr lang="zh-CN" altLang="en-US" sz="2800">
              <a:ea typeface="华文新魏" pitchFamily="2" charset="-122"/>
            </a:endParaRPr>
          </a:p>
        </p:txBody>
      </p:sp>
      <p:sp>
        <p:nvSpPr>
          <p:cNvPr id="36874" name="Text Box 33"/>
          <p:cNvSpPr>
            <a:spLocks noChangeArrowheads="1"/>
          </p:cNvSpPr>
          <p:nvPr/>
        </p:nvSpPr>
        <p:spPr bwMode="auto">
          <a:xfrm>
            <a:off x="2051050" y="4076700"/>
            <a:ext cx="32543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000">
                <a:solidFill>
                  <a:srgbClr val="FF0000"/>
                </a:solidFill>
                <a:ea typeface="华文新魏" pitchFamily="2" charset="-122"/>
                <a:sym typeface="Calibri" panose="020F0502020204030204" pitchFamily="34" charset="0"/>
              </a:rPr>
              <a:t>1</a:t>
            </a:r>
            <a:endParaRPr lang="zh-CN" altLang="en-US" sz="2800">
              <a:ea typeface="华文新魏" pitchFamily="2" charset="-122"/>
            </a:endParaRPr>
          </a:p>
        </p:txBody>
      </p:sp>
      <p:sp>
        <p:nvSpPr>
          <p:cNvPr id="36875" name="Text Box 34"/>
          <p:cNvSpPr>
            <a:spLocks noChangeArrowheads="1"/>
          </p:cNvSpPr>
          <p:nvPr/>
        </p:nvSpPr>
        <p:spPr bwMode="auto">
          <a:xfrm>
            <a:off x="1763713" y="4508500"/>
            <a:ext cx="382587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0000"/>
                </a:solidFill>
                <a:ea typeface="华文新魏" pitchFamily="2" charset="-122"/>
                <a:sym typeface="Calibri" panose="020F0502020204030204" pitchFamily="34" charset="0"/>
              </a:rPr>
              <a:t>9</a:t>
            </a:r>
            <a:endParaRPr lang="zh-CN" altLang="en-US" sz="2800">
              <a:ea typeface="华文新魏" pitchFamily="2" charset="-122"/>
            </a:endParaRPr>
          </a:p>
        </p:txBody>
      </p:sp>
      <p:sp>
        <p:nvSpPr>
          <p:cNvPr id="36876" name="Text Box 35"/>
          <p:cNvSpPr>
            <a:spLocks noChangeArrowheads="1"/>
          </p:cNvSpPr>
          <p:nvPr/>
        </p:nvSpPr>
        <p:spPr bwMode="auto">
          <a:xfrm>
            <a:off x="7092950" y="4868863"/>
            <a:ext cx="382588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0000"/>
                </a:solidFill>
                <a:ea typeface="华文新魏" pitchFamily="2" charset="-122"/>
                <a:sym typeface="Calibri" panose="020F0502020204030204" pitchFamily="34" charset="0"/>
              </a:rPr>
              <a:t>0</a:t>
            </a:r>
            <a:endParaRPr lang="zh-CN" altLang="en-US" sz="2800">
              <a:ea typeface="华文新魏" pitchFamily="2" charset="-122"/>
            </a:endParaRPr>
          </a:p>
        </p:txBody>
      </p:sp>
      <p:sp>
        <p:nvSpPr>
          <p:cNvPr id="36877" name="Text Box 36"/>
          <p:cNvSpPr>
            <a:spLocks noChangeArrowheads="1"/>
          </p:cNvSpPr>
          <p:nvPr/>
        </p:nvSpPr>
        <p:spPr bwMode="auto">
          <a:xfrm>
            <a:off x="6588125" y="4365625"/>
            <a:ext cx="28575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0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1</a:t>
            </a:r>
            <a:endParaRPr lang="zh-CN" altLang="en-US" sz="2800">
              <a:ea typeface="华文新魏" pitchFamily="2" charset="-122"/>
            </a:endParaRPr>
          </a:p>
        </p:txBody>
      </p:sp>
      <p:sp>
        <p:nvSpPr>
          <p:cNvPr id="36878" name="Text Box 37"/>
          <p:cNvSpPr>
            <a:spLocks noChangeArrowheads="1"/>
          </p:cNvSpPr>
          <p:nvPr/>
        </p:nvSpPr>
        <p:spPr bwMode="auto">
          <a:xfrm>
            <a:off x="6372225" y="4868863"/>
            <a:ext cx="382588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0000"/>
                </a:solidFill>
                <a:ea typeface="华文新魏" pitchFamily="2" charset="-122"/>
                <a:sym typeface="Calibri" panose="020F0502020204030204" pitchFamily="34" charset="0"/>
              </a:rPr>
              <a:t>4</a:t>
            </a:r>
            <a:endParaRPr lang="zh-CN" altLang="en-US" sz="2800">
              <a:ea typeface="华文新魏" pitchFamily="2" charset="-122"/>
            </a:endParaRPr>
          </a:p>
        </p:txBody>
      </p:sp>
      <p:sp>
        <p:nvSpPr>
          <p:cNvPr id="36879" name="Text Box 38"/>
          <p:cNvSpPr>
            <a:spLocks noChangeArrowheads="1"/>
          </p:cNvSpPr>
          <p:nvPr/>
        </p:nvSpPr>
        <p:spPr bwMode="auto">
          <a:xfrm>
            <a:off x="5795963" y="4365625"/>
            <a:ext cx="28575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0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1</a:t>
            </a:r>
            <a:endParaRPr lang="zh-CN" altLang="en-US" sz="2800">
              <a:ea typeface="华文新魏" pitchFamily="2" charset="-122"/>
            </a:endParaRPr>
          </a:p>
        </p:txBody>
      </p:sp>
      <p:sp>
        <p:nvSpPr>
          <p:cNvPr id="36880" name="Text Box 39"/>
          <p:cNvSpPr>
            <a:spLocks noChangeArrowheads="1"/>
          </p:cNvSpPr>
          <p:nvPr/>
        </p:nvSpPr>
        <p:spPr bwMode="auto">
          <a:xfrm>
            <a:off x="5508625" y="4868863"/>
            <a:ext cx="382588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0000"/>
                </a:solidFill>
                <a:ea typeface="华文新魏" pitchFamily="2" charset="-122"/>
                <a:sym typeface="Calibri" panose="020F0502020204030204" pitchFamily="34" charset="0"/>
              </a:rPr>
              <a:t>9</a:t>
            </a:r>
            <a:endParaRPr lang="zh-CN" altLang="en-US" sz="2800">
              <a:ea typeface="华文新魏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68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68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68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687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68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68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68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68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68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68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68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68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68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68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68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68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68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68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68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68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68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687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68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68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68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68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68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72" grpId="0" bldLvl="0"/>
      <p:bldP spid="36873" grpId="0" bldLvl="0"/>
      <p:bldP spid="36874" grpId="0" bldLvl="0"/>
      <p:bldP spid="36875" grpId="0" bldLvl="0"/>
      <p:bldP spid="36876" grpId="0" bldLvl="0"/>
      <p:bldP spid="36877" grpId="0" bldLvl="0"/>
      <p:bldP spid="36878" grpId="0" bldLvl="0"/>
      <p:bldP spid="36879" grpId="0" bldLvl="0"/>
      <p:bldP spid="36880" grpId="0" bldLvl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en-US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sp>
        <p:nvSpPr>
          <p:cNvPr id="37891" name="同侧圆角矩形 4"/>
          <p:cNvSpPr>
            <a:spLocks noChangeArrowheads="1"/>
          </p:cNvSpPr>
          <p:nvPr/>
        </p:nvSpPr>
        <p:spPr bwMode="auto">
          <a:xfrm>
            <a:off x="468313" y="8366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A6E4FF"/>
                    </a:gs>
                    <a:gs pos="34999">
                      <a:srgbClr val="BFEDFF"/>
                    </a:gs>
                    <a:gs pos="100000">
                      <a:srgbClr val="E6F9FF"/>
                    </a:gs>
                  </a:gsLst>
                  <a:lin ang="162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学以致用</a:t>
            </a:r>
            <a:endParaRPr lang="zh-CN" altLang="en-US" sz="2800">
              <a:ea typeface="华文新魏" pitchFamily="2" charset="-122"/>
            </a:endParaRPr>
          </a:p>
        </p:txBody>
      </p:sp>
      <p:sp>
        <p:nvSpPr>
          <p:cNvPr id="37892" name="直线连接符 21"/>
          <p:cNvSpPr>
            <a:spLocks noChangeShapeType="1"/>
          </p:cNvSpPr>
          <p:nvPr/>
        </p:nvSpPr>
        <p:spPr bwMode="auto">
          <a:xfrm flipV="1">
            <a:off x="468313" y="141287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37893" name="Picture 2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692275" y="2492375"/>
            <a:ext cx="4176713" cy="2763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894" name="Text Box 23"/>
          <p:cNvSpPr>
            <a:spLocks noChangeArrowheads="1"/>
          </p:cNvSpPr>
          <p:nvPr/>
        </p:nvSpPr>
        <p:spPr bwMode="auto">
          <a:xfrm>
            <a:off x="4767263" y="4495800"/>
            <a:ext cx="325437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1</a:t>
            </a:r>
            <a:endParaRPr lang="zh-CN" altLang="en-US" sz="2800">
              <a:ea typeface="华文新魏" pitchFamily="2" charset="-122"/>
            </a:endParaRPr>
          </a:p>
        </p:txBody>
      </p:sp>
      <p:sp>
        <p:nvSpPr>
          <p:cNvPr id="37895" name="Text Box 24"/>
          <p:cNvSpPr>
            <a:spLocks noChangeArrowheads="1"/>
          </p:cNvSpPr>
          <p:nvPr/>
        </p:nvSpPr>
        <p:spPr bwMode="auto">
          <a:xfrm>
            <a:off x="4211638" y="3933825"/>
            <a:ext cx="28575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0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1</a:t>
            </a:r>
            <a:endParaRPr lang="zh-CN" altLang="en-US" sz="2800">
              <a:ea typeface="华文新魏" pitchFamily="2" charset="-122"/>
            </a:endParaRPr>
          </a:p>
        </p:txBody>
      </p:sp>
      <p:sp>
        <p:nvSpPr>
          <p:cNvPr id="37896" name="Text Box 25"/>
          <p:cNvSpPr>
            <a:spLocks noChangeArrowheads="1"/>
          </p:cNvSpPr>
          <p:nvPr/>
        </p:nvSpPr>
        <p:spPr bwMode="auto">
          <a:xfrm>
            <a:off x="3924300" y="4494213"/>
            <a:ext cx="3937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0</a:t>
            </a:r>
            <a:endParaRPr lang="zh-CN" altLang="en-US" sz="2800">
              <a:ea typeface="华文新魏" pitchFamily="2" charset="-122"/>
            </a:endParaRPr>
          </a:p>
        </p:txBody>
      </p:sp>
      <p:sp>
        <p:nvSpPr>
          <p:cNvPr id="37897" name="Text Box 26"/>
          <p:cNvSpPr>
            <a:spLocks noChangeArrowheads="1"/>
          </p:cNvSpPr>
          <p:nvPr/>
        </p:nvSpPr>
        <p:spPr bwMode="auto">
          <a:xfrm>
            <a:off x="3203575" y="3968750"/>
            <a:ext cx="28575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0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1</a:t>
            </a:r>
            <a:endParaRPr lang="zh-CN" altLang="en-US" sz="2800">
              <a:ea typeface="华文新魏" pitchFamily="2" charset="-122"/>
            </a:endParaRPr>
          </a:p>
        </p:txBody>
      </p:sp>
      <p:sp>
        <p:nvSpPr>
          <p:cNvPr id="37898" name="Text Box 27"/>
          <p:cNvSpPr>
            <a:spLocks noChangeArrowheads="1"/>
          </p:cNvSpPr>
          <p:nvPr/>
        </p:nvSpPr>
        <p:spPr bwMode="auto">
          <a:xfrm>
            <a:off x="2987675" y="4508500"/>
            <a:ext cx="385763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7</a:t>
            </a:r>
            <a:endParaRPr lang="zh-CN" altLang="en-US" sz="2800">
              <a:ea typeface="华文新魏" pitchFamily="2" charset="-122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en-US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sp>
        <p:nvSpPr>
          <p:cNvPr id="38915" name="同侧圆角矩形 4"/>
          <p:cNvSpPr>
            <a:spLocks noChangeArrowheads="1"/>
          </p:cNvSpPr>
          <p:nvPr/>
        </p:nvSpPr>
        <p:spPr bwMode="auto">
          <a:xfrm>
            <a:off x="468313" y="8366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A6E4FF"/>
                    </a:gs>
                    <a:gs pos="34999">
                      <a:srgbClr val="BFEDFF"/>
                    </a:gs>
                    <a:gs pos="100000">
                      <a:srgbClr val="E6F9FF"/>
                    </a:gs>
                  </a:gsLst>
                  <a:lin ang="162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学以致用</a:t>
            </a:r>
            <a:endParaRPr lang="zh-CN" altLang="en-US" sz="2800">
              <a:ea typeface="华文新魏" pitchFamily="2" charset="-122"/>
            </a:endParaRPr>
          </a:p>
        </p:txBody>
      </p:sp>
      <p:sp>
        <p:nvSpPr>
          <p:cNvPr id="38916" name="直线连接符 21"/>
          <p:cNvSpPr>
            <a:spLocks noChangeShapeType="1"/>
          </p:cNvSpPr>
          <p:nvPr/>
        </p:nvSpPr>
        <p:spPr bwMode="auto">
          <a:xfrm flipV="1">
            <a:off x="468313" y="141287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38917" name="Picture 2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900113" y="3068638"/>
            <a:ext cx="3455987" cy="2179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918" name="Text Box 23"/>
          <p:cNvSpPr>
            <a:spLocks noChangeArrowheads="1"/>
          </p:cNvSpPr>
          <p:nvPr/>
        </p:nvSpPr>
        <p:spPr bwMode="auto">
          <a:xfrm>
            <a:off x="1023938" y="1616075"/>
            <a:ext cx="387477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rgbClr val="000000"/>
                </a:solidFill>
                <a:ea typeface="华文新魏" pitchFamily="2" charset="-122"/>
                <a:sym typeface="宋体" panose="02010600030101010101" pitchFamily="2" charset="-122"/>
              </a:rPr>
              <a:t>在方框中填上合适的</a:t>
            </a:r>
            <a:r>
              <a:rPr lang="zh-CN" altLang="en-US" sz="2800" dirty="0" smtClean="0">
                <a:solidFill>
                  <a:srgbClr val="000000"/>
                </a:solidFill>
                <a:ea typeface="华文新魏" pitchFamily="2" charset="-122"/>
                <a:sym typeface="宋体" panose="02010600030101010101" pitchFamily="2" charset="-122"/>
              </a:rPr>
              <a:t>数 </a:t>
            </a:r>
            <a:endParaRPr lang="zh-CN" altLang="en-US" sz="2800" dirty="0">
              <a:ea typeface="华文新魏" pitchFamily="2" charset="-122"/>
            </a:endParaRPr>
          </a:p>
        </p:txBody>
      </p:sp>
      <p:pic>
        <p:nvPicPr>
          <p:cNvPr id="38919" name="Picture 2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87900" y="2928938"/>
            <a:ext cx="3097213" cy="2279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920" name="Text Box 25"/>
          <p:cNvSpPr>
            <a:spLocks noChangeArrowheads="1"/>
          </p:cNvSpPr>
          <p:nvPr/>
        </p:nvSpPr>
        <p:spPr bwMode="auto">
          <a:xfrm>
            <a:off x="3040063" y="3270250"/>
            <a:ext cx="382587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0000"/>
                </a:solidFill>
                <a:ea typeface="华文新魏" pitchFamily="2" charset="-122"/>
                <a:sym typeface="Calibri" panose="020F0502020204030204" pitchFamily="34" charset="0"/>
              </a:rPr>
              <a:t>6</a:t>
            </a:r>
            <a:endParaRPr lang="zh-CN" altLang="en-US" sz="2800">
              <a:ea typeface="华文新魏" pitchFamily="2" charset="-122"/>
            </a:endParaRPr>
          </a:p>
        </p:txBody>
      </p:sp>
      <p:sp>
        <p:nvSpPr>
          <p:cNvPr id="38921" name="Text Box 26"/>
          <p:cNvSpPr>
            <a:spLocks noChangeArrowheads="1"/>
          </p:cNvSpPr>
          <p:nvPr/>
        </p:nvSpPr>
        <p:spPr bwMode="auto">
          <a:xfrm>
            <a:off x="2411413" y="3860800"/>
            <a:ext cx="382587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0000"/>
                </a:solidFill>
                <a:ea typeface="华文新魏" pitchFamily="2" charset="-122"/>
                <a:sym typeface="Calibri" panose="020F0502020204030204" pitchFamily="34" charset="0"/>
              </a:rPr>
              <a:t>2</a:t>
            </a:r>
            <a:endParaRPr lang="zh-CN" altLang="en-US" sz="2800">
              <a:ea typeface="华文新魏" pitchFamily="2" charset="-122"/>
            </a:endParaRPr>
          </a:p>
        </p:txBody>
      </p:sp>
      <p:sp>
        <p:nvSpPr>
          <p:cNvPr id="38922" name="Text Box 27"/>
          <p:cNvSpPr>
            <a:spLocks noChangeArrowheads="1"/>
          </p:cNvSpPr>
          <p:nvPr/>
        </p:nvSpPr>
        <p:spPr bwMode="auto">
          <a:xfrm>
            <a:off x="1763713" y="3284538"/>
            <a:ext cx="382587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0000"/>
                </a:solidFill>
                <a:ea typeface="华文新魏" pitchFamily="2" charset="-122"/>
                <a:sym typeface="Calibri" panose="020F0502020204030204" pitchFamily="34" charset="0"/>
              </a:rPr>
              <a:t>8</a:t>
            </a:r>
            <a:endParaRPr lang="zh-CN" altLang="en-US" sz="2800">
              <a:ea typeface="华文新魏" pitchFamily="2" charset="-122"/>
            </a:endParaRPr>
          </a:p>
        </p:txBody>
      </p:sp>
      <p:sp>
        <p:nvSpPr>
          <p:cNvPr id="38923" name="Text Box 28"/>
          <p:cNvSpPr>
            <a:spLocks noChangeArrowheads="1"/>
          </p:cNvSpPr>
          <p:nvPr/>
        </p:nvSpPr>
        <p:spPr bwMode="auto">
          <a:xfrm>
            <a:off x="7164388" y="3789363"/>
            <a:ext cx="382587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0000"/>
                </a:solidFill>
                <a:ea typeface="华文新魏" pitchFamily="2" charset="-122"/>
                <a:sym typeface="Calibri" panose="020F0502020204030204" pitchFamily="34" charset="0"/>
              </a:rPr>
              <a:t>8</a:t>
            </a:r>
            <a:endParaRPr lang="zh-CN" altLang="en-US" sz="2800">
              <a:ea typeface="华文新魏" pitchFamily="2" charset="-122"/>
            </a:endParaRPr>
          </a:p>
        </p:txBody>
      </p:sp>
      <p:sp>
        <p:nvSpPr>
          <p:cNvPr id="38924" name="Text Box 29"/>
          <p:cNvSpPr>
            <a:spLocks noChangeArrowheads="1"/>
          </p:cNvSpPr>
          <p:nvPr/>
        </p:nvSpPr>
        <p:spPr bwMode="auto">
          <a:xfrm>
            <a:off x="6516688" y="3213100"/>
            <a:ext cx="382587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0000"/>
                </a:solidFill>
                <a:ea typeface="华文新魏" pitchFamily="2" charset="-122"/>
                <a:sym typeface="Calibri" panose="020F0502020204030204" pitchFamily="34" charset="0"/>
              </a:rPr>
              <a:t>9</a:t>
            </a:r>
            <a:endParaRPr lang="zh-CN" altLang="en-US" sz="2800">
              <a:ea typeface="华文新魏" pitchFamily="2" charset="-122"/>
            </a:endParaRPr>
          </a:p>
        </p:txBody>
      </p:sp>
      <p:sp>
        <p:nvSpPr>
          <p:cNvPr id="38925" name="Text Box 30"/>
          <p:cNvSpPr>
            <a:spLocks noChangeArrowheads="1"/>
          </p:cNvSpPr>
          <p:nvPr/>
        </p:nvSpPr>
        <p:spPr bwMode="auto">
          <a:xfrm>
            <a:off x="5795963" y="3789363"/>
            <a:ext cx="382587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0000"/>
                </a:solidFill>
                <a:ea typeface="华文新魏" pitchFamily="2" charset="-122"/>
                <a:sym typeface="Calibri" panose="020F0502020204030204" pitchFamily="34" charset="0"/>
              </a:rPr>
              <a:t>3</a:t>
            </a:r>
            <a:endParaRPr lang="zh-CN" altLang="en-US" sz="2800">
              <a:ea typeface="华文新魏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trips(downLeft)">
                                      <p:cBhvr>
                                        <p:cTn id="7" dur="500"/>
                                        <p:tgtEl>
                                          <p:spTgt spid="389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trips(downLeft)">
                                      <p:cBhvr>
                                        <p:cTn id="12" dur="500"/>
                                        <p:tgtEl>
                                          <p:spTgt spid="389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trips(downLeft)">
                                      <p:cBhvr>
                                        <p:cTn id="17" dur="500"/>
                                        <p:tgtEl>
                                          <p:spTgt spid="389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trips(downLeft)">
                                      <p:cBhvr>
                                        <p:cTn id="22" dur="500"/>
                                        <p:tgtEl>
                                          <p:spTgt spid="389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trips(downLeft)">
                                      <p:cBhvr>
                                        <p:cTn id="27" dur="500"/>
                                        <p:tgtEl>
                                          <p:spTgt spid="389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trips(downLeft)">
                                      <p:cBhvr>
                                        <p:cTn id="32" dur="500"/>
                                        <p:tgtEl>
                                          <p:spTgt spid="389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20" grpId="0" bldLvl="0"/>
      <p:bldP spid="38921" grpId="0" bldLvl="0"/>
      <p:bldP spid="38922" grpId="0" bldLvl="0"/>
      <p:bldP spid="38923" grpId="0" bldLvl="0"/>
      <p:bldP spid="38924" grpId="0" bldLvl="0"/>
      <p:bldP spid="38925" grpId="0" bldLvl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en-US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sp>
        <p:nvSpPr>
          <p:cNvPr id="39939" name="同侧圆角矩形 4"/>
          <p:cNvSpPr>
            <a:spLocks noChangeArrowheads="1"/>
          </p:cNvSpPr>
          <p:nvPr/>
        </p:nvSpPr>
        <p:spPr bwMode="auto">
          <a:xfrm>
            <a:off x="468313" y="908050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A6E4FF"/>
                    </a:gs>
                    <a:gs pos="34999">
                      <a:srgbClr val="BFEDFF"/>
                    </a:gs>
                    <a:gs pos="100000">
                      <a:srgbClr val="E6F9FF"/>
                    </a:gs>
                  </a:gsLst>
                  <a:lin ang="162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学以致用</a:t>
            </a:r>
            <a:endParaRPr lang="zh-CN" altLang="en-US" sz="2800">
              <a:ea typeface="华文新魏" pitchFamily="2" charset="-122"/>
            </a:endParaRPr>
          </a:p>
        </p:txBody>
      </p:sp>
      <p:sp>
        <p:nvSpPr>
          <p:cNvPr id="39940" name="直线连接符 21"/>
          <p:cNvSpPr>
            <a:spLocks noChangeShapeType="1"/>
          </p:cNvSpPr>
          <p:nvPr/>
        </p:nvSpPr>
        <p:spPr bwMode="auto">
          <a:xfrm flipV="1">
            <a:off x="468313" y="1484313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9941" name="Group 13"/>
          <p:cNvGrpSpPr/>
          <p:nvPr/>
        </p:nvGrpSpPr>
        <p:grpSpPr bwMode="auto">
          <a:xfrm>
            <a:off x="539750" y="2133600"/>
            <a:ext cx="3240088" cy="2389188"/>
            <a:chOff x="0" y="0"/>
            <a:chExt cx="2041" cy="1505"/>
          </a:xfrm>
        </p:grpSpPr>
        <p:pic>
          <p:nvPicPr>
            <p:cNvPr id="39942" name="Picture 11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181" y="45"/>
              <a:ext cx="1860" cy="14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9943" name="Rectangle 12"/>
            <p:cNvSpPr>
              <a:spLocks noChangeArrowheads="1"/>
            </p:cNvSpPr>
            <p:nvPr/>
          </p:nvSpPr>
          <p:spPr bwMode="auto">
            <a:xfrm>
              <a:off x="0" y="0"/>
              <a:ext cx="499" cy="49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 sz="2800">
                <a:solidFill>
                  <a:srgbClr val="000000"/>
                </a:solidFill>
                <a:ea typeface="华文新魏" pitchFamily="2" charset="-122"/>
                <a:sym typeface="宋体" panose="02010600030101010101" pitchFamily="2" charset="-122"/>
              </a:endParaRPr>
            </a:p>
          </p:txBody>
        </p:sp>
      </p:grpSp>
      <p:pic>
        <p:nvPicPr>
          <p:cNvPr id="39944" name="Picture 1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16463" y="2422525"/>
            <a:ext cx="2709862" cy="2020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945" name="Text Box 15"/>
          <p:cNvSpPr>
            <a:spLocks noChangeArrowheads="1"/>
          </p:cNvSpPr>
          <p:nvPr/>
        </p:nvSpPr>
        <p:spPr bwMode="auto">
          <a:xfrm>
            <a:off x="3036888" y="4073525"/>
            <a:ext cx="41592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8</a:t>
            </a:r>
            <a:endParaRPr lang="zh-CN" altLang="en-US" sz="2800">
              <a:ea typeface="华文新魏" pitchFamily="2" charset="-122"/>
            </a:endParaRPr>
          </a:p>
        </p:txBody>
      </p:sp>
      <p:sp>
        <p:nvSpPr>
          <p:cNvPr id="39946" name="Text Box 16"/>
          <p:cNvSpPr>
            <a:spLocks noChangeArrowheads="1"/>
          </p:cNvSpPr>
          <p:nvPr/>
        </p:nvSpPr>
        <p:spPr bwMode="auto">
          <a:xfrm>
            <a:off x="2484438" y="4076700"/>
            <a:ext cx="423862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0</a:t>
            </a:r>
            <a:endParaRPr lang="zh-CN" altLang="en-US" sz="2800">
              <a:ea typeface="华文新魏" pitchFamily="2" charset="-122"/>
            </a:endParaRPr>
          </a:p>
        </p:txBody>
      </p:sp>
      <p:sp>
        <p:nvSpPr>
          <p:cNvPr id="39947" name="Text Box 17"/>
          <p:cNvSpPr>
            <a:spLocks noChangeArrowheads="1"/>
          </p:cNvSpPr>
          <p:nvPr/>
        </p:nvSpPr>
        <p:spPr bwMode="auto">
          <a:xfrm>
            <a:off x="1908175" y="4076700"/>
            <a:ext cx="41592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2</a:t>
            </a:r>
            <a:endParaRPr lang="zh-CN" altLang="en-US" sz="2800">
              <a:ea typeface="华文新魏" pitchFamily="2" charset="-122"/>
            </a:endParaRPr>
          </a:p>
        </p:txBody>
      </p:sp>
      <p:sp>
        <p:nvSpPr>
          <p:cNvPr id="39948" name="Text Box 18"/>
          <p:cNvSpPr>
            <a:spLocks noChangeArrowheads="1"/>
          </p:cNvSpPr>
          <p:nvPr/>
        </p:nvSpPr>
        <p:spPr bwMode="auto">
          <a:xfrm>
            <a:off x="6748463" y="3933825"/>
            <a:ext cx="41592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4</a:t>
            </a:r>
            <a:endParaRPr lang="zh-CN" altLang="en-US" sz="2800">
              <a:ea typeface="华文新魏" pitchFamily="2" charset="-122"/>
            </a:endParaRPr>
          </a:p>
        </p:txBody>
      </p:sp>
      <p:sp>
        <p:nvSpPr>
          <p:cNvPr id="39949" name="Text Box 19"/>
          <p:cNvSpPr>
            <a:spLocks noChangeArrowheads="1"/>
          </p:cNvSpPr>
          <p:nvPr/>
        </p:nvSpPr>
        <p:spPr bwMode="auto">
          <a:xfrm>
            <a:off x="6227763" y="3933825"/>
            <a:ext cx="41592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8</a:t>
            </a:r>
            <a:endParaRPr lang="zh-CN" altLang="en-US" sz="2800">
              <a:ea typeface="华文新魏" pitchFamily="2" charset="-122"/>
            </a:endParaRPr>
          </a:p>
        </p:txBody>
      </p:sp>
      <p:sp>
        <p:nvSpPr>
          <p:cNvPr id="39950" name="Text Box 20"/>
          <p:cNvSpPr>
            <a:spLocks noChangeArrowheads="1"/>
          </p:cNvSpPr>
          <p:nvPr/>
        </p:nvSpPr>
        <p:spPr bwMode="auto">
          <a:xfrm>
            <a:off x="5651500" y="3933825"/>
            <a:ext cx="41592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3</a:t>
            </a:r>
            <a:endParaRPr lang="zh-CN" altLang="en-US" sz="2800">
              <a:ea typeface="华文新魏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trips(downLeft)">
                                      <p:cBhvr>
                                        <p:cTn id="7" dur="500"/>
                                        <p:tgtEl>
                                          <p:spTgt spid="399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trips(downLeft)">
                                      <p:cBhvr>
                                        <p:cTn id="12" dur="500"/>
                                        <p:tgtEl>
                                          <p:spTgt spid="399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trips(downLeft)">
                                      <p:cBhvr>
                                        <p:cTn id="17" dur="500"/>
                                        <p:tgtEl>
                                          <p:spTgt spid="399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trips(downLeft)">
                                      <p:cBhvr>
                                        <p:cTn id="22" dur="500"/>
                                        <p:tgtEl>
                                          <p:spTgt spid="399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trips(downLeft)">
                                      <p:cBhvr>
                                        <p:cTn id="27" dur="500"/>
                                        <p:tgtEl>
                                          <p:spTgt spid="399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trips(downLeft)">
                                      <p:cBhvr>
                                        <p:cTn id="32" dur="500"/>
                                        <p:tgtEl>
                                          <p:spTgt spid="399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45" grpId="0" bldLvl="0"/>
      <p:bldP spid="39946" grpId="0" bldLvl="0"/>
      <p:bldP spid="39947" grpId="0" bldLvl="0"/>
      <p:bldP spid="39948" grpId="0" bldLvl="0"/>
      <p:bldP spid="39949" grpId="0" bldLvl="0"/>
      <p:bldP spid="39950" grpId="0" bldLvl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en-US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sp>
        <p:nvSpPr>
          <p:cNvPr id="40963" name="同侧圆角矩形 4"/>
          <p:cNvSpPr>
            <a:spLocks noChangeArrowheads="1"/>
          </p:cNvSpPr>
          <p:nvPr/>
        </p:nvSpPr>
        <p:spPr bwMode="auto">
          <a:xfrm>
            <a:off x="468313" y="8366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A6E4FF"/>
                    </a:gs>
                    <a:gs pos="34999">
                      <a:srgbClr val="BFEDFF"/>
                    </a:gs>
                    <a:gs pos="100000">
                      <a:srgbClr val="E6F9FF"/>
                    </a:gs>
                  </a:gsLst>
                  <a:lin ang="162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学以致用</a:t>
            </a:r>
            <a:endParaRPr lang="zh-CN" altLang="en-US" sz="2800">
              <a:ea typeface="华文新魏" pitchFamily="2" charset="-122"/>
            </a:endParaRPr>
          </a:p>
        </p:txBody>
      </p:sp>
      <p:sp>
        <p:nvSpPr>
          <p:cNvPr id="40964" name="直线连接符 21"/>
          <p:cNvSpPr>
            <a:spLocks noChangeShapeType="1"/>
          </p:cNvSpPr>
          <p:nvPr/>
        </p:nvSpPr>
        <p:spPr bwMode="auto">
          <a:xfrm flipV="1">
            <a:off x="468313" y="141287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40965" name="Picture 17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11188" y="2276475"/>
            <a:ext cx="6911975" cy="2646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66" name="Text Box 18"/>
          <p:cNvSpPr>
            <a:spLocks noChangeArrowheads="1"/>
          </p:cNvSpPr>
          <p:nvPr/>
        </p:nvSpPr>
        <p:spPr bwMode="auto">
          <a:xfrm>
            <a:off x="3109913" y="4371975"/>
            <a:ext cx="4445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6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5</a:t>
            </a:r>
            <a:endParaRPr lang="zh-CN" altLang="en-US" sz="2800">
              <a:ea typeface="华文新魏" pitchFamily="2" charset="-122"/>
            </a:endParaRPr>
          </a:p>
        </p:txBody>
      </p:sp>
      <p:sp>
        <p:nvSpPr>
          <p:cNvPr id="40967" name="Text Box 19"/>
          <p:cNvSpPr>
            <a:spLocks noChangeArrowheads="1"/>
          </p:cNvSpPr>
          <p:nvPr/>
        </p:nvSpPr>
        <p:spPr bwMode="auto">
          <a:xfrm>
            <a:off x="2411413" y="4365625"/>
            <a:ext cx="4445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6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6</a:t>
            </a:r>
            <a:endParaRPr lang="zh-CN" altLang="en-US" sz="2800">
              <a:ea typeface="华文新魏" pitchFamily="2" charset="-122"/>
            </a:endParaRPr>
          </a:p>
        </p:txBody>
      </p:sp>
      <p:sp>
        <p:nvSpPr>
          <p:cNvPr id="40968" name="Text Box 20"/>
          <p:cNvSpPr>
            <a:spLocks noChangeArrowheads="1"/>
          </p:cNvSpPr>
          <p:nvPr/>
        </p:nvSpPr>
        <p:spPr bwMode="auto">
          <a:xfrm>
            <a:off x="1835150" y="4365625"/>
            <a:ext cx="4445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6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2</a:t>
            </a:r>
            <a:endParaRPr lang="zh-CN" altLang="en-US" sz="2800">
              <a:ea typeface="华文新魏" pitchFamily="2" charset="-122"/>
            </a:endParaRPr>
          </a:p>
        </p:txBody>
      </p:sp>
      <p:sp>
        <p:nvSpPr>
          <p:cNvPr id="40969" name="Text Box 21"/>
          <p:cNvSpPr>
            <a:spLocks noChangeArrowheads="1"/>
          </p:cNvSpPr>
          <p:nvPr/>
        </p:nvSpPr>
        <p:spPr bwMode="auto">
          <a:xfrm>
            <a:off x="6804025" y="4371975"/>
            <a:ext cx="4445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6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6</a:t>
            </a:r>
            <a:endParaRPr lang="zh-CN" altLang="en-US" sz="2800">
              <a:ea typeface="华文新魏" pitchFamily="2" charset="-122"/>
            </a:endParaRPr>
          </a:p>
        </p:txBody>
      </p:sp>
      <p:sp>
        <p:nvSpPr>
          <p:cNvPr id="40970" name="Text Box 22"/>
          <p:cNvSpPr>
            <a:spLocks noChangeArrowheads="1"/>
          </p:cNvSpPr>
          <p:nvPr/>
        </p:nvSpPr>
        <p:spPr bwMode="auto">
          <a:xfrm>
            <a:off x="6156325" y="4371975"/>
            <a:ext cx="4445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6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7</a:t>
            </a:r>
            <a:endParaRPr lang="zh-CN" altLang="en-US" sz="2800">
              <a:ea typeface="华文新魏" pitchFamily="2" charset="-122"/>
            </a:endParaRPr>
          </a:p>
        </p:txBody>
      </p:sp>
      <p:sp>
        <p:nvSpPr>
          <p:cNvPr id="40971" name="Text Box 23"/>
          <p:cNvSpPr>
            <a:spLocks noChangeArrowheads="1"/>
          </p:cNvSpPr>
          <p:nvPr/>
        </p:nvSpPr>
        <p:spPr bwMode="auto">
          <a:xfrm>
            <a:off x="5435600" y="4437063"/>
            <a:ext cx="4445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6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3</a:t>
            </a:r>
            <a:endParaRPr lang="zh-CN" altLang="en-US" sz="2800">
              <a:ea typeface="华文新魏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trips(downLeft)">
                                      <p:cBhvr>
                                        <p:cTn id="7" dur="500"/>
                                        <p:tgtEl>
                                          <p:spTgt spid="409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trips(downLeft)">
                                      <p:cBhvr>
                                        <p:cTn id="12" dur="500"/>
                                        <p:tgtEl>
                                          <p:spTgt spid="409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trips(downLeft)">
                                      <p:cBhvr>
                                        <p:cTn id="17" dur="500"/>
                                        <p:tgtEl>
                                          <p:spTgt spid="409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trips(downLeft)">
                                      <p:cBhvr>
                                        <p:cTn id="22" dur="500"/>
                                        <p:tgtEl>
                                          <p:spTgt spid="409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trips(downLeft)">
                                      <p:cBhvr>
                                        <p:cTn id="27" dur="500"/>
                                        <p:tgtEl>
                                          <p:spTgt spid="409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trips(downLeft)">
                                      <p:cBhvr>
                                        <p:cTn id="32" dur="500"/>
                                        <p:tgtEl>
                                          <p:spTgt spid="409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6" grpId="0" bldLvl="0"/>
      <p:bldP spid="40967" grpId="0" bldLvl="0"/>
      <p:bldP spid="40968" grpId="0" bldLvl="0"/>
      <p:bldP spid="40969" grpId="0" bldLvl="0"/>
      <p:bldP spid="40970" grpId="0" bldLvl="0"/>
      <p:bldP spid="40971" grpId="0" bldLvl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en-US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sp>
        <p:nvSpPr>
          <p:cNvPr id="41987" name="同侧圆角矩形 4"/>
          <p:cNvSpPr>
            <a:spLocks noChangeArrowheads="1"/>
          </p:cNvSpPr>
          <p:nvPr/>
        </p:nvSpPr>
        <p:spPr bwMode="auto">
          <a:xfrm>
            <a:off x="468313" y="8366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A6E4FF"/>
                    </a:gs>
                    <a:gs pos="34999">
                      <a:srgbClr val="BFEDFF"/>
                    </a:gs>
                    <a:gs pos="100000">
                      <a:srgbClr val="E6F9FF"/>
                    </a:gs>
                  </a:gsLst>
                  <a:lin ang="162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学以致用</a:t>
            </a:r>
            <a:endParaRPr lang="zh-CN" altLang="en-US" sz="2800">
              <a:ea typeface="华文新魏" pitchFamily="2" charset="-122"/>
            </a:endParaRPr>
          </a:p>
        </p:txBody>
      </p:sp>
      <p:sp>
        <p:nvSpPr>
          <p:cNvPr id="41988" name="直线连接符 21"/>
          <p:cNvSpPr>
            <a:spLocks noChangeShapeType="1"/>
          </p:cNvSpPr>
          <p:nvPr/>
        </p:nvSpPr>
        <p:spPr bwMode="auto">
          <a:xfrm flipV="1">
            <a:off x="468313" y="141287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989" name="Text Box 15"/>
          <p:cNvSpPr>
            <a:spLocks noChangeArrowheads="1"/>
          </p:cNvSpPr>
          <p:nvPr/>
        </p:nvSpPr>
        <p:spPr bwMode="auto">
          <a:xfrm>
            <a:off x="755650" y="1784350"/>
            <a:ext cx="7354888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用</a:t>
            </a:r>
            <a:r>
              <a:rPr lang="en-US" altLang="zh-CN" sz="28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1000</a:t>
            </a:r>
            <a:r>
              <a:rPr lang="zh-CN" altLang="en-US" sz="28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元钱买下面两件电器，还剩多少元钱？</a:t>
            </a:r>
            <a:endParaRPr lang="zh-CN" altLang="en-US" sz="2800">
              <a:ea typeface="华文新魏" pitchFamily="2" charset="-122"/>
            </a:endParaRPr>
          </a:p>
        </p:txBody>
      </p:sp>
      <p:pic>
        <p:nvPicPr>
          <p:cNvPr id="41990" name="Picture 16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331913" y="2420938"/>
            <a:ext cx="5686425" cy="2524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991" name="Text Box 17"/>
          <p:cNvSpPr>
            <a:spLocks noChangeArrowheads="1"/>
          </p:cNvSpPr>
          <p:nvPr/>
        </p:nvSpPr>
        <p:spPr bwMode="auto">
          <a:xfrm>
            <a:off x="1816100" y="5143500"/>
            <a:ext cx="414972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1000-723-248=29</a:t>
            </a:r>
            <a:r>
              <a:rPr lang="zh-CN" altLang="en-US" sz="28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（元）</a:t>
            </a:r>
            <a:endParaRPr lang="zh-CN" altLang="en-US" sz="2800">
              <a:ea typeface="华文新魏" pitchFamily="2" charset="-122"/>
            </a:endParaRPr>
          </a:p>
        </p:txBody>
      </p:sp>
      <p:sp>
        <p:nvSpPr>
          <p:cNvPr id="41992" name="Text Box 18"/>
          <p:cNvSpPr>
            <a:spLocks noChangeArrowheads="1"/>
          </p:cNvSpPr>
          <p:nvPr/>
        </p:nvSpPr>
        <p:spPr bwMode="auto">
          <a:xfrm>
            <a:off x="1671638" y="5637213"/>
            <a:ext cx="3070225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>
                <a:solidFill>
                  <a:srgbClr val="000000"/>
                </a:solidFill>
                <a:ea typeface="华文新魏" pitchFamily="2" charset="-122"/>
                <a:sym typeface="宋体" panose="02010600030101010101" pitchFamily="2" charset="-122"/>
              </a:rPr>
              <a:t>答：还剩</a:t>
            </a:r>
            <a:r>
              <a:rPr lang="en-US" altLang="zh-CN" sz="2800">
                <a:solidFill>
                  <a:srgbClr val="000000"/>
                </a:solidFill>
                <a:ea typeface="华文新魏" pitchFamily="2" charset="-122"/>
                <a:sym typeface="Calibri" panose="020F0502020204030204" pitchFamily="34" charset="0"/>
              </a:rPr>
              <a:t>29</a:t>
            </a:r>
            <a:r>
              <a:rPr lang="zh-CN" altLang="en-US" sz="2800">
                <a:solidFill>
                  <a:srgbClr val="000000"/>
                </a:solidFill>
                <a:ea typeface="华文新魏" pitchFamily="2" charset="-122"/>
                <a:sym typeface="宋体" panose="02010600030101010101" pitchFamily="2" charset="-122"/>
              </a:rPr>
              <a:t>元钱。</a:t>
            </a:r>
            <a:endParaRPr lang="zh-CN" altLang="en-US" sz="2800">
              <a:ea typeface="华文新魏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trips(downLeft)">
                                      <p:cBhvr>
                                        <p:cTn id="7" dur="500"/>
                                        <p:tgtEl>
                                          <p:spTgt spid="419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trips(downLeft)">
                                      <p:cBhvr>
                                        <p:cTn id="12" dur="500"/>
                                        <p:tgtEl>
                                          <p:spTgt spid="419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91" grpId="0" bldLvl="0"/>
      <p:bldP spid="41992" grpId="0" bldLvl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5" descr="未标题-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290763" y="2667000"/>
            <a:ext cx="5105400" cy="1263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en-US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sp>
        <p:nvSpPr>
          <p:cNvPr id="17411" name="同侧圆角矩形 1"/>
          <p:cNvSpPr>
            <a:spLocks noChangeArrowheads="1"/>
          </p:cNvSpPr>
          <p:nvPr/>
        </p:nvSpPr>
        <p:spPr bwMode="auto">
          <a:xfrm>
            <a:off x="468313" y="981075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A6E4FF"/>
                    </a:gs>
                    <a:gs pos="34999">
                      <a:srgbClr val="BFEDFF"/>
                    </a:gs>
                    <a:gs pos="100000">
                      <a:srgbClr val="E6F9FF"/>
                    </a:gs>
                  </a:gsLst>
                  <a:lin ang="162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000" b="1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情景导入</a:t>
            </a:r>
            <a:endParaRPr lang="zh-CN" altLang="en-US" sz="2800" dirty="0">
              <a:ea typeface="华文新魏" pitchFamily="2" charset="-122"/>
            </a:endParaRPr>
          </a:p>
        </p:txBody>
      </p:sp>
      <p:sp>
        <p:nvSpPr>
          <p:cNvPr id="17412" name="直线连接符 21"/>
          <p:cNvSpPr>
            <a:spLocks noChangeShapeType="1"/>
          </p:cNvSpPr>
          <p:nvPr/>
        </p:nvSpPr>
        <p:spPr bwMode="auto">
          <a:xfrm flipV="1">
            <a:off x="468313" y="1636713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17413" name="Picture 3" descr="F:\七彩课堂插图板式封面\排版用图标、页眉页脚\标题图（终-排版用）共29个\预习指导.jp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135813" y="4868863"/>
            <a:ext cx="2008187" cy="140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4" name="Picture 1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5650" y="1916113"/>
            <a:ext cx="914400" cy="94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5" name="Text Box 15"/>
          <p:cNvSpPr>
            <a:spLocks noChangeArrowheads="1"/>
          </p:cNvSpPr>
          <p:nvPr/>
        </p:nvSpPr>
        <p:spPr bwMode="auto">
          <a:xfrm>
            <a:off x="1692275" y="1916113"/>
            <a:ext cx="5872163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rgbClr val="000000"/>
                </a:solidFill>
                <a:ea typeface="华文新魏" pitchFamily="2" charset="-122"/>
                <a:sym typeface="宋体" panose="02010600030101010101" pitchFamily="2" charset="-122"/>
              </a:rPr>
              <a:t>小强和小花都喜欢收集用过的邮票。</a:t>
            </a:r>
            <a:endParaRPr lang="zh-CN" altLang="en-US" sz="2800" dirty="0">
              <a:ea typeface="华文新魏" pitchFamily="2" charset="-122"/>
            </a:endParaRPr>
          </a:p>
        </p:txBody>
      </p:sp>
      <p:pic>
        <p:nvPicPr>
          <p:cNvPr id="7176" name="Picture 1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92275" y="2781300"/>
            <a:ext cx="5545138" cy="2773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heckerboard(across)">
                                      <p:cBhvr>
                                        <p:cTn id="7" dur="5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en-US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sp>
        <p:nvSpPr>
          <p:cNvPr id="18435" name="同侧圆角矩形 4"/>
          <p:cNvSpPr>
            <a:spLocks noChangeArrowheads="1"/>
          </p:cNvSpPr>
          <p:nvPr/>
        </p:nvSpPr>
        <p:spPr bwMode="auto">
          <a:xfrm>
            <a:off x="395288" y="765175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A6E4FF"/>
                    </a:gs>
                    <a:gs pos="34999">
                      <a:srgbClr val="BFEDFF"/>
                    </a:gs>
                    <a:gs pos="100000">
                      <a:srgbClr val="E6F9FF"/>
                    </a:gs>
                  </a:gsLst>
                  <a:lin ang="162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情景导入</a:t>
            </a:r>
            <a:endParaRPr lang="zh-CN" altLang="en-US" sz="2800">
              <a:ea typeface="华文新魏" pitchFamily="2" charset="-122"/>
            </a:endParaRPr>
          </a:p>
        </p:txBody>
      </p:sp>
      <p:sp>
        <p:nvSpPr>
          <p:cNvPr id="18436" name="直线连接符 21"/>
          <p:cNvSpPr>
            <a:spLocks noChangeShapeType="1"/>
          </p:cNvSpPr>
          <p:nvPr/>
        </p:nvSpPr>
        <p:spPr bwMode="auto">
          <a:xfrm flipV="1">
            <a:off x="395288" y="1341438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8197" name="Picture 14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39750" y="1844675"/>
            <a:ext cx="8220075" cy="425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edge">
                                      <p:cBhvr>
                                        <p:cTn id="7" dur="20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en-US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sp>
        <p:nvSpPr>
          <p:cNvPr id="19459" name="同侧圆角矩形 4"/>
          <p:cNvSpPr>
            <a:spLocks noChangeArrowheads="1"/>
          </p:cNvSpPr>
          <p:nvPr/>
        </p:nvSpPr>
        <p:spPr bwMode="auto">
          <a:xfrm>
            <a:off x="395288" y="10525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A6E4FF"/>
                    </a:gs>
                    <a:gs pos="34999">
                      <a:srgbClr val="BFEDFF"/>
                    </a:gs>
                    <a:gs pos="100000">
                      <a:srgbClr val="E6F9FF"/>
                    </a:gs>
                  </a:gsLst>
                  <a:lin ang="162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情景导入</a:t>
            </a:r>
            <a:endParaRPr lang="zh-CN" altLang="en-US" sz="2800">
              <a:ea typeface="华文新魏" pitchFamily="2" charset="-122"/>
            </a:endParaRPr>
          </a:p>
        </p:txBody>
      </p:sp>
      <p:sp>
        <p:nvSpPr>
          <p:cNvPr id="19460" name="直线连接符 21"/>
          <p:cNvSpPr>
            <a:spLocks noChangeShapeType="1"/>
          </p:cNvSpPr>
          <p:nvPr/>
        </p:nvSpPr>
        <p:spPr bwMode="auto">
          <a:xfrm flipV="1">
            <a:off x="395288" y="162877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61" name="Rectangle 8"/>
          <p:cNvSpPr>
            <a:spLocks noChangeArrowheads="1"/>
          </p:cNvSpPr>
          <p:nvPr/>
        </p:nvSpPr>
        <p:spPr bwMode="auto">
          <a:xfrm>
            <a:off x="4502150" y="2300288"/>
            <a:ext cx="184150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>
              <a:buFont typeface="Arial" panose="020B0604020202020204" pitchFamily="34" charset="0"/>
              <a:buNone/>
            </a:pPr>
            <a:br>
              <a:rPr lang="zh-CN" altLang="en-US" sz="2800">
                <a:solidFill>
                  <a:srgbClr val="000000"/>
                </a:solidFill>
              </a:rPr>
            </a:br>
            <a:endParaRPr lang="zh-CN" altLang="en-US" sz="2800">
              <a:solidFill>
                <a:srgbClr val="000000"/>
              </a:solidFill>
            </a:endParaRPr>
          </a:p>
        </p:txBody>
      </p:sp>
      <p:sp>
        <p:nvSpPr>
          <p:cNvPr id="19462" name="Text Box 12"/>
          <p:cNvSpPr>
            <a:spLocks noChangeArrowheads="1"/>
          </p:cNvSpPr>
          <p:nvPr/>
        </p:nvSpPr>
        <p:spPr bwMode="auto">
          <a:xfrm>
            <a:off x="1095375" y="1955800"/>
            <a:ext cx="622935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rgbClr val="000000"/>
                </a:solidFill>
                <a:ea typeface="华文新魏" pitchFamily="2" charset="-122"/>
                <a:sym typeface="宋体" panose="02010600030101010101" pitchFamily="2" charset="-122"/>
              </a:rPr>
              <a:t>从上面的对话中，你了解到哪些情况？</a:t>
            </a:r>
            <a:endParaRPr lang="zh-CN" altLang="en-US" sz="2800" dirty="0">
              <a:ea typeface="华文新魏" pitchFamily="2" charset="-122"/>
            </a:endParaRPr>
          </a:p>
        </p:txBody>
      </p:sp>
      <p:pic>
        <p:nvPicPr>
          <p:cNvPr id="19463" name="Picture 13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971550" y="2852738"/>
            <a:ext cx="1085850" cy="155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4" name="AutoShape 14"/>
          <p:cNvSpPr>
            <a:spLocks noChangeArrowheads="1"/>
          </p:cNvSpPr>
          <p:nvPr/>
        </p:nvSpPr>
        <p:spPr bwMode="auto">
          <a:xfrm>
            <a:off x="2771775" y="2636838"/>
            <a:ext cx="3455988" cy="936625"/>
          </a:xfrm>
          <a:prstGeom prst="cloudCallout">
            <a:avLst>
              <a:gd name="adj1" fmla="val -77329"/>
              <a:gd name="adj2" fmla="val 65593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BB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bevel/>
              </a14:hiddenLine>
            </a:ext>
          </a:extLst>
        </p:spPr>
        <p:txBody>
          <a:bodyPr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400" dirty="0">
                <a:solidFill>
                  <a:srgbClr val="000000"/>
                </a:solidFill>
                <a:ea typeface="华文新魏" pitchFamily="2" charset="-122"/>
                <a:sym typeface="宋体" panose="02010600030101010101" pitchFamily="2" charset="-122"/>
              </a:rPr>
              <a:t>小花的风景邮票多</a:t>
            </a:r>
            <a:endParaRPr lang="zh-CN" altLang="en-US" sz="2800" dirty="0">
              <a:ea typeface="华文新魏" pitchFamily="2" charset="-122"/>
            </a:endParaRPr>
          </a:p>
        </p:txBody>
      </p:sp>
      <p:pic>
        <p:nvPicPr>
          <p:cNvPr id="19465" name="Picture 1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64388" y="4437063"/>
            <a:ext cx="1143000" cy="157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6" name="AutoShape 16"/>
          <p:cNvSpPr>
            <a:spLocks noChangeArrowheads="1"/>
          </p:cNvSpPr>
          <p:nvPr/>
        </p:nvSpPr>
        <p:spPr bwMode="auto">
          <a:xfrm>
            <a:off x="2051050" y="4292600"/>
            <a:ext cx="4826000" cy="649288"/>
          </a:xfrm>
          <a:prstGeom prst="cloudCallout">
            <a:avLst>
              <a:gd name="adj1" fmla="val 50718"/>
              <a:gd name="adj2" fmla="val 9791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BB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bevel/>
              </a14:hiddenLine>
            </a:ext>
          </a:extLst>
        </p:spPr>
        <p:txBody>
          <a:bodyPr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400" dirty="0">
                <a:solidFill>
                  <a:srgbClr val="000000"/>
                </a:solidFill>
                <a:ea typeface="华文新魏" pitchFamily="2" charset="-122"/>
                <a:sym typeface="宋体" panose="02010600030101010101" pitchFamily="2" charset="-122"/>
              </a:rPr>
              <a:t>小强喜欢动物邮票</a:t>
            </a:r>
            <a:endParaRPr lang="zh-CN" altLang="en-US" sz="2800" dirty="0">
              <a:ea typeface="华文新魏" pitchFamily="2" charset="-122"/>
            </a:endParaRPr>
          </a:p>
        </p:txBody>
      </p:sp>
      <p:sp>
        <p:nvSpPr>
          <p:cNvPr id="19467" name="Text Box 17"/>
          <p:cNvSpPr>
            <a:spLocks noChangeArrowheads="1"/>
          </p:cNvSpPr>
          <p:nvPr/>
        </p:nvSpPr>
        <p:spPr bwMode="auto">
          <a:xfrm>
            <a:off x="1042988" y="5373688"/>
            <a:ext cx="52578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BB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rgbClr val="000000"/>
                </a:solidFill>
                <a:ea typeface="华文新魏" pitchFamily="2" charset="-122"/>
                <a:sym typeface="宋体" panose="02010600030101010101" pitchFamily="2" charset="-122"/>
              </a:rPr>
              <a:t>自己提出问题并试着计算</a:t>
            </a:r>
            <a:endParaRPr lang="zh-CN" altLang="en-US" sz="2800" dirty="0">
              <a:ea typeface="华文新魏" pitchFamily="2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en-US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sp>
        <p:nvSpPr>
          <p:cNvPr id="20483" name="同侧圆角矩形 4"/>
          <p:cNvSpPr>
            <a:spLocks noChangeArrowheads="1"/>
          </p:cNvSpPr>
          <p:nvPr/>
        </p:nvSpPr>
        <p:spPr bwMode="auto">
          <a:xfrm>
            <a:off x="395288" y="765175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A6E4FF"/>
                    </a:gs>
                    <a:gs pos="34999">
                      <a:srgbClr val="BFEDFF"/>
                    </a:gs>
                    <a:gs pos="100000">
                      <a:srgbClr val="E6F9FF"/>
                    </a:gs>
                  </a:gsLst>
                  <a:lin ang="162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探索新知</a:t>
            </a:r>
            <a:endParaRPr lang="zh-CN" altLang="en-US" sz="2800">
              <a:ea typeface="华文新魏" pitchFamily="2" charset="-122"/>
            </a:endParaRPr>
          </a:p>
        </p:txBody>
      </p:sp>
      <p:sp>
        <p:nvSpPr>
          <p:cNvPr id="20484" name="直线连接符 21"/>
          <p:cNvSpPr>
            <a:spLocks noChangeShapeType="1"/>
          </p:cNvSpPr>
          <p:nvPr/>
        </p:nvSpPr>
        <p:spPr bwMode="auto">
          <a:xfrm flipV="1">
            <a:off x="395288" y="1341438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20485" name="Picture 3" descr="F:\七彩课堂插图板式封面\排版用图标、页眉页脚\标题图（终-排版用）共29个\预习指导.jp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659563" y="4724400"/>
            <a:ext cx="2008187" cy="140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6" name="AutoShape 6"/>
          <p:cNvSpPr>
            <a:spLocks noChangeArrowheads="1"/>
          </p:cNvSpPr>
          <p:nvPr/>
        </p:nvSpPr>
        <p:spPr bwMode="auto">
          <a:xfrm>
            <a:off x="2051050" y="2924175"/>
            <a:ext cx="4176713" cy="720725"/>
          </a:xfrm>
          <a:prstGeom prst="flowChartAlternateProcess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BB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rgbClr val="000000"/>
                </a:solidFill>
                <a:ea typeface="华文新魏" pitchFamily="2" charset="-122"/>
                <a:sym typeface="宋体" panose="02010600030101010101" pitchFamily="2" charset="-122"/>
              </a:rPr>
              <a:t>笔算加减法</a:t>
            </a:r>
            <a:endParaRPr lang="zh-CN" altLang="en-US" sz="2800" dirty="0">
              <a:ea typeface="华文新魏" pitchFamily="2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en-US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sp>
        <p:nvSpPr>
          <p:cNvPr id="21507" name="同侧圆角矩形 4"/>
          <p:cNvSpPr>
            <a:spLocks noChangeArrowheads="1"/>
          </p:cNvSpPr>
          <p:nvPr/>
        </p:nvSpPr>
        <p:spPr bwMode="auto">
          <a:xfrm>
            <a:off x="468313" y="8366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A6E4FF"/>
                    </a:gs>
                    <a:gs pos="34999">
                      <a:srgbClr val="BFEDFF"/>
                    </a:gs>
                    <a:gs pos="100000">
                      <a:srgbClr val="E6F9FF"/>
                    </a:gs>
                  </a:gsLst>
                  <a:lin ang="162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000" b="1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典题精讲</a:t>
            </a:r>
            <a:endParaRPr lang="zh-CN" altLang="en-US" sz="2800" dirty="0">
              <a:ea typeface="华文新魏" pitchFamily="2" charset="-122"/>
            </a:endParaRPr>
          </a:p>
        </p:txBody>
      </p:sp>
      <p:sp>
        <p:nvSpPr>
          <p:cNvPr id="21508" name="直线连接符 21"/>
          <p:cNvSpPr>
            <a:spLocks noChangeShapeType="1"/>
          </p:cNvSpPr>
          <p:nvPr/>
        </p:nvSpPr>
        <p:spPr bwMode="auto">
          <a:xfrm flipV="1">
            <a:off x="468313" y="141287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21509" name="Picture 9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95288" y="1916113"/>
            <a:ext cx="1095375" cy="143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10" name="AutoShape 10"/>
          <p:cNvSpPr>
            <a:spLocks noChangeArrowheads="1"/>
          </p:cNvSpPr>
          <p:nvPr/>
        </p:nvSpPr>
        <p:spPr bwMode="auto">
          <a:xfrm>
            <a:off x="2124075" y="1412875"/>
            <a:ext cx="3743325" cy="1223963"/>
          </a:xfrm>
          <a:prstGeom prst="cloudCallout">
            <a:avLst>
              <a:gd name="adj1" fmla="val -61153"/>
              <a:gd name="adj2" fmla="val 6322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BB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bevel/>
              </a14:hiddenLine>
            </a:ext>
          </a:extLst>
        </p:spPr>
        <p:txBody>
          <a:bodyPr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rgbClr val="000000"/>
                </a:solidFill>
                <a:ea typeface="华文新魏" pitchFamily="2" charset="-122"/>
                <a:sym typeface="宋体" panose="02010600030101010101" pitchFamily="2" charset="-122"/>
              </a:rPr>
              <a:t>小强有多少张动物邮票？</a:t>
            </a:r>
            <a:endParaRPr lang="zh-CN" altLang="en-US" sz="2800" dirty="0">
              <a:ea typeface="华文新魏" pitchFamily="2" charset="-122"/>
            </a:endParaRPr>
          </a:p>
        </p:txBody>
      </p:sp>
      <p:sp>
        <p:nvSpPr>
          <p:cNvPr id="21511" name="Text Box 11"/>
          <p:cNvSpPr>
            <a:spLocks noChangeArrowheads="1"/>
          </p:cNvSpPr>
          <p:nvPr/>
        </p:nvSpPr>
        <p:spPr bwMode="auto">
          <a:xfrm>
            <a:off x="2268538" y="3376613"/>
            <a:ext cx="3910012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112+23=</a:t>
            </a: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（      ）（张）</a:t>
            </a:r>
            <a:endParaRPr lang="zh-CN" altLang="en-US" sz="2800" dirty="0">
              <a:ea typeface="华文新魏" pitchFamily="2" charset="-122"/>
            </a:endParaRPr>
          </a:p>
        </p:txBody>
      </p:sp>
      <p:pic>
        <p:nvPicPr>
          <p:cNvPr id="21512" name="Picture 1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39975" y="4005263"/>
            <a:ext cx="2879725" cy="1520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13" name="Text Box 13"/>
          <p:cNvSpPr>
            <a:spLocks noChangeArrowheads="1"/>
          </p:cNvSpPr>
          <p:nvPr/>
        </p:nvSpPr>
        <p:spPr bwMode="auto">
          <a:xfrm>
            <a:off x="4356100" y="5373688"/>
            <a:ext cx="382588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0000"/>
                </a:solidFill>
              </a:rPr>
              <a:t>5</a:t>
            </a:r>
            <a:endParaRPr lang="zh-CN" altLang="en-US" sz="2800">
              <a:ea typeface="华文新魏" pitchFamily="2" charset="-122"/>
            </a:endParaRPr>
          </a:p>
        </p:txBody>
      </p:sp>
      <p:sp>
        <p:nvSpPr>
          <p:cNvPr id="21514" name="Text Box 14"/>
          <p:cNvSpPr>
            <a:spLocks noChangeArrowheads="1"/>
          </p:cNvSpPr>
          <p:nvPr/>
        </p:nvSpPr>
        <p:spPr bwMode="auto">
          <a:xfrm>
            <a:off x="3851275" y="5373688"/>
            <a:ext cx="382588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0000"/>
                </a:solidFill>
              </a:rPr>
              <a:t>3</a:t>
            </a:r>
            <a:endParaRPr lang="zh-CN" altLang="en-US" sz="2800">
              <a:ea typeface="华文新魏" pitchFamily="2" charset="-122"/>
            </a:endParaRPr>
          </a:p>
        </p:txBody>
      </p:sp>
      <p:sp>
        <p:nvSpPr>
          <p:cNvPr id="21515" name="Text Box 15"/>
          <p:cNvSpPr>
            <a:spLocks noChangeArrowheads="1"/>
          </p:cNvSpPr>
          <p:nvPr/>
        </p:nvSpPr>
        <p:spPr bwMode="auto">
          <a:xfrm>
            <a:off x="3419475" y="5373688"/>
            <a:ext cx="382588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0000"/>
                </a:solidFill>
              </a:rPr>
              <a:t>1</a:t>
            </a:r>
            <a:endParaRPr lang="zh-CN" altLang="en-US" sz="2800">
              <a:ea typeface="华文新魏" pitchFamily="2" charset="-122"/>
            </a:endParaRPr>
          </a:p>
        </p:txBody>
      </p:sp>
      <p:sp>
        <p:nvSpPr>
          <p:cNvPr id="21516" name="Text Box 16"/>
          <p:cNvSpPr>
            <a:spLocks noChangeArrowheads="1"/>
          </p:cNvSpPr>
          <p:nvPr/>
        </p:nvSpPr>
        <p:spPr bwMode="auto">
          <a:xfrm>
            <a:off x="3995738" y="3414713"/>
            <a:ext cx="728662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135</a:t>
            </a:r>
            <a:endParaRPr lang="zh-CN" altLang="en-US" sz="2800">
              <a:ea typeface="华文新魏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trips(downLeft)">
                                      <p:cBhvr>
                                        <p:cTn id="7" dur="500"/>
                                        <p:tgtEl>
                                          <p:spTgt spid="21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trips(downLeft)">
                                      <p:cBhvr>
                                        <p:cTn id="12" dur="500"/>
                                        <p:tgtEl>
                                          <p:spTgt spid="21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trips(downLeft)">
                                      <p:cBhvr>
                                        <p:cTn id="17" dur="500"/>
                                        <p:tgtEl>
                                          <p:spTgt spid="21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trips(downLeft)">
                                      <p:cBhvr>
                                        <p:cTn id="22" dur="500"/>
                                        <p:tgtEl>
                                          <p:spTgt spid="21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3" grpId="0" bldLvl="0"/>
      <p:bldP spid="21514" grpId="0" bldLvl="0"/>
      <p:bldP spid="21515" grpId="0" bldLvl="0"/>
      <p:bldP spid="21516" grpId="0" bldLvl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en-US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sp>
        <p:nvSpPr>
          <p:cNvPr id="22531" name="同侧圆角矩形 4"/>
          <p:cNvSpPr>
            <a:spLocks noChangeArrowheads="1"/>
          </p:cNvSpPr>
          <p:nvPr/>
        </p:nvSpPr>
        <p:spPr bwMode="auto">
          <a:xfrm>
            <a:off x="468313" y="8366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A6E4FF"/>
                    </a:gs>
                    <a:gs pos="34999">
                      <a:srgbClr val="BFEDFF"/>
                    </a:gs>
                    <a:gs pos="100000">
                      <a:srgbClr val="E6F9FF"/>
                    </a:gs>
                  </a:gsLst>
                  <a:lin ang="162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典题精讲</a:t>
            </a:r>
            <a:endParaRPr lang="zh-CN" altLang="en-US" sz="2800">
              <a:ea typeface="华文新魏" pitchFamily="2" charset="-122"/>
            </a:endParaRPr>
          </a:p>
        </p:txBody>
      </p:sp>
      <p:sp>
        <p:nvSpPr>
          <p:cNvPr id="22532" name="直线连接符 21"/>
          <p:cNvSpPr>
            <a:spLocks noChangeShapeType="1"/>
          </p:cNvSpPr>
          <p:nvPr/>
        </p:nvSpPr>
        <p:spPr bwMode="auto">
          <a:xfrm flipV="1">
            <a:off x="468313" y="141287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22533" name="Picture 1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827088" y="1916113"/>
            <a:ext cx="1447800" cy="155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4" name="AutoShape 14"/>
          <p:cNvSpPr>
            <a:spLocks noChangeArrowheads="1"/>
          </p:cNvSpPr>
          <p:nvPr/>
        </p:nvSpPr>
        <p:spPr bwMode="auto">
          <a:xfrm>
            <a:off x="2916238" y="1412875"/>
            <a:ext cx="4679950" cy="1584325"/>
          </a:xfrm>
          <a:prstGeom prst="cloudCallout">
            <a:avLst>
              <a:gd name="adj1" fmla="val -65532"/>
              <a:gd name="adj2" fmla="val 39778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BB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bevel/>
              </a14:hiddenLine>
            </a:ext>
          </a:extLst>
        </p:spPr>
        <p:txBody>
          <a:bodyPr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rgbClr val="000000"/>
                </a:solidFill>
                <a:ea typeface="华文新魏" pitchFamily="2" charset="-122"/>
                <a:sym typeface="宋体" panose="02010600030101010101" pitchFamily="2" charset="-122"/>
              </a:rPr>
              <a:t>小花的风景邮票比小强的风景邮票多多少张？</a:t>
            </a:r>
            <a:endParaRPr lang="zh-CN" altLang="en-US" sz="2800" dirty="0">
              <a:ea typeface="华文新魏" pitchFamily="2" charset="-122"/>
            </a:endParaRPr>
          </a:p>
        </p:txBody>
      </p:sp>
      <p:sp>
        <p:nvSpPr>
          <p:cNvPr id="22535" name="Text Box 15"/>
          <p:cNvSpPr>
            <a:spLocks noChangeArrowheads="1"/>
          </p:cNvSpPr>
          <p:nvPr/>
        </p:nvSpPr>
        <p:spPr bwMode="auto">
          <a:xfrm>
            <a:off x="2771775" y="3592513"/>
            <a:ext cx="4008438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124-112=</a:t>
            </a: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（       ）（张）</a:t>
            </a:r>
            <a:endParaRPr lang="zh-CN" altLang="en-US" sz="2800" dirty="0">
              <a:ea typeface="华文新魏" pitchFamily="2" charset="-122"/>
            </a:endParaRPr>
          </a:p>
        </p:txBody>
      </p:sp>
      <p:pic>
        <p:nvPicPr>
          <p:cNvPr id="22536" name="Picture 1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32138" y="4149725"/>
            <a:ext cx="2735262" cy="170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7" name="Text Box 17"/>
          <p:cNvSpPr>
            <a:spLocks noChangeArrowheads="1"/>
          </p:cNvSpPr>
          <p:nvPr/>
        </p:nvSpPr>
        <p:spPr bwMode="auto">
          <a:xfrm>
            <a:off x="5197475" y="5718175"/>
            <a:ext cx="382588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0000"/>
                </a:solidFill>
              </a:rPr>
              <a:t>2</a:t>
            </a:r>
            <a:endParaRPr lang="zh-CN" altLang="en-US" sz="2800">
              <a:ea typeface="华文新魏" pitchFamily="2" charset="-122"/>
            </a:endParaRPr>
          </a:p>
        </p:txBody>
      </p:sp>
      <p:sp>
        <p:nvSpPr>
          <p:cNvPr id="22538" name="Text Box 19"/>
          <p:cNvSpPr>
            <a:spLocks noChangeArrowheads="1"/>
          </p:cNvSpPr>
          <p:nvPr/>
        </p:nvSpPr>
        <p:spPr bwMode="auto">
          <a:xfrm>
            <a:off x="4716463" y="5734050"/>
            <a:ext cx="382587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0000"/>
                </a:solidFill>
              </a:rPr>
              <a:t>1</a:t>
            </a:r>
            <a:endParaRPr lang="zh-CN" altLang="en-US" sz="2800">
              <a:ea typeface="华文新魏" pitchFamily="2" charset="-122"/>
            </a:endParaRPr>
          </a:p>
        </p:txBody>
      </p:sp>
      <p:sp>
        <p:nvSpPr>
          <p:cNvPr id="22539" name="Text Box 20"/>
          <p:cNvSpPr>
            <a:spLocks noChangeArrowheads="1"/>
          </p:cNvSpPr>
          <p:nvPr/>
        </p:nvSpPr>
        <p:spPr bwMode="auto">
          <a:xfrm>
            <a:off x="4624388" y="3560763"/>
            <a:ext cx="52705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12</a:t>
            </a:r>
            <a:endParaRPr lang="zh-CN" altLang="en-US" sz="2800">
              <a:ea typeface="华文新魏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trips(downLeft)">
                                      <p:cBhvr>
                                        <p:cTn id="7" dur="500"/>
                                        <p:tgtEl>
                                          <p:spTgt spid="225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trips(downLeft)">
                                      <p:cBhvr>
                                        <p:cTn id="12" dur="500"/>
                                        <p:tgtEl>
                                          <p:spTgt spid="22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trips(downLeft)">
                                      <p:cBhvr>
                                        <p:cTn id="17" dur="500"/>
                                        <p:tgtEl>
                                          <p:spTgt spid="22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7" grpId="0" bldLvl="0"/>
      <p:bldP spid="22538" grpId="0" bldLvl="0"/>
      <p:bldP spid="22539" grpId="0" bldLvl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en-US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sp>
        <p:nvSpPr>
          <p:cNvPr id="23555" name="同侧圆角矩形 4"/>
          <p:cNvSpPr>
            <a:spLocks noChangeArrowheads="1"/>
          </p:cNvSpPr>
          <p:nvPr/>
        </p:nvSpPr>
        <p:spPr bwMode="auto">
          <a:xfrm>
            <a:off x="468313" y="908050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A6E4FF"/>
                    </a:gs>
                    <a:gs pos="34999">
                      <a:srgbClr val="BFEDFF"/>
                    </a:gs>
                    <a:gs pos="100000">
                      <a:srgbClr val="E6F9FF"/>
                    </a:gs>
                  </a:gsLst>
                  <a:lin ang="162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000" b="1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典题精讲</a:t>
            </a:r>
            <a:endParaRPr lang="zh-CN" altLang="en-US" sz="2800" dirty="0">
              <a:ea typeface="华文新魏" pitchFamily="2" charset="-122"/>
            </a:endParaRPr>
          </a:p>
        </p:txBody>
      </p:sp>
      <p:sp>
        <p:nvSpPr>
          <p:cNvPr id="23556" name="直线连接符 21"/>
          <p:cNvSpPr>
            <a:spLocks noChangeShapeType="1"/>
          </p:cNvSpPr>
          <p:nvPr/>
        </p:nvSpPr>
        <p:spPr bwMode="auto">
          <a:xfrm flipV="1">
            <a:off x="468313" y="1557338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23557" name="Picture 28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827088" y="1844675"/>
            <a:ext cx="866775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8" name="Text Box 29"/>
          <p:cNvSpPr>
            <a:spLocks noChangeArrowheads="1"/>
          </p:cNvSpPr>
          <p:nvPr/>
        </p:nvSpPr>
        <p:spPr bwMode="auto">
          <a:xfrm>
            <a:off x="1835150" y="1844675"/>
            <a:ext cx="5761038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rgbClr val="000000"/>
                </a:solidFill>
                <a:ea typeface="华文新魏" pitchFamily="2" charset="-122"/>
                <a:sym typeface="宋体" panose="02010600030101010101" pitchFamily="2" charset="-122"/>
              </a:rPr>
              <a:t>希望小学组织同学们到公园参加“绿色环保”行动。</a:t>
            </a:r>
            <a:endParaRPr lang="zh-CN" altLang="en-US" sz="2800" dirty="0">
              <a:ea typeface="华文新魏" pitchFamily="2" charset="-122"/>
            </a:endParaRPr>
          </a:p>
        </p:txBody>
      </p:sp>
      <p:pic>
        <p:nvPicPr>
          <p:cNvPr id="23559" name="Picture 3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95513" y="3573463"/>
            <a:ext cx="3260725" cy="196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PP_MARK_KEY" val="ad306203-097f-4d9e-99b1-35f66853037f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1097</Words>
  <Application>WPS 演示</Application>
  <PresentationFormat>全屏显示(4:3)</PresentationFormat>
  <Paragraphs>344</Paragraphs>
  <Slides>28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41" baseType="lpstr">
      <vt:lpstr>Arial</vt:lpstr>
      <vt:lpstr>宋体</vt:lpstr>
      <vt:lpstr>Wingdings</vt:lpstr>
      <vt:lpstr>Calibri</vt:lpstr>
      <vt:lpstr>Calibri</vt:lpstr>
      <vt:lpstr>黑体</vt:lpstr>
      <vt:lpstr>微软雅黑</vt:lpstr>
      <vt:lpstr>华文楷体</vt:lpstr>
      <vt:lpstr>Candara</vt:lpstr>
      <vt:lpstr>华文新魏</vt:lpstr>
      <vt:lpstr>Arial Unicode MS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5</cp:revision>
  <dcterms:created xsi:type="dcterms:W3CDTF">2017-01-21T06:37:00Z</dcterms:created>
  <dcterms:modified xsi:type="dcterms:W3CDTF">2023-02-02T03:13:08Z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6F39B184C3D740ABAA478804A4CB2506</vt:lpwstr>
  </property>
  <property fmtid="{D5CDD505-2E9C-101B-9397-08002B2CF9AE}" pid="3" name="KSOProductBuildVer">
    <vt:lpwstr>2052-11.1.0.13703</vt:lpwstr>
  </property>
</Properties>
</file>